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67" r:id="rId4"/>
    <p:sldMasterId id="2147483673" r:id="rId5"/>
    <p:sldMasterId id="2147483671" r:id="rId6"/>
    <p:sldMasterId id="2147483685" r:id="rId7"/>
    <p:sldMasterId id="2147483683" r:id="rId8"/>
    <p:sldMasterId id="2147483675" r:id="rId9"/>
    <p:sldMasterId id="2147483656" r:id="rId10"/>
    <p:sldMasterId id="2147483664" r:id="rId11"/>
    <p:sldMasterId id="2147483677" r:id="rId12"/>
    <p:sldMasterId id="2147483694" r:id="rId13"/>
  </p:sldMasterIdLst>
  <p:notesMasterIdLst>
    <p:notesMasterId r:id="rId43"/>
  </p:notesMasterIdLst>
  <p:sldIdLst>
    <p:sldId id="307" r:id="rId14"/>
    <p:sldId id="2076137523" r:id="rId15"/>
    <p:sldId id="2076137476" r:id="rId16"/>
    <p:sldId id="10320" r:id="rId17"/>
    <p:sldId id="10321" r:id="rId18"/>
    <p:sldId id="2076137497" r:id="rId19"/>
    <p:sldId id="3445" r:id="rId20"/>
    <p:sldId id="3446" r:id="rId21"/>
    <p:sldId id="10323" r:id="rId22"/>
    <p:sldId id="663" r:id="rId23"/>
    <p:sldId id="2076137474" r:id="rId24"/>
    <p:sldId id="2076137498" r:id="rId25"/>
    <p:sldId id="774" r:id="rId26"/>
    <p:sldId id="2076137477" r:id="rId27"/>
    <p:sldId id="10100" r:id="rId28"/>
    <p:sldId id="2076137459" r:id="rId29"/>
    <p:sldId id="10118" r:id="rId30"/>
    <p:sldId id="282" r:id="rId31"/>
    <p:sldId id="10119" r:id="rId32"/>
    <p:sldId id="4703" r:id="rId33"/>
    <p:sldId id="4708" r:id="rId34"/>
    <p:sldId id="2076137521" r:id="rId35"/>
    <p:sldId id="2076137522" r:id="rId36"/>
    <p:sldId id="2076137488" r:id="rId37"/>
    <p:sldId id="2076137490" r:id="rId38"/>
    <p:sldId id="2076137491" r:id="rId39"/>
    <p:sldId id="4692" r:id="rId40"/>
    <p:sldId id="308" r:id="rId41"/>
    <p:sldId id="31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007F8F-A6BB-35EE-8ED3-B1FF9885946D}" name="John Worth" initials="JW" userId="S::eyl@qlik.com::3e87774e-5e8c-49d5-ab4c-77bc4f16918b" providerId="AD"/>
  <p188:author id="{827302B7-CD44-2423-8A09-C94096194EF9}" name="Adam Mayer" initials="AM" userId="S::aze@qlik.com::285c513c-8cfa-4443-846f-d7de868888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E00"/>
    <a:srgbClr val="FF5406"/>
    <a:srgbClr val="8B288D"/>
    <a:srgbClr val="3E2162"/>
    <a:srgbClr val="0E72BA"/>
    <a:srgbClr val="242E69"/>
    <a:srgbClr val="0172BD"/>
    <a:srgbClr val="00226E"/>
    <a:srgbClr val="FF8E3E"/>
    <a:srgbClr val="EA9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p:restoredTop sz="86336"/>
  </p:normalViewPr>
  <p:slideViewPr>
    <p:cSldViewPr snapToGrid="0" snapToObjects="1">
      <p:cViewPr varScale="1">
        <p:scale>
          <a:sx n="95" d="100"/>
          <a:sy n="95" d="100"/>
        </p:scale>
        <p:origin x="660" y="78"/>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1DA8C-F526-C74C-A1A9-5A2E60920ADF}"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49A2A-21B6-5649-80D9-F23F123781E4}" type="slidenum">
              <a:rPr lang="en-US" smtClean="0"/>
              <a:t>‹#›</a:t>
            </a:fld>
            <a:endParaRPr lang="en-US"/>
          </a:p>
        </p:txBody>
      </p:sp>
    </p:spTree>
    <p:extLst>
      <p:ext uri="{BB962C8B-B14F-4D97-AF65-F5344CB8AC3E}">
        <p14:creationId xmlns:p14="http://schemas.microsoft.com/office/powerpoint/2010/main" val="224427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a:t>
            </a:fld>
            <a:endParaRPr lang="en-US"/>
          </a:p>
        </p:txBody>
      </p:sp>
    </p:spTree>
    <p:extLst>
      <p:ext uri="{BB962C8B-B14F-4D97-AF65-F5344CB8AC3E}">
        <p14:creationId xmlns:p14="http://schemas.microsoft.com/office/powerpoint/2010/main" val="322852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It’s not just variety of endpoints that’s important. It’s also care in processing the data. For SAP customers, everything starts with our approach to innovation and that begins with two key assumptions. First, we expect that our SAP customers want to merge the SAP application data with data from non-SAP sources. We hear this desire from customers all the time. Second, we assume that the end user may not actually be an SAP user. This is a humbling assumption in that it means we need to normalize the SAP data as much as possible so that analytics teams that don’t speak </a:t>
            </a:r>
            <a:r>
              <a:rPr lang="en-US" dirty="0" err="1"/>
              <a:t>SAPanese</a:t>
            </a:r>
            <a:r>
              <a:rPr lang="en-US" dirty="0"/>
              <a:t> can easily work with the data. From a technical standpoint, that means that we need to normalize complex data objects, like pool and cluster tables. We also bring over SAP metadata, meaning that we bring over textual elements of the SAP data dictionary and configuration. When creating tables in the target data warehouse, this means customer can use the English (or any language) text instead of the cryptic SAP column names. By bringing configuration text, customers can also choose to use the text of the stored data, meaning instead of a dashboard displaying company codes by their numeric values, they can be displayed using the text description. And finally, we make sure that the target table reflects the structure and data types of the SAP data dictionary object as we promote the generic strings data types of varchar and </a:t>
            </a:r>
            <a:r>
              <a:rPr lang="en-US" dirty="0" err="1"/>
              <a:t>nvarchar</a:t>
            </a:r>
            <a:r>
              <a:rPr lang="en-US" dirty="0"/>
              <a:t> to their actual types; such as, CHAR, NUMC, DATS, Currency, etc. All of this serves the customer needs better as both SAP and non-SAP users can make sense of the data. Making it easier to blend the SAP data with data from other sources.</a:t>
            </a:r>
          </a:p>
        </p:txBody>
      </p:sp>
      <p:sp>
        <p:nvSpPr>
          <p:cNvPr id="4" name="Slide Number Placeholder 3"/>
          <p:cNvSpPr>
            <a:spLocks noGrp="1"/>
          </p:cNvSpPr>
          <p:nvPr>
            <p:ph type="sldNum" sz="quarter" idx="10"/>
          </p:nvPr>
        </p:nvSpPr>
        <p:spPr/>
        <p:txBody>
          <a:bodyPr/>
          <a:lstStyle/>
          <a:p>
            <a:fld id="{FA5127F2-11B6-4C53-AAE3-EEF8DA9F875A}" type="slidenum">
              <a:rPr lang="en-US" smtClean="0"/>
              <a:t>13</a:t>
            </a:fld>
            <a:endParaRPr lang="en-US"/>
          </a:p>
        </p:txBody>
      </p:sp>
    </p:spTree>
    <p:extLst>
      <p:ext uri="{BB962C8B-B14F-4D97-AF65-F5344CB8AC3E}">
        <p14:creationId xmlns:p14="http://schemas.microsoft.com/office/powerpoint/2010/main" val="411082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FA5127F2-11B6-4C53-AAE3-EEF8DA9F87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018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deeper into the data integration architecture illustrates this process and demonstrates the benefits of Qlik being an agnostic solution. Many SAP customers ask how Qlik’s solutions compare to SAP’s own data integration offerings. Our primary goal is not to compete with the SAP stack tools, but rather to meet the needs of our customers. And of course, our customers have tons of SAP and non-SAP data. Ensuring that we can handle the SAP data and non-SAP seamlessly, while also supporting any number of on-perm or cloud-based targets benefits the customer. Yes, this means there will be natural overlap with SAP’s tools, but we design Qlik’s solution to offer benefits and advantages for our customers. The biggest benefit is that we create a technological advantage by expertly handling the SAP data on the source side and delivering it to the target on one hop. If you have multiple targets or your architecture pivots, Qlik can pivot with you. Even on the analytics side, you can see we remain agnostic to solutions and methods for consuming the data. </a:t>
            </a:r>
          </a:p>
        </p:txBody>
      </p:sp>
      <p:sp>
        <p:nvSpPr>
          <p:cNvPr id="4" name="Slide Number Placeholder 3"/>
          <p:cNvSpPr>
            <a:spLocks noGrp="1"/>
          </p:cNvSpPr>
          <p:nvPr>
            <p:ph type="sldNum" sz="quarter" idx="10"/>
          </p:nvPr>
        </p:nvSpPr>
        <p:spPr/>
        <p:txBody>
          <a:bodyPr/>
          <a:lstStyle/>
          <a:p>
            <a:pPr defTabSz="930995">
              <a:defRPr/>
            </a:pPr>
            <a:fld id="{FA5127F2-11B6-4C53-AAE3-EEF8DA9F875A}" type="slidenum">
              <a:rPr lang="en-US">
                <a:solidFill>
                  <a:prstClr val="black"/>
                </a:solidFill>
                <a:latin typeface="Calibri" panose="020F0502020204030204"/>
              </a:rPr>
              <a:pPr defTabSz="930995">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13440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tell you that we can handle the SAP data in an expert fashion, we better be able to back it up. SAP customers are notorious for being technically skeptical and rightly so. Every SAP configuration is unique and filled with customization and even industry specific solutions. Technical and performance requirements are high priority, but SAP customers also have to navigate licensing restrictions and requirements and also manage their risk with SAP. Taking all this into consideration means we need to give customers options when sourcing data from SAP applications. Direct database connection with log-based Change Data Capture is always preferred and will always provide the fastest performance, but it’s not always that straight forward. Customers running HANA may realize benefits from a trigger-based change data capture and customers with a runtime license restriction will be limited to sourcing the data from the application level. To meet every customer requirement, we provide 3 distinct endpoints. For customers on non-HANA databases, they can typically source from the database with log-based CDC. For customers on HANA, they can choose a database connection with either trigger or log-based CDC. And for customers pulling from the application layer, Qlik can use the SAP extractors, which are typically used to populate BW systems. The full load, complimented with subsequent delta loads from the extractors functions as a micro-batch in delivering changes to the target. Latency will be higher with this endpoint, but customers can avoid the database connection and take advantage of customization they have already invested in their extractors. While there are pros and cons to each endpoint, deciding which endpoint to use is more of a mix and match against the customers requirements.</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16</a:t>
            </a:fld>
            <a:endParaRPr lang="en-US" dirty="0"/>
          </a:p>
        </p:txBody>
      </p:sp>
    </p:spTree>
    <p:extLst>
      <p:ext uri="{BB962C8B-B14F-4D97-AF65-F5344CB8AC3E}">
        <p14:creationId xmlns:p14="http://schemas.microsoft.com/office/powerpoint/2010/main" val="253385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b="1">
                <a:latin typeface="Arial"/>
                <a:cs typeface="Arial"/>
              </a:rPr>
              <a:t>Enables common platform for replication of CDS/ HANA Views and various SAP BW objects</a:t>
            </a:r>
          </a:p>
          <a:p>
            <a:pPr marL="628650" lvl="1" indent="-171450">
              <a:buFont typeface="Arial" panose="020B0604020202020204" pitchFamily="34" charset="0"/>
              <a:buChar char="•"/>
            </a:pPr>
            <a:r>
              <a:rPr lang="en-US" b="1">
                <a:latin typeface="Arial"/>
                <a:cs typeface="Arial"/>
              </a:rPr>
              <a:t>Compression of data which significantly increases extract speed</a:t>
            </a:r>
          </a:p>
          <a:p>
            <a:pPr marL="628650" lvl="1" indent="-171450">
              <a:buClr>
                <a:srgbClr val="97999D"/>
              </a:buClr>
              <a:buFont typeface="Arial" panose="020B0604020202020204" pitchFamily="34" charset="0"/>
              <a:buChar char="•"/>
            </a:pPr>
            <a:r>
              <a:rPr lang="en-US" b="1">
                <a:latin typeface="Arial"/>
                <a:cs typeface="Arial"/>
              </a:rPr>
              <a:t>Gives visibility to what data is being extracted and where it is going to</a:t>
            </a:r>
          </a:p>
          <a:p>
            <a:pPr marL="628650" lvl="1" indent="-171450">
              <a:buClr>
                <a:srgbClr val="97999D"/>
              </a:buClr>
              <a:buFont typeface="Arial" panose="020B0604020202020204" pitchFamily="34" charset="0"/>
              <a:buChar char="•"/>
            </a:pPr>
            <a:r>
              <a:rPr lang="en-US" b="1">
                <a:latin typeface="Arial"/>
                <a:cs typeface="Arial"/>
              </a:rPr>
              <a:t>Controlled entirely via the application layer to support runtime scenarios</a:t>
            </a:r>
          </a:p>
        </p:txBody>
      </p:sp>
      <p:sp>
        <p:nvSpPr>
          <p:cNvPr id="4" name="Slide Number Placeholder 3"/>
          <p:cNvSpPr>
            <a:spLocks noGrp="1"/>
          </p:cNvSpPr>
          <p:nvPr>
            <p:ph type="sldNum" sz="quarter" idx="5"/>
          </p:nvPr>
        </p:nvSpPr>
        <p:spPr/>
        <p:txBody>
          <a:bodyPr/>
          <a:lstStyle/>
          <a:p>
            <a:fld id="{9A3B514B-7591-4644-B3E0-964B25189575}" type="slidenum">
              <a:rPr lang="en-US" smtClean="0"/>
              <a:t>17</a:t>
            </a:fld>
            <a:endParaRPr lang="en-US"/>
          </a:p>
        </p:txBody>
      </p:sp>
    </p:spTree>
    <p:extLst>
      <p:ext uri="{BB962C8B-B14F-4D97-AF65-F5344CB8AC3E}">
        <p14:creationId xmlns:p14="http://schemas.microsoft.com/office/powerpoint/2010/main" val="397348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5"/>
        <p:cNvGrpSpPr/>
        <p:nvPr/>
      </p:nvGrpSpPr>
      <p:grpSpPr>
        <a:xfrm>
          <a:off x="0" y="0"/>
          <a:ext cx="0" cy="0"/>
          <a:chOff x="0" y="0"/>
          <a:chExt cx="0" cy="0"/>
        </a:xfrm>
      </p:grpSpPr>
      <p:sp>
        <p:nvSpPr>
          <p:cNvPr id="9366" name="Google Shape;9366;gc0c1088d1b_0_1014: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7" name="Google Shape;9367;gc0c1088d1b_0_1014:notes"/>
          <p:cNvSpPr txBox="1">
            <a:spLocks noGrp="1"/>
          </p:cNvSpPr>
          <p:nvPr>
            <p:ph type="body" idx="1"/>
          </p:nvPr>
        </p:nvSpPr>
        <p:spPr>
          <a:xfrm>
            <a:off x="929640" y="3329940"/>
            <a:ext cx="7437000" cy="3154800"/>
          </a:xfrm>
          <a:prstGeom prst="rect">
            <a:avLst/>
          </a:prstGeom>
        </p:spPr>
        <p:txBody>
          <a:bodyPr spcFirstLastPara="1" wrap="square" lIns="93175" tIns="46575" rIns="93175" bIns="46575" anchor="t" anchorCtr="0">
            <a:noAutofit/>
          </a:bodyPr>
          <a:lstStyle/>
          <a:p>
            <a:pPr marL="0" indent="0">
              <a:buFont typeface="Arial" panose="020B0604020202020204" pitchFamily="34" charset="0"/>
              <a:buNone/>
            </a:pPr>
            <a:r>
              <a:rPr lang="en-US" sz="1600" b="1" kern="1200">
                <a:solidFill>
                  <a:schemeClr val="tx1"/>
                </a:solidFill>
                <a:effectLst/>
                <a:latin typeface="+mn-lt"/>
                <a:ea typeface="+mn-ea"/>
                <a:cs typeface="+mn-cs"/>
              </a:rPr>
              <a:t>Sources: SAP Application, SAP Application (DB), SAP Extractor, SAP HANA, SAP Sybase ASE, SAP ODP</a:t>
            </a:r>
          </a:p>
          <a:p>
            <a:pPr marL="0" indent="0">
              <a:buFont typeface="Arial" panose="020B0604020202020204" pitchFamily="34" charset="0"/>
              <a:buNone/>
            </a:pPr>
            <a:r>
              <a:rPr lang="en-US" sz="1600" b="1" kern="1200">
                <a:solidFill>
                  <a:schemeClr val="tx1"/>
                </a:solidFill>
                <a:effectLst/>
                <a:latin typeface="+mn-lt"/>
                <a:ea typeface="+mn-ea"/>
                <a:cs typeface="+mn-cs"/>
              </a:rPr>
              <a:t>Unique to ODP : CDS View / BW / Hana Views !!! </a:t>
            </a:r>
          </a:p>
          <a:p>
            <a:pPr marL="0" indent="0">
              <a:buFont typeface="Arial" panose="020B0604020202020204" pitchFamily="34" charset="0"/>
              <a:buNone/>
            </a:pPr>
            <a:r>
              <a:rPr lang="en-US" sz="1600" b="1" kern="1200">
                <a:solidFill>
                  <a:schemeClr val="tx1"/>
                </a:solidFill>
                <a:effectLst/>
                <a:latin typeface="+mn-lt"/>
                <a:ea typeface="+mn-ea"/>
                <a:cs typeface="+mn-cs"/>
              </a:rPr>
              <a:t>(Delta enabled depending on source) </a:t>
            </a:r>
          </a:p>
          <a:p>
            <a:pPr marL="0" indent="0">
              <a:buFont typeface="Arial" panose="020B0604020202020204" pitchFamily="34" charset="0"/>
              <a:buNone/>
            </a:pPr>
            <a:r>
              <a:rPr lang="en-US" sz="1600" b="1" kern="1200">
                <a:solidFill>
                  <a:schemeClr val="tx1"/>
                </a:solidFill>
                <a:effectLst/>
                <a:latin typeface="+mn-lt"/>
                <a:ea typeface="+mn-ea"/>
                <a:cs typeface="+mn-cs"/>
              </a:rPr>
              <a:t>Other ways to handle extractors </a:t>
            </a:r>
          </a:p>
          <a:p>
            <a:pPr marL="0" indent="0">
              <a:buFont typeface="Arial" panose="020B0604020202020204" pitchFamily="34" charset="0"/>
              <a:buNone/>
            </a:pPr>
            <a:r>
              <a:rPr lang="en-US" sz="1600" b="1" kern="1200">
                <a:solidFill>
                  <a:schemeClr val="tx1"/>
                </a:solidFill>
                <a:effectLst/>
                <a:latin typeface="+mn-lt"/>
                <a:ea typeface="+mn-ea"/>
                <a:cs typeface="+mn-cs"/>
              </a:rPr>
              <a:t>What targets do we want to call out? </a:t>
            </a:r>
            <a:r>
              <a:rPr lang="en-US" sz="1600" b="1" kern="1200" err="1">
                <a:solidFill>
                  <a:schemeClr val="tx1"/>
                </a:solidFill>
                <a:effectLst/>
                <a:latin typeface="+mn-lt"/>
                <a:ea typeface="+mn-ea"/>
                <a:cs typeface="+mn-cs"/>
              </a:rPr>
              <a:t>Hyperscalers</a:t>
            </a:r>
            <a:r>
              <a:rPr lang="en-US" sz="1600" b="1" kern="1200">
                <a:solidFill>
                  <a:schemeClr val="tx1"/>
                </a:solidFill>
                <a:effectLst/>
                <a:latin typeface="+mn-lt"/>
                <a:ea typeface="+mn-ea"/>
                <a:cs typeface="+mn-cs"/>
              </a:rPr>
              <a:t>, Snowflake Databricks Streaming , SDAP Hana logo</a:t>
            </a:r>
          </a:p>
          <a:p>
            <a:pPr marL="0" indent="0">
              <a:buFont typeface="Arial" panose="020B0604020202020204" pitchFamily="34" charset="0"/>
              <a:buNone/>
            </a:pPr>
            <a:endParaRPr lang="en-US" sz="1600" b="1" kern="1200">
              <a:solidFill>
                <a:schemeClr val="tx1"/>
              </a:solidFill>
              <a:effectLst/>
              <a:latin typeface="+mn-lt"/>
              <a:ea typeface="+mn-ea"/>
              <a:cs typeface="+mn-cs"/>
            </a:endParaRPr>
          </a:p>
          <a:p>
            <a:pPr marL="0" indent="0">
              <a:buFont typeface="Arial" panose="020B0604020202020204" pitchFamily="34" charset="0"/>
              <a:buNone/>
            </a:pPr>
            <a:endParaRPr lang="en-US" sz="1600" b="1" kern="1200">
              <a:solidFill>
                <a:schemeClr val="tx1"/>
              </a:solidFill>
              <a:effectLst/>
              <a:latin typeface="+mn-lt"/>
              <a:ea typeface="+mn-ea"/>
              <a:cs typeface="+mn-cs"/>
            </a:endParaRPr>
          </a:p>
          <a:p>
            <a:pPr marL="0" indent="0">
              <a:buFont typeface="Arial" panose="020B0604020202020204" pitchFamily="34" charset="0"/>
              <a:buNone/>
            </a:pPr>
            <a:endParaRPr lang="en-US" sz="1600" b="1" kern="1200">
              <a:solidFill>
                <a:schemeClr val="tx1"/>
              </a:solidFill>
              <a:effectLst/>
              <a:latin typeface="+mn-lt"/>
              <a:ea typeface="+mn-ea"/>
              <a:cs typeface="+mn-cs"/>
            </a:endParaRPr>
          </a:p>
          <a:p>
            <a:pPr marL="0" indent="0">
              <a:buFont typeface="Arial" panose="020B0604020202020204" pitchFamily="34" charset="0"/>
              <a:buNone/>
            </a:pPr>
            <a:endParaRPr lang="en-US" sz="1600" b="1" kern="1200">
              <a:solidFill>
                <a:schemeClr val="tx1"/>
              </a:solidFill>
              <a:effectLst/>
              <a:latin typeface="+mn-lt"/>
              <a:ea typeface="+mn-ea"/>
              <a:cs typeface="+mn-cs"/>
            </a:endParaRPr>
          </a:p>
          <a:p>
            <a:pPr marL="0" indent="0">
              <a:buFont typeface="Arial" panose="020B0604020202020204" pitchFamily="34" charset="0"/>
              <a:buNone/>
            </a:pPr>
            <a:endParaRPr lang="en-US" sz="1600" b="1" kern="1200">
              <a:solidFill>
                <a:schemeClr val="tx1"/>
              </a:solidFill>
              <a:effectLst/>
              <a:latin typeface="+mn-lt"/>
              <a:ea typeface="+mn-ea"/>
              <a:cs typeface="+mn-cs"/>
            </a:endParaRPr>
          </a:p>
          <a:p>
            <a:pPr marL="0" indent="0">
              <a:buFont typeface="Arial" panose="020B0604020202020204" pitchFamily="34" charset="0"/>
              <a:buNone/>
            </a:pPr>
            <a:r>
              <a:rPr lang="en-US" sz="1600" b="1" kern="1200">
                <a:solidFill>
                  <a:schemeClr val="tx1"/>
                </a:solidFill>
                <a:effectLst/>
                <a:latin typeface="+mn-lt"/>
                <a:ea typeface="+mn-ea"/>
                <a:cs typeface="+mn-cs"/>
              </a:rPr>
              <a:t>Note This solution can be deployed as a Client Managed option as described,  if Streaming data is required </a:t>
            </a:r>
          </a:p>
          <a:p>
            <a:pPr marL="0" indent="0">
              <a:buFont typeface="Arial" panose="020B0604020202020204" pitchFamily="34" charset="0"/>
              <a:buNone/>
            </a:pPr>
            <a:r>
              <a:rPr lang="en-US" sz="1600" b="1" kern="1200">
                <a:solidFill>
                  <a:schemeClr val="tx1"/>
                </a:solidFill>
                <a:effectLst/>
                <a:latin typeface="+mn-lt"/>
                <a:ea typeface="+mn-ea"/>
                <a:cs typeface="+mn-cs"/>
              </a:rPr>
              <a:t>Or we can now also deploy as a Cloud Native solution using Qlik Cloud Data Integration services direct to Google </a:t>
            </a:r>
            <a:r>
              <a:rPr lang="en-US" sz="1600" b="1" kern="1200" err="1">
                <a:solidFill>
                  <a:schemeClr val="tx1"/>
                </a:solidFill>
                <a:effectLst/>
                <a:latin typeface="+mn-lt"/>
                <a:ea typeface="+mn-ea"/>
                <a:cs typeface="+mn-cs"/>
              </a:rPr>
              <a:t>BigQuery</a:t>
            </a:r>
            <a:r>
              <a:rPr lang="en-US" sz="1600" b="1" kern="1200">
                <a:solidFill>
                  <a:schemeClr val="tx1"/>
                </a:solidFill>
                <a:effectLst/>
                <a:latin typeface="+mn-lt"/>
                <a:ea typeface="+mn-ea"/>
                <a:cs typeface="+mn-cs"/>
              </a:rPr>
              <a:t> (from Oct 2022)</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Lets zoom into the CDC Streaming part of Qlik Data Integration and the data replication architecture, typically a middle tier server or data gateway</a:t>
            </a:r>
          </a:p>
          <a:p>
            <a:pPr marL="0" indent="0">
              <a:buFont typeface="Arial" panose="020B0604020202020204" pitchFamily="34" charset="0"/>
              <a:buNone/>
            </a:pPr>
            <a:endParaRPr lang="en-US" sz="1600" b="0" kern="1200">
              <a:solidFill>
                <a:schemeClr val="tx1"/>
              </a:solidFill>
              <a:effectLst/>
              <a:latin typeface="+mn-lt"/>
              <a:ea typeface="+mn-ea"/>
              <a:cs typeface="+mn-cs"/>
            </a:endParaRPr>
          </a:p>
          <a:p>
            <a:pPr marL="171450" indent="-171450">
              <a:buFont typeface="Arial" panose="020B0604020202020204" pitchFamily="34" charset="0"/>
              <a:buChar char="•"/>
            </a:pPr>
            <a:r>
              <a:rPr lang="en-US" sz="1600" b="0" kern="1200">
                <a:solidFill>
                  <a:schemeClr val="tx1"/>
                </a:solidFill>
                <a:effectLst/>
                <a:latin typeface="+mn-lt"/>
                <a:ea typeface="+mn-ea"/>
                <a:cs typeface="+mn-cs"/>
              </a:rPr>
              <a:t>Data sources on the left side can be on-prem and cloud - wide range of endpoints from legacy systems like mainframe, relational databases data warehouse and lakes and flat files</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We allow you to capture data from those sources and automatically apply light weight transformations and filtering</a:t>
            </a:r>
            <a:r>
              <a:rPr lang="en-GB" sz="1600" b="0" kern="1200">
                <a:solidFill>
                  <a:schemeClr val="tx1"/>
                </a:solidFill>
                <a:effectLst/>
                <a:latin typeface="+mn-lt"/>
                <a:ea typeface="+mn-ea"/>
                <a:cs typeface="+mn-cs"/>
              </a:rPr>
              <a:t> in flight </a:t>
            </a:r>
            <a:r>
              <a:rPr lang="en-US" sz="1600" b="0" kern="1200">
                <a:solidFill>
                  <a:schemeClr val="tx1"/>
                </a:solidFill>
                <a:effectLst/>
                <a:latin typeface="+mn-lt"/>
                <a:ea typeface="+mn-ea"/>
                <a:cs typeface="+mn-cs"/>
              </a:rPr>
              <a:t>before  propagating the data to a wide range of  targets depicted on the right side which again can be on-prem and in the cloud including streaming messaging platforms</a:t>
            </a:r>
            <a:endParaRPr lang="en-GB" sz="1600" b="0" kern="1200">
              <a:solidFill>
                <a:schemeClr val="tx1"/>
              </a:solidFill>
              <a:effectLst/>
              <a:latin typeface="+mn-lt"/>
              <a:ea typeface="+mn-ea"/>
              <a:cs typeface="+mn-cs"/>
            </a:endParaRPr>
          </a:p>
          <a:p>
            <a:pPr marL="171450" indent="-171450">
              <a:buFont typeface="Arial" panose="020B0604020202020204" pitchFamily="34" charset="0"/>
              <a:buChar char="•"/>
            </a:pPr>
            <a:r>
              <a:rPr lang="en-US" sz="1600" b="0" kern="1200">
                <a:solidFill>
                  <a:schemeClr val="tx1"/>
                </a:solidFill>
                <a:effectLst/>
                <a:latin typeface="+mn-lt"/>
                <a:ea typeface="+mn-ea"/>
                <a:cs typeface="+mn-cs"/>
              </a:rPr>
              <a:t>With Qlik Replicate you seamlessly replicate data from full load (batch) and automatically capture and replicate just the changes in the data as and when it occurs at source using log-based change data capture.</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We apply the transformation as much as we can in-memory and provide filter capabilities on the data. E.g. filter from 10 years to a single year for most recent transactions or regions, etc.</a:t>
            </a:r>
          </a:p>
          <a:p>
            <a:pPr marL="171450" indent="-171450">
              <a:buFont typeface="Arial" panose="020B0604020202020204" pitchFamily="34" charset="0"/>
              <a:buChar char="•"/>
            </a:pPr>
            <a:r>
              <a:rPr lang="en-US" sz="1600" b="0" kern="1200">
                <a:solidFill>
                  <a:schemeClr val="tx1"/>
                </a:solidFill>
                <a:effectLst/>
                <a:latin typeface="+mn-lt"/>
                <a:ea typeface="+mn-ea"/>
                <a:cs typeface="+mn-cs"/>
              </a:rPr>
              <a:t>This can improve speed and security by filtering our or obfuscating sensitive data such as PII during transformations.</a:t>
            </a:r>
          </a:p>
          <a:p>
            <a:pPr marL="171450" indent="-171450">
              <a:buFont typeface="Arial" panose="020B0604020202020204" pitchFamily="34" charset="0"/>
              <a:buChar char="•"/>
            </a:pPr>
            <a:r>
              <a:rPr lang="en-US" sz="1600" b="0" kern="1200">
                <a:solidFill>
                  <a:schemeClr val="tx1"/>
                </a:solidFill>
                <a:effectLst/>
                <a:latin typeface="+mn-lt"/>
                <a:ea typeface="+mn-ea"/>
                <a:cs typeface="+mn-cs"/>
              </a:rPr>
              <a:t>Additional transformations can be applied by utilizing the rest of the Qlik Data integration platform further upstream such as automatic creation of data marts, warehousing and lakes by taking advantage of other products called Qlik Compose and Qlik Catalog.</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There is a lot of flexibility in the data flows that can be configured such as replicating data from one source to many targets or visa versa or migrating data from multiple disparate systems in to the cloud</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You may notice the persistent store and a key point to make here is that we don’t use this to store the data being replicated here. The persistent store is used to store configuration and state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For each replication source and target is configured as a single task, and is this configuration that is stored, e.g. What the type of meta data, fields and tables are selected and the transformations required. And the state of the last replicate task is stored so we can pick up where we left off in case of interruptions, errors or pauses in the replication tasks. Think bookmarks </a:t>
            </a:r>
          </a:p>
          <a:p>
            <a:pPr marL="0" indent="0">
              <a:buFont typeface="Arial" panose="020B0604020202020204" pitchFamily="34" charset="0"/>
              <a:buNone/>
            </a:pPr>
            <a:r>
              <a:rPr lang="en-US" sz="1600" b="0" kern="1200">
                <a:solidFill>
                  <a:schemeClr val="tx1"/>
                </a:solidFill>
                <a:effectLst/>
                <a:latin typeface="+mn-lt"/>
                <a:ea typeface="+mn-ea"/>
                <a:cs typeface="+mn-cs"/>
              </a:rPr>
              <a:t>  </a:t>
            </a:r>
          </a:p>
          <a:p>
            <a:pPr marL="171450" indent="-171450">
              <a:buFont typeface="Arial" panose="020B0604020202020204" pitchFamily="34" charset="0"/>
              <a:buChar char="•"/>
            </a:pPr>
            <a:r>
              <a:rPr lang="en-US" sz="1600" b="0" kern="1200">
                <a:solidFill>
                  <a:schemeClr val="tx1"/>
                </a:solidFill>
                <a:effectLst/>
                <a:latin typeface="+mn-lt"/>
                <a:ea typeface="+mn-ea"/>
                <a:cs typeface="+mn-cs"/>
              </a:rPr>
              <a:t>And all of this can be done at scale, we have many customers with hundreds of tasks running in their production systems.</a:t>
            </a:r>
          </a:p>
          <a:p>
            <a:pPr marL="0" lvl="0" indent="0" algn="l" rtl="0">
              <a:spcBef>
                <a:spcPts val="480"/>
              </a:spcBef>
              <a:spcAft>
                <a:spcPts val="0"/>
              </a:spcAft>
              <a:buClr>
                <a:schemeClr val="dk1"/>
              </a:buClr>
              <a:buFont typeface="Arial"/>
              <a:buNone/>
            </a:pPr>
            <a:endParaRPr lang="en-GB" b="0"/>
          </a:p>
        </p:txBody>
      </p:sp>
      <p:sp>
        <p:nvSpPr>
          <p:cNvPr id="9368" name="Google Shape;9368;gc0c1088d1b_0_1014:notes"/>
          <p:cNvSpPr txBox="1">
            <a:spLocks noGrp="1"/>
          </p:cNvSpPr>
          <p:nvPr>
            <p:ph type="sldNum" idx="12"/>
          </p:nvPr>
        </p:nvSpPr>
        <p:spPr>
          <a:xfrm>
            <a:off x="5265809" y="6658664"/>
            <a:ext cx="4028400" cy="3504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Qlik Replicate - </a:t>
            </a:r>
            <a:r>
              <a:rPr lang="en-US" sz="1600"/>
              <a:t>(we can offer a wider range of connectivity options than any other - </a:t>
            </a:r>
            <a:r>
              <a:rPr lang="en-US" sz="1600" i="1"/>
              <a:t>log-based, trigger based</a:t>
            </a:r>
            <a:r>
              <a:rPr lang="en-US" sz="1600"/>
              <a:t>, Extractors and now also ODP) </a:t>
            </a:r>
          </a:p>
          <a:p>
            <a:r>
              <a:rPr lang="en-US"/>
              <a:t>Qlik Compose </a:t>
            </a:r>
            <a:r>
              <a:rPr lang="en-US" sz="1600"/>
              <a:t>– Can wider the gamut and transform SAP data for analytics ready consumption in DWA / DL</a:t>
            </a:r>
            <a:endParaRPr lang="en-US"/>
          </a:p>
          <a:p>
            <a:r>
              <a:rPr lang="en-US"/>
              <a:t>Qlik SAP Accelerators </a:t>
            </a:r>
            <a:r>
              <a:rPr lang="en-US" sz="1600"/>
              <a:t>– Pre templated PS approach to accelerate customers time to value utilizing full end-to-end portfolio(Orders-to-cash, </a:t>
            </a:r>
            <a:r>
              <a:rPr lang="en-US" sz="1600" err="1"/>
              <a:t>etc</a:t>
            </a:r>
            <a:r>
              <a:rPr lang="en-US" sz="1600"/>
              <a:t>)</a:t>
            </a:r>
            <a:endParaRPr lang="en-US"/>
          </a:p>
          <a:p>
            <a:endParaRPr lang="en-US"/>
          </a:p>
        </p:txBody>
      </p:sp>
      <p:sp>
        <p:nvSpPr>
          <p:cNvPr id="4" name="Slide Number Placeholder 3"/>
          <p:cNvSpPr>
            <a:spLocks noGrp="1"/>
          </p:cNvSpPr>
          <p:nvPr>
            <p:ph type="sldNum" sz="quarter" idx="5"/>
          </p:nvPr>
        </p:nvSpPr>
        <p:spPr/>
        <p:txBody>
          <a:bodyPr/>
          <a:lstStyle/>
          <a:p>
            <a:fld id="{9A3B514B-7591-4644-B3E0-964B25189575}" type="slidenum">
              <a:rPr lang="en-US" smtClean="0"/>
              <a:t>19</a:t>
            </a:fld>
            <a:endParaRPr lang="en-US"/>
          </a:p>
        </p:txBody>
      </p:sp>
    </p:spTree>
    <p:extLst>
      <p:ext uri="{BB962C8B-B14F-4D97-AF65-F5344CB8AC3E}">
        <p14:creationId xmlns:p14="http://schemas.microsoft.com/office/powerpoint/2010/main" val="1404541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20</a:t>
            </a:fld>
            <a:endParaRPr lang="en-US"/>
          </a:p>
        </p:txBody>
      </p:sp>
    </p:spTree>
    <p:extLst>
      <p:ext uri="{BB962C8B-B14F-4D97-AF65-F5344CB8AC3E}">
        <p14:creationId xmlns:p14="http://schemas.microsoft.com/office/powerpoint/2010/main" val="769500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have to call out/explain each Qlik product</a:t>
            </a:r>
          </a:p>
        </p:txBody>
      </p:sp>
      <p:sp>
        <p:nvSpPr>
          <p:cNvPr id="4" name="Slide Number Placeholder 3"/>
          <p:cNvSpPr>
            <a:spLocks noGrp="1"/>
          </p:cNvSpPr>
          <p:nvPr>
            <p:ph type="sldNum" sz="quarter" idx="5"/>
          </p:nvPr>
        </p:nvSpPr>
        <p:spPr/>
        <p:txBody>
          <a:bodyPr/>
          <a:lstStyle/>
          <a:p>
            <a:fld id="{9390DB18-21D0-422B-BC8C-79A3E9F0977B}" type="slidenum">
              <a:rPr lang="en-US" smtClean="0"/>
              <a:t>21</a:t>
            </a:fld>
            <a:endParaRPr lang="en-US"/>
          </a:p>
        </p:txBody>
      </p:sp>
    </p:spTree>
    <p:extLst>
      <p:ext uri="{BB962C8B-B14F-4D97-AF65-F5344CB8AC3E}">
        <p14:creationId xmlns:p14="http://schemas.microsoft.com/office/powerpoint/2010/main" val="3021733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363D8-308C-4895-8F02-B139227D35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3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through the agenda, we’re going to discuss the numbers. What are the market needs and where are SAP customers making investments? How efficient are SAP customers at leveraging their data and what are the current challenges? We will talk about the Qlik solution and how we are uniquely positioned to handle the most complex data challenges. Helping you gain valuable insights from the SAP data. Going from Raw application data to analytics ready data marts that can help lower time to value for analytics projects and speed decision making. We will then provide a demonstration that shows 2 methods for getting SAP data into the data warehouse.</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3</a:t>
            </a:fld>
            <a:endParaRPr lang="en-US" dirty="0"/>
          </a:p>
        </p:txBody>
      </p:sp>
    </p:spTree>
    <p:extLst>
      <p:ext uri="{BB962C8B-B14F-4D97-AF65-F5344CB8AC3E}">
        <p14:creationId xmlns:p14="http://schemas.microsoft.com/office/powerpoint/2010/main" val="1552736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363D8-308C-4895-8F02-B139227D35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69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30376BD1-2E4C-7E4B-BB5B-B253D71D6D7F}" type="slidenum">
              <a:rPr lang="en-US" smtClean="0"/>
              <a:pPr>
                <a:defRPr/>
              </a:pPr>
              <a:t>24</a:t>
            </a:fld>
            <a:endParaRPr lang="en-US"/>
          </a:p>
        </p:txBody>
      </p:sp>
    </p:spTree>
    <p:extLst>
      <p:ext uri="{BB962C8B-B14F-4D97-AF65-F5344CB8AC3E}">
        <p14:creationId xmlns:p14="http://schemas.microsoft.com/office/powerpoint/2010/main" val="1912912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30376BD1-2E4C-7E4B-BB5B-B253D71D6D7F}" type="slidenum">
              <a:rPr lang="en-US" smtClean="0"/>
              <a:pPr>
                <a:defRPr/>
              </a:pPr>
              <a:t>25</a:t>
            </a:fld>
            <a:endParaRPr lang="en-US"/>
          </a:p>
        </p:txBody>
      </p:sp>
    </p:spTree>
    <p:extLst>
      <p:ext uri="{BB962C8B-B14F-4D97-AF65-F5344CB8AC3E}">
        <p14:creationId xmlns:p14="http://schemas.microsoft.com/office/powerpoint/2010/main" val="2943829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30376BD1-2E4C-7E4B-BB5B-B253D71D6D7F}" type="slidenum">
              <a:rPr lang="en-US" smtClean="0"/>
              <a:pPr>
                <a:defRPr/>
              </a:pPr>
              <a:t>26</a:t>
            </a:fld>
            <a:endParaRPr lang="en-US"/>
          </a:p>
        </p:txBody>
      </p:sp>
    </p:spTree>
    <p:extLst>
      <p:ext uri="{BB962C8B-B14F-4D97-AF65-F5344CB8AC3E}">
        <p14:creationId xmlns:p14="http://schemas.microsoft.com/office/powerpoint/2010/main" val="1289366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creates a vision for our innovation and a vision for our customers success. The goal is to create a technical advantage with superior solutions, combines with deep SAP domain expertise and content to deliver success for our customers. Of course, if the you the customer is successful, then we are as well.</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27</a:t>
            </a:fld>
            <a:endParaRPr lang="en-US"/>
          </a:p>
        </p:txBody>
      </p:sp>
    </p:spTree>
    <p:extLst>
      <p:ext uri="{BB962C8B-B14F-4D97-AF65-F5344CB8AC3E}">
        <p14:creationId xmlns:p14="http://schemas.microsoft.com/office/powerpoint/2010/main" val="3757015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28</a:t>
            </a:fld>
            <a:endParaRPr lang="en-US"/>
          </a:p>
        </p:txBody>
      </p:sp>
    </p:spTree>
    <p:extLst>
      <p:ext uri="{BB962C8B-B14F-4D97-AF65-F5344CB8AC3E}">
        <p14:creationId xmlns:p14="http://schemas.microsoft.com/office/powerpoint/2010/main" val="68080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29</a:t>
            </a:fld>
            <a:endParaRPr lang="en-US"/>
          </a:p>
        </p:txBody>
      </p:sp>
    </p:spTree>
    <p:extLst>
      <p:ext uri="{BB962C8B-B14F-4D97-AF65-F5344CB8AC3E}">
        <p14:creationId xmlns:p14="http://schemas.microsoft.com/office/powerpoint/2010/main" val="88707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metric shows that SAP customers are pivoting their investments to meet the challenges. This research shows the top 5 areas where SAP customers are investing their resources. Cybersecurity is understandably at the top of the list, but right behind it are two topics that Qlik can address. Improving data analytics to gain real-time insights and reducing cost go hand-in-hand. Often, the primary drivers for analytics projects is cost reduction, increasing revenue or creating a competitive advantage. The most tangible of these is cost reduction because it can be targeted. When combining these priorities, it means that nearly two-thirds of SAP customers are focused on making the business more efficient through data.</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4</a:t>
            </a:fld>
            <a:endParaRPr lang="en-US"/>
          </a:p>
        </p:txBody>
      </p:sp>
    </p:spTree>
    <p:extLst>
      <p:ext uri="{BB962C8B-B14F-4D97-AF65-F5344CB8AC3E}">
        <p14:creationId xmlns:p14="http://schemas.microsoft.com/office/powerpoint/2010/main" val="420388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5</a:t>
            </a:fld>
            <a:endParaRPr lang="en-US"/>
          </a:p>
        </p:txBody>
      </p:sp>
    </p:spTree>
    <p:extLst>
      <p:ext uri="{BB962C8B-B14F-4D97-AF65-F5344CB8AC3E}">
        <p14:creationId xmlns:p14="http://schemas.microsoft.com/office/powerpoint/2010/main" val="14410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6</a:t>
            </a:fld>
            <a:endParaRPr lang="en-US"/>
          </a:p>
        </p:txBody>
      </p:sp>
    </p:spTree>
    <p:extLst>
      <p:ext uri="{BB962C8B-B14F-4D97-AF65-F5344CB8AC3E}">
        <p14:creationId xmlns:p14="http://schemas.microsoft.com/office/powerpoint/2010/main" val="350584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break it down. Everyday, your business runs on SAP. Revenue is processed, Inventory is allocated and moved, Vendors and employees are paid, and many companies issue their financials using SAP applications. SAP data truly is the lifeblood of the business.</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7</a:t>
            </a:fld>
            <a:endParaRPr lang="en-US" dirty="0"/>
          </a:p>
        </p:txBody>
      </p:sp>
    </p:spTree>
    <p:extLst>
      <p:ext uri="{BB962C8B-B14F-4D97-AF65-F5344CB8AC3E}">
        <p14:creationId xmlns:p14="http://schemas.microsoft.com/office/powerpoint/2010/main" val="186720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what’s happening in that ocean of data? Well, the data is always telling a story. It’s telling the story of your business. Where it’s performing, how efficiently and where there are inefficiencies. Drill down dashboards and reports can be very insightful, but what else is happening? Are there underlying KPI’s that aren’t being monitored? Can Machine Learning models be trained to mine for micro-efficiencies? Or can the data be even more valuable when combined with data from other sources? There is more value in your SAP data and as has been identified in the research, companies know it’s there.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8</a:t>
            </a:fld>
            <a:endParaRPr lang="en-US" dirty="0"/>
          </a:p>
        </p:txBody>
      </p:sp>
    </p:spTree>
    <p:extLst>
      <p:ext uri="{BB962C8B-B14F-4D97-AF65-F5344CB8AC3E}">
        <p14:creationId xmlns:p14="http://schemas.microsoft.com/office/powerpoint/2010/main" val="613275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9</a:t>
            </a:fld>
            <a:endParaRPr lang="en-US"/>
          </a:p>
        </p:txBody>
      </p:sp>
    </p:spTree>
    <p:extLst>
      <p:ext uri="{BB962C8B-B14F-4D97-AF65-F5344CB8AC3E}">
        <p14:creationId xmlns:p14="http://schemas.microsoft.com/office/powerpoint/2010/main" val="80585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start by understanding the flow of data and how Qlik is organized to support the Data Integration, as well as the Analytics. The data integration products and functionality at Qlik fall under Qlik Data integration. This involves extracting data from source systems, databases and applications. In this case, SAP application data from both HANA and non-HANA databases. Processing and landing of the data into our customers desired target data lake or data warehouse. Once the data lands in the target, Qlik’s data warehouse automation can apply a model against the data, create the schema, generate the ETL code and create the analytics ready data mart. Data can then be published and subscribed to using the features of Qlik </a:t>
            </a:r>
            <a:r>
              <a:rPr lang="en-AU" dirty="0" err="1"/>
              <a:t>Catalog</a:t>
            </a:r>
            <a:r>
              <a:rPr lang="en-AU" dirty="0"/>
              <a:t>.</a:t>
            </a:r>
          </a:p>
        </p:txBody>
      </p:sp>
      <p:sp>
        <p:nvSpPr>
          <p:cNvPr id="4" name="Slide Number Placeholder 3"/>
          <p:cNvSpPr>
            <a:spLocks noGrp="1"/>
          </p:cNvSpPr>
          <p:nvPr>
            <p:ph type="sldNum" sz="quarter" idx="10"/>
          </p:nvPr>
        </p:nvSpPr>
        <p:spPr/>
        <p:txBody>
          <a:bodyPr/>
          <a:lstStyle/>
          <a:p>
            <a:pPr>
              <a:defRPr/>
            </a:pPr>
            <a:fld id="{30376BD1-2E4C-7E4B-BB5B-B253D71D6D7F}" type="slidenum">
              <a:rPr lang="en-US" smtClean="0"/>
              <a:pPr>
                <a:defRPr/>
              </a:pPr>
              <a:t>11</a:t>
            </a:fld>
            <a:endParaRPr lang="en-US"/>
          </a:p>
        </p:txBody>
      </p:sp>
    </p:spTree>
    <p:extLst>
      <p:ext uri="{BB962C8B-B14F-4D97-AF65-F5344CB8AC3E}">
        <p14:creationId xmlns:p14="http://schemas.microsoft.com/office/powerpoint/2010/main" val="279204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9.xml"/><Relationship Id="rId1" Type="http://schemas.openxmlformats.org/officeDocument/2006/relationships/tags" Target="../tags/tag1.xml"/><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13.xml"/><Relationship Id="rId1" Type="http://schemas.openxmlformats.org/officeDocument/2006/relationships/tags" Target="../tags/tag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slideMaster" Target="../slideMasters/slideMaster1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9.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slideMaster" Target="../slideMasters/slideMaster13.xml"/><Relationship Id="rId1" Type="http://schemas.openxmlformats.org/officeDocument/2006/relationships/tags" Target="../tags/tag5.x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slideMaster" Target="../slideMasters/slideMaster13.xml"/><Relationship Id="rId1" Type="http://schemas.openxmlformats.org/officeDocument/2006/relationships/tags" Target="../tags/tag6.x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image" Target="../media/image16.png"/><Relationship Id="rId9"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8.png"/><Relationship Id="rId2" Type="http://schemas.openxmlformats.org/officeDocument/2006/relationships/slideMaster" Target="../slideMasters/slideMaster13.xml"/><Relationship Id="rId1" Type="http://schemas.openxmlformats.org/officeDocument/2006/relationships/tags" Target="../tags/tag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7.bin"/><Relationship Id="rId7" Type="http://schemas.openxmlformats.org/officeDocument/2006/relationships/image" Target="../media/image18.png"/><Relationship Id="rId2" Type="http://schemas.openxmlformats.org/officeDocument/2006/relationships/slideMaster" Target="../slideMasters/slideMaster13.xml"/><Relationship Id="rId1" Type="http://schemas.openxmlformats.org/officeDocument/2006/relationships/tags" Target="../tags/tag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3.xml"/><Relationship Id="rId1" Type="http://schemas.openxmlformats.org/officeDocument/2006/relationships/tags" Target="../tags/tag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3.xml"/><Relationship Id="rId1" Type="http://schemas.openxmlformats.org/officeDocument/2006/relationships/tags" Target="../tags/tag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3.xml"/><Relationship Id="rId1" Type="http://schemas.openxmlformats.org/officeDocument/2006/relationships/tags" Target="../tags/tag1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3.xml"/><Relationship Id="rId1" Type="http://schemas.openxmlformats.org/officeDocument/2006/relationships/tags" Target="../tags/tag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3.xml"/><Relationship Id="rId1" Type="http://schemas.openxmlformats.org/officeDocument/2006/relationships/tags" Target="../tags/tag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3.xml"/><Relationship Id="rId1" Type="http://schemas.openxmlformats.org/officeDocument/2006/relationships/tags" Target="../tags/tag1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3.xml"/><Relationship Id="rId1" Type="http://schemas.openxmlformats.org/officeDocument/2006/relationships/tags" Target="../tags/tag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3.xml"/><Relationship Id="rId1" Type="http://schemas.openxmlformats.org/officeDocument/2006/relationships/tags" Target="../tags/tag1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3.xml"/><Relationship Id="rId1" Type="http://schemas.openxmlformats.org/officeDocument/2006/relationships/tags" Target="../tags/tag1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3.xml"/><Relationship Id="rId1" Type="http://schemas.openxmlformats.org/officeDocument/2006/relationships/tags" Target="../tags/tag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3.xml"/><Relationship Id="rId1" Type="http://schemas.openxmlformats.org/officeDocument/2006/relationships/tags" Target="../tags/tag1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3.xml"/><Relationship Id="rId1" Type="http://schemas.openxmlformats.org/officeDocument/2006/relationships/tags" Target="../tags/tag2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3.xml"/><Relationship Id="rId1" Type="http://schemas.openxmlformats.org/officeDocument/2006/relationships/tags" Target="../tags/tag21.xml"/><Relationship Id="rId4" Type="http://schemas.openxmlformats.org/officeDocument/2006/relationships/image" Target="../media/image9.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13.xml"/><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2F34B-2964-F849-A635-5EAF9F911D2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81499" y="766176"/>
            <a:ext cx="6610502" cy="4751803"/>
          </a:xfrm>
          <a:prstGeom prst="rect">
            <a:avLst/>
          </a:prstGeom>
        </p:spPr>
      </p:pic>
      <p:sp>
        <p:nvSpPr>
          <p:cNvPr id="5" name="Rectangle 4">
            <a:extLst>
              <a:ext uri="{FF2B5EF4-FFF2-40B4-BE49-F238E27FC236}">
                <a16:creationId xmlns:a16="http://schemas.microsoft.com/office/drawing/2014/main" id="{216F4F90-0F71-644D-B7B0-3147BA1BDDE1}"/>
              </a:ext>
            </a:extLst>
          </p:cNvPr>
          <p:cNvSpPr/>
          <p:nvPr userDrawn="1"/>
        </p:nvSpPr>
        <p:spPr>
          <a:xfrm>
            <a:off x="0" y="1465695"/>
            <a:ext cx="5936876" cy="2238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8D8307C-3811-044D-9630-22E499C638DE}"/>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t>‹#›</a:t>
            </a:fld>
            <a:r>
              <a:rPr lang="en-US" sz="900" dirty="0">
                <a:latin typeface="Proxima Nova Light" panose="02000506030000020004" pitchFamily="2" charset="0"/>
              </a:rPr>
              <a:t>    © 2020 ASUG  Confidential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57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135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23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57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genda (stone)">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150915" y="635831"/>
            <a:ext cx="8528853" cy="5703212"/>
          </a:xfrm>
        </p:spPr>
        <p:txBody>
          <a:bodyPr>
            <a:noAutofit/>
          </a:bodyPr>
          <a:lstStyle>
            <a:lvl1pPr marL="380990" indent="-222245">
              <a:lnSpc>
                <a:spcPct val="90000"/>
              </a:lnSpc>
              <a:spcBef>
                <a:spcPts val="0"/>
              </a:spcBef>
              <a:spcAft>
                <a:spcPts val="1600"/>
              </a:spcAft>
              <a:buClr>
                <a:schemeClr val="accent5"/>
              </a:buClr>
              <a:buFont typeface="Arial" charset="0"/>
              <a:buChar char="•"/>
              <a:tabLst/>
              <a:defRPr sz="2400" cap="none" baseline="0">
                <a:solidFill>
                  <a:schemeClr val="tx1">
                    <a:lumMod val="60000"/>
                    <a:lumOff val="40000"/>
                  </a:schemeClr>
                </a:solidFill>
              </a:defRPr>
            </a:lvl1pPr>
            <a:lvl2pPr marL="309026" indent="-154513">
              <a:lnSpc>
                <a:spcPct val="75000"/>
              </a:lnSpc>
              <a:buClr>
                <a:schemeClr val="accent5"/>
              </a:buClr>
              <a:tabLst/>
              <a:defRPr sz="1600">
                <a:solidFill>
                  <a:schemeClr val="accent5"/>
                </a:solidFill>
              </a:defRPr>
            </a:lvl2pPr>
            <a:lvl3pPr>
              <a:buClr>
                <a:schemeClr val="accent5"/>
              </a:buClr>
              <a:defRPr>
                <a:solidFill>
                  <a:schemeClr val="accent5"/>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dirty="0"/>
              <a:t>Item</a:t>
            </a:r>
          </a:p>
        </p:txBody>
      </p:sp>
      <p:sp>
        <p:nvSpPr>
          <p:cNvPr id="2" name="Rectangle 1"/>
          <p:cNvSpPr/>
          <p:nvPr userDrawn="1"/>
        </p:nvSpPr>
        <p:spPr>
          <a:xfrm>
            <a:off x="1" y="0"/>
            <a:ext cx="2984665" cy="6858000"/>
          </a:xfrm>
          <a:prstGeom prst="rect">
            <a:avLst/>
          </a:prstGeom>
          <a:gradFill flip="none" rotWithShape="1">
            <a:gsLst>
              <a:gs pos="0">
                <a:schemeClr val="tx1">
                  <a:lumMod val="20000"/>
                  <a:lumOff val="80000"/>
                </a:schemeClr>
              </a:gs>
              <a:gs pos="100000">
                <a:srgbClr val="FFFFFF"/>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quarter" idx="11" hasCustomPrompt="1"/>
          </p:nvPr>
        </p:nvSpPr>
        <p:spPr>
          <a:xfrm>
            <a:off x="456734" y="414955"/>
            <a:ext cx="2150364" cy="774691"/>
          </a:xfrm>
        </p:spPr>
        <p:txBody>
          <a:bodyPr>
            <a:noAutofit/>
          </a:bodyPr>
          <a:lstStyle>
            <a:lvl1pPr marL="0" indent="0">
              <a:lnSpc>
                <a:spcPct val="80000"/>
              </a:lnSpc>
              <a:buFontTx/>
              <a:buNone/>
              <a:defRPr sz="3733" b="1" cap="none" baseline="0">
                <a:solidFill>
                  <a:schemeClr val="tx1"/>
                </a:solidFill>
              </a:defRPr>
            </a:lvl1pPr>
            <a:lvl2pPr marL="457189" indent="0">
              <a:buFontTx/>
              <a:buNone/>
              <a:defRPr>
                <a:solidFill>
                  <a:schemeClr val="bg1"/>
                </a:solidFill>
              </a:defRPr>
            </a:lvl2pPr>
            <a:lvl3pPr marL="914377" indent="0">
              <a:buFontTx/>
              <a:buNone/>
              <a:defRPr>
                <a:solidFill>
                  <a:schemeClr val="bg1"/>
                </a:solidFill>
              </a:defRPr>
            </a:lvl3pPr>
            <a:lvl4pPr marL="1371566" indent="0">
              <a:buFontTx/>
              <a:buNone/>
              <a:defRPr>
                <a:solidFill>
                  <a:schemeClr val="bg1"/>
                </a:solidFill>
              </a:defRPr>
            </a:lvl4pPr>
            <a:lvl5pPr marL="1828754" indent="0">
              <a:buFontTx/>
              <a:buNone/>
              <a:defRPr>
                <a:solidFill>
                  <a:schemeClr val="bg1"/>
                </a:solidFill>
              </a:defRPr>
            </a:lvl5pPr>
          </a:lstStyle>
          <a:p>
            <a:pPr lvl="0"/>
            <a:r>
              <a:rPr lang="en-US" dirty="0"/>
              <a:t>Agenda</a:t>
            </a:r>
          </a:p>
        </p:txBody>
      </p:sp>
    </p:spTree>
    <p:extLst>
      <p:ext uri="{BB962C8B-B14F-4D97-AF65-F5344CB8AC3E}">
        <p14:creationId xmlns:p14="http://schemas.microsoft.com/office/powerpoint/2010/main" val="1399970982"/>
      </p:ext>
    </p:extLst>
  </p:cSld>
  <p:clrMapOvr>
    <a:masterClrMapping/>
  </p:clrMapOvr>
  <p:extLst>
    <p:ext uri="{DCECCB84-F9BA-43D5-87BE-67443E8EF086}">
      <p15:sldGuideLst xmlns:p15="http://schemas.microsoft.com/office/powerpoint/2012/main">
        <p15:guide id="1" orient="horz" pos="2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393" y="366185"/>
            <a:ext cx="10808407" cy="684281"/>
          </a:xfrm>
        </p:spPr>
        <p:txBody>
          <a:bodyPr/>
          <a:lstStyle>
            <a:lvl1pPr>
              <a:lnSpc>
                <a:spcPct val="90000"/>
              </a:lnSpc>
              <a:defRPr sz="3733" b="1" cap="none" baseline="0">
                <a:solidFill>
                  <a:srgbClr val="FF4E00"/>
                </a:solidFill>
                <a:latin typeface="+mn-lt"/>
              </a:defRPr>
            </a:lvl1pPr>
          </a:lstStyle>
          <a:p>
            <a:r>
              <a:rPr lang="en-US" dirty="0"/>
              <a:t>Click to edit master title style</a:t>
            </a:r>
          </a:p>
        </p:txBody>
      </p:sp>
      <p:sp>
        <p:nvSpPr>
          <p:cNvPr id="11" name="Text Placeholder 10"/>
          <p:cNvSpPr>
            <a:spLocks noGrp="1"/>
          </p:cNvSpPr>
          <p:nvPr>
            <p:ph type="body" sz="quarter" idx="11"/>
          </p:nvPr>
        </p:nvSpPr>
        <p:spPr>
          <a:xfrm>
            <a:off x="672393" y="1050467"/>
            <a:ext cx="10808407" cy="324883"/>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Edit Master text styles</a:t>
            </a:r>
          </a:p>
        </p:txBody>
      </p:sp>
    </p:spTree>
    <p:extLst>
      <p:ext uri="{BB962C8B-B14F-4D97-AF65-F5344CB8AC3E}">
        <p14:creationId xmlns:p14="http://schemas.microsoft.com/office/powerpoint/2010/main" val="410444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hoto + Content (bullets)">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6079067" cy="6858000"/>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13" name="Title 1"/>
          <p:cNvSpPr>
            <a:spLocks noGrp="1"/>
          </p:cNvSpPr>
          <p:nvPr>
            <p:ph type="title" hasCustomPrompt="1"/>
          </p:nvPr>
        </p:nvSpPr>
        <p:spPr>
          <a:xfrm>
            <a:off x="6599665" y="366186"/>
            <a:ext cx="5206200" cy="1043020"/>
          </a:xfrm>
        </p:spPr>
        <p:txBody>
          <a:bodyPr/>
          <a:lstStyle>
            <a:lvl1pPr>
              <a:lnSpc>
                <a:spcPct val="90000"/>
              </a:lnSpc>
              <a:defRPr sz="3733" b="1" cap="none" baseline="0">
                <a:solidFill>
                  <a:srgbClr val="FF4E00"/>
                </a:solidFill>
                <a:latin typeface="+mn-lt"/>
              </a:defRPr>
            </a:lvl1pPr>
          </a:lstStyle>
          <a:p>
            <a:r>
              <a:rPr lang="en-US" dirty="0"/>
              <a:t>Click to edit master title style</a:t>
            </a:r>
          </a:p>
        </p:txBody>
      </p:sp>
      <p:sp>
        <p:nvSpPr>
          <p:cNvPr id="8" name="Text Placeholder 10"/>
          <p:cNvSpPr>
            <a:spLocks noGrp="1"/>
          </p:cNvSpPr>
          <p:nvPr>
            <p:ph type="body" sz="quarter" idx="15"/>
          </p:nvPr>
        </p:nvSpPr>
        <p:spPr>
          <a:xfrm>
            <a:off x="6599665" y="1492712"/>
            <a:ext cx="5206200" cy="324883"/>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Edit Master text styles</a:t>
            </a:r>
          </a:p>
        </p:txBody>
      </p:sp>
      <p:sp>
        <p:nvSpPr>
          <p:cNvPr id="10" name="Text Placeholder 5"/>
          <p:cNvSpPr>
            <a:spLocks noGrp="1"/>
          </p:cNvSpPr>
          <p:nvPr>
            <p:ph type="body" sz="quarter" idx="16"/>
          </p:nvPr>
        </p:nvSpPr>
        <p:spPr>
          <a:xfrm>
            <a:off x="6603275" y="2090379"/>
            <a:ext cx="5218192" cy="3837285"/>
          </a:xfrm>
        </p:spPr>
        <p:txBody>
          <a:bodyPr tIns="0" bIns="0">
            <a:noAutofit/>
          </a:bodyPr>
          <a:lstStyle>
            <a:lvl1pPr marL="228594" indent="-228594">
              <a:buClr>
                <a:schemeClr val="accent5"/>
              </a:buClr>
              <a:buFont typeface="Arial" charset="0"/>
              <a:buChar char="•"/>
              <a:defRPr sz="2667">
                <a:solidFill>
                  <a:schemeClr val="tx1"/>
                </a:solidFill>
              </a:defRPr>
            </a:lvl1pPr>
            <a:lvl2pPr marL="685783" indent="-228594">
              <a:buClr>
                <a:schemeClr val="tx1">
                  <a:lumMod val="60000"/>
                  <a:lumOff val="40000"/>
                </a:schemeClr>
              </a:buClr>
              <a:buFont typeface="Helvetica" charset="0"/>
              <a:buChar char="-"/>
              <a:defRPr sz="2400">
                <a:solidFill>
                  <a:schemeClr val="tx1"/>
                </a:solidFill>
              </a:defRPr>
            </a:lvl2pPr>
            <a:lvl3pPr marL="918610" indent="-152396">
              <a:buClr>
                <a:schemeClr val="tx1">
                  <a:lumMod val="60000"/>
                  <a:lumOff val="40000"/>
                </a:schemeClr>
              </a:buClr>
              <a:buSzPct val="70000"/>
              <a:buFont typeface="Arial" charset="0"/>
              <a:buChar char="•"/>
              <a:tabLst/>
              <a:defRPr sz="2133" baseline="0">
                <a:solidFill>
                  <a:schemeClr val="tx1"/>
                </a:solidFill>
              </a:defRPr>
            </a:lvl3pPr>
            <a:lvl4pPr marL="1221287" indent="-150280">
              <a:buClr>
                <a:schemeClr val="tx1">
                  <a:lumMod val="60000"/>
                  <a:lumOff val="40000"/>
                </a:schemeClr>
              </a:buClr>
              <a:buSzPct val="70000"/>
              <a:buFont typeface="Arial" charset="0"/>
              <a:buChar char="•"/>
              <a:tabLst/>
              <a:defRPr sz="2133">
                <a:solidFill>
                  <a:schemeClr val="tx1"/>
                </a:solidFill>
              </a:defRPr>
            </a:lvl4pPr>
            <a:lvl5pPr marL="1526079" indent="-154513">
              <a:buClr>
                <a:schemeClr val="tx1">
                  <a:lumMod val="60000"/>
                  <a:lumOff val="40000"/>
                </a:schemeClr>
              </a:buClr>
              <a:buSzPct val="70000"/>
              <a:buFont typeface="Arial" charset="0"/>
              <a:buChar char="•"/>
              <a:tabLst/>
              <a:defRPr sz="21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804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393" y="366185"/>
            <a:ext cx="10808407" cy="684281"/>
          </a:xfrm>
        </p:spPr>
        <p:txBody>
          <a:bodyPr/>
          <a:lstStyle>
            <a:lvl1pPr>
              <a:lnSpc>
                <a:spcPct val="90000"/>
              </a:lnSpc>
              <a:defRPr sz="3733" b="1" cap="none" baseline="0">
                <a:solidFill>
                  <a:srgbClr val="FF4E00"/>
                </a:solidFill>
                <a:latin typeface="+mn-lt"/>
              </a:defRPr>
            </a:lvl1pPr>
          </a:lstStyle>
          <a:p>
            <a:r>
              <a:rPr lang="en-US" dirty="0"/>
              <a:t>Click to edit master title style</a:t>
            </a:r>
          </a:p>
        </p:txBody>
      </p:sp>
    </p:spTree>
    <p:extLst>
      <p:ext uri="{BB962C8B-B14F-4D97-AF65-F5344CB8AC3E}">
        <p14:creationId xmlns:p14="http://schemas.microsoft.com/office/powerpoint/2010/main" val="3020723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Content (No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393" y="366185"/>
            <a:ext cx="10808407" cy="684281"/>
          </a:xfrm>
        </p:spPr>
        <p:txBody>
          <a:bodyPr/>
          <a:lstStyle>
            <a:lvl1pPr>
              <a:lnSpc>
                <a:spcPct val="90000"/>
              </a:lnSpc>
              <a:defRPr sz="3733" b="1" cap="none" baseline="0">
                <a:solidFill>
                  <a:srgbClr val="FF4E00"/>
                </a:solidFill>
                <a:latin typeface="+mn-lt"/>
              </a:defRPr>
            </a:lvl1pPr>
          </a:lstStyle>
          <a:p>
            <a:r>
              <a:rPr lang="en-US" dirty="0"/>
              <a:t>Click to edit master title style</a:t>
            </a:r>
          </a:p>
        </p:txBody>
      </p:sp>
      <p:sp>
        <p:nvSpPr>
          <p:cNvPr id="6" name="Text Placeholder 5"/>
          <p:cNvSpPr>
            <a:spLocks noGrp="1"/>
          </p:cNvSpPr>
          <p:nvPr>
            <p:ph type="body" sz="quarter" idx="10"/>
          </p:nvPr>
        </p:nvSpPr>
        <p:spPr>
          <a:xfrm>
            <a:off x="660400" y="1929009"/>
            <a:ext cx="10822763" cy="4138836"/>
          </a:xfrm>
        </p:spPr>
        <p:txBody>
          <a:bodyPr tIns="0" bIns="0">
            <a:noAutofit/>
          </a:bodyPr>
          <a:lstStyle>
            <a:lvl1pPr marL="228594" indent="-228594">
              <a:buClr>
                <a:schemeClr val="accent5"/>
              </a:buClr>
              <a:buFont typeface="Arial" charset="0"/>
              <a:buChar char="•"/>
              <a:defRPr sz="2667">
                <a:solidFill>
                  <a:schemeClr val="tx1"/>
                </a:solidFill>
              </a:defRPr>
            </a:lvl1pPr>
            <a:lvl2pPr marL="685783" indent="-228594">
              <a:buClr>
                <a:schemeClr val="tx1">
                  <a:lumMod val="60000"/>
                  <a:lumOff val="40000"/>
                </a:schemeClr>
              </a:buClr>
              <a:buFont typeface="Helvetica" charset="0"/>
              <a:buChar char="-"/>
              <a:defRPr sz="2400">
                <a:solidFill>
                  <a:schemeClr val="tx1"/>
                </a:solidFill>
              </a:defRPr>
            </a:lvl2pPr>
            <a:lvl3pPr marL="918610" indent="-152396">
              <a:buClr>
                <a:schemeClr val="tx1">
                  <a:lumMod val="60000"/>
                  <a:lumOff val="40000"/>
                </a:schemeClr>
              </a:buClr>
              <a:buSzPct val="70000"/>
              <a:buFont typeface="Arial" charset="0"/>
              <a:buChar char="•"/>
              <a:tabLst/>
              <a:defRPr sz="2133" baseline="0">
                <a:solidFill>
                  <a:schemeClr val="tx1"/>
                </a:solidFill>
              </a:defRPr>
            </a:lvl3pPr>
            <a:lvl4pPr marL="1221287" indent="-150280">
              <a:buClr>
                <a:schemeClr val="tx1">
                  <a:lumMod val="60000"/>
                  <a:lumOff val="40000"/>
                </a:schemeClr>
              </a:buClr>
              <a:buSzPct val="70000"/>
              <a:buFont typeface="Arial" charset="0"/>
              <a:buChar char="•"/>
              <a:tabLst/>
              <a:defRPr sz="2133">
                <a:solidFill>
                  <a:schemeClr val="tx1"/>
                </a:solidFill>
              </a:defRPr>
            </a:lvl4pPr>
            <a:lvl5pPr marL="1526079" indent="-154513">
              <a:buClr>
                <a:schemeClr val="tx1">
                  <a:lumMod val="60000"/>
                  <a:lumOff val="40000"/>
                </a:schemeClr>
              </a:buClr>
              <a:buSzPct val="70000"/>
              <a:buFont typeface="Arial" charset="0"/>
              <a:buChar char="•"/>
              <a:tabLst/>
              <a:defRPr sz="21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740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54928876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rgbClr val="FF4E00"/>
                </a:solidFill>
                <a:latin typeface="+mn-lt"/>
                <a:cs typeface="Arial" panose="020B0604020202020204" pitchFamily="34" charset="0"/>
                <a:sym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hasCustomPrompt="1"/>
          </p:nvPr>
        </p:nvSpPr>
        <p:spPr>
          <a:xfrm>
            <a:off x="660400" y="1593669"/>
            <a:ext cx="10822763" cy="447417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grpSp>
        <p:nvGrpSpPr>
          <p:cNvPr id="9" name="Group 8">
            <a:extLst>
              <a:ext uri="{FF2B5EF4-FFF2-40B4-BE49-F238E27FC236}">
                <a16:creationId xmlns:a16="http://schemas.microsoft.com/office/drawing/2014/main" id="{704C4AB5-F68F-5271-34CC-583BEE75C324}"/>
              </a:ext>
            </a:extLst>
          </p:cNvPr>
          <p:cNvGrpSpPr/>
          <p:nvPr/>
        </p:nvGrpSpPr>
        <p:grpSpPr>
          <a:xfrm>
            <a:off x="-330925" y="478972"/>
            <a:ext cx="231804" cy="1402080"/>
            <a:chOff x="-111034" y="359229"/>
            <a:chExt cx="1158022" cy="1051560"/>
          </a:xfrm>
        </p:grpSpPr>
        <p:cxnSp>
          <p:nvCxnSpPr>
            <p:cNvPr id="5" name="Straight Connector 4">
              <a:extLst>
                <a:ext uri="{FF2B5EF4-FFF2-40B4-BE49-F238E27FC236}">
                  <a16:creationId xmlns:a16="http://schemas.microsoft.com/office/drawing/2014/main" id="{0BE078D9-B28C-9ABB-B628-1E78AE2EBFE4}"/>
                </a:ext>
              </a:extLst>
            </p:cNvPr>
            <p:cNvCxnSpPr>
              <a:cxnSpLocks/>
            </p:cNvCxnSpPr>
            <p:nvPr/>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2C2688-657D-AEF0-CFB9-6345D81C7F4A}"/>
                </a:ext>
              </a:extLst>
            </p:cNvPr>
            <p:cNvCxnSpPr>
              <a:cxnSpLocks/>
            </p:cNvCxnSpPr>
            <p:nvPr/>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21C83E-077F-ABA4-2E91-7B1CF1FE8C6C}"/>
                </a:ext>
              </a:extLst>
            </p:cNvPr>
            <p:cNvCxnSpPr>
              <a:cxnSpLocks/>
            </p:cNvCxnSpPr>
            <p:nvPr/>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FC8082-9BE6-7E8A-6BCB-262857A3B147}"/>
                </a:ext>
              </a:extLst>
            </p:cNvPr>
            <p:cNvCxnSpPr>
              <a:cxnSpLocks/>
            </p:cNvCxnSpPr>
            <p:nvPr/>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9FE133-CC26-041F-947D-7C50501DD130}"/>
                </a:ext>
              </a:extLst>
            </p:cNvPr>
            <p:cNvCxnSpPr>
              <a:cxnSpLocks/>
            </p:cNvCxnSpPr>
            <p:nvPr/>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BAF269-2331-3715-C501-AD7B397BDF80}"/>
                </a:ext>
              </a:extLst>
            </p:cNvPr>
            <p:cNvCxnSpPr>
              <a:cxnSpLocks/>
            </p:cNvCxnSpPr>
            <p:nvPr/>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19615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B1B5EA-D41A-3B46-8DE2-2CA3B6744266}"/>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Proxima Nova Extrabold" panose="02000506030000020004" pitchFamily="2" charset="0"/>
                <a:cs typeface="Arial Black" panose="020B0604020202020204" pitchFamily="34" charset="0"/>
              </a:rPr>
              <a:t>Questions?</a:t>
            </a:r>
            <a:br>
              <a:rPr lang="en-US" sz="3600" dirty="0">
                <a:solidFill>
                  <a:schemeClr val="tx1"/>
                </a:solidFill>
                <a:latin typeface="Proxima Nova" panose="02000506030000020004" pitchFamily="2" charset="0"/>
                <a:cs typeface="Arial Black" panose="020B0604020202020204" pitchFamily="34" charset="0"/>
              </a:rPr>
            </a:br>
            <a:endParaRPr lang="en-US" sz="3200" b="0" dirty="0">
              <a:solidFill>
                <a:schemeClr val="tx1"/>
              </a:solidFill>
              <a:latin typeface="Proxima Nova Light" panose="02000506030000020004" pitchFamily="2" charset="0"/>
              <a:cs typeface="Arial Black" panose="020B0604020202020204" pitchFamily="34" charset="0"/>
            </a:endParaRPr>
          </a:p>
        </p:txBody>
      </p:sp>
      <p:sp>
        <p:nvSpPr>
          <p:cNvPr id="5" name="TextBox 4">
            <a:extLst>
              <a:ext uri="{FF2B5EF4-FFF2-40B4-BE49-F238E27FC236}">
                <a16:creationId xmlns:a16="http://schemas.microsoft.com/office/drawing/2014/main" id="{F36D97A2-10F5-3746-9659-58BBFE3B65A6}"/>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567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22_Cover 1 (pie char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A7A30F9-B6FC-8725-7A62-8DE272F89C0A}"/>
              </a:ext>
            </a:extLst>
          </p:cNvPr>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2" name="Title 1">
            <a:extLst>
              <a:ext uri="{FF2B5EF4-FFF2-40B4-BE49-F238E27FC236}">
                <a16:creationId xmlns:a16="http://schemas.microsoft.com/office/drawing/2014/main" id="{EB91A13D-1FF3-CAA8-6D60-C2F7C3467D93}"/>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7F3AC078-FC52-C9A7-DD4D-664A1099F0B2}"/>
              </a:ext>
            </a:extLst>
          </p:cNvPr>
          <p:cNvSpPr/>
          <p:nvPr userDrawn="1"/>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Title 1">
            <a:extLst>
              <a:ext uri="{FF2B5EF4-FFF2-40B4-BE49-F238E27FC236}">
                <a16:creationId xmlns:a16="http://schemas.microsoft.com/office/drawing/2014/main" id="{E7E0B6EF-9FE5-3ABD-D01A-3EA55157571B}"/>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7" name="Text Placeholder 10">
            <a:extLst>
              <a:ext uri="{FF2B5EF4-FFF2-40B4-BE49-F238E27FC236}">
                <a16:creationId xmlns:a16="http://schemas.microsoft.com/office/drawing/2014/main" id="{9C33C8E9-ECA9-9B9D-4EB8-147683811631}"/>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8" name="Text Placeholder 10">
            <a:extLst>
              <a:ext uri="{FF2B5EF4-FFF2-40B4-BE49-F238E27FC236}">
                <a16:creationId xmlns:a16="http://schemas.microsoft.com/office/drawing/2014/main" id="{BAA6E68C-A2CB-1C62-7EDC-C762E7C1BA9A}"/>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9" name="Text Placeholder 10">
            <a:extLst>
              <a:ext uri="{FF2B5EF4-FFF2-40B4-BE49-F238E27FC236}">
                <a16:creationId xmlns:a16="http://schemas.microsoft.com/office/drawing/2014/main" id="{71884577-5178-B66C-7379-E082BEDB12F2}"/>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30" name="Text Placeholder 10">
            <a:extLst>
              <a:ext uri="{FF2B5EF4-FFF2-40B4-BE49-F238E27FC236}">
                <a16:creationId xmlns:a16="http://schemas.microsoft.com/office/drawing/2014/main" id="{C7C9152D-E530-5E14-9F3A-EE681761CE0B}"/>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32" name="Text Placeholder 10">
            <a:extLst>
              <a:ext uri="{FF2B5EF4-FFF2-40B4-BE49-F238E27FC236}">
                <a16:creationId xmlns:a16="http://schemas.microsoft.com/office/drawing/2014/main" id="{B4382241-E7AB-CB61-77D6-D3D937EF5CFE}"/>
              </a:ext>
            </a:extLst>
          </p:cNvPr>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33" name="Text Placeholder 10">
            <a:extLst>
              <a:ext uri="{FF2B5EF4-FFF2-40B4-BE49-F238E27FC236}">
                <a16:creationId xmlns:a16="http://schemas.microsoft.com/office/drawing/2014/main" id="{7A0CF601-A234-F58C-A19B-D80BD7ABEAD1}"/>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34" name="Graphic 33">
            <a:extLst>
              <a:ext uri="{FF2B5EF4-FFF2-40B4-BE49-F238E27FC236}">
                <a16:creationId xmlns:a16="http://schemas.microsoft.com/office/drawing/2014/main" id="{D1D181C7-3648-FC85-3C34-D7E98541BACC}"/>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767" y="639721"/>
            <a:ext cx="1471375" cy="512136"/>
          </a:xfrm>
          <a:prstGeom prst="rect">
            <a:avLst/>
          </a:prstGeom>
        </p:spPr>
      </p:pic>
      <p:sp>
        <p:nvSpPr>
          <p:cNvPr id="31" name="Title 1">
            <a:extLst>
              <a:ext uri="{FF2B5EF4-FFF2-40B4-BE49-F238E27FC236}">
                <a16:creationId xmlns:a16="http://schemas.microsoft.com/office/drawing/2014/main" id="{51BA8004-4AB3-AE2A-C388-40151D40D525}"/>
              </a:ext>
            </a:extLst>
          </p:cNvPr>
          <p:cNvSpPr>
            <a:spLocks noGrp="1"/>
          </p:cNvSpPr>
          <p:nvPr>
            <p:ph type="title" hasCustomPrompt="1"/>
          </p:nvPr>
        </p:nvSpPr>
        <p:spPr>
          <a:xfrm>
            <a:off x="672393" y="1810579"/>
            <a:ext cx="5982408" cy="1978628"/>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pic>
        <p:nvPicPr>
          <p:cNvPr id="37" name="Picture 36" descr="A picture containing icon&#10;&#10;Description automatically generated">
            <a:extLst>
              <a:ext uri="{FF2B5EF4-FFF2-40B4-BE49-F238E27FC236}">
                <a16:creationId xmlns:a16="http://schemas.microsoft.com/office/drawing/2014/main" id="{BA7AAF22-E9FF-BDC6-BE85-9726969A124A}"/>
              </a:ext>
            </a:extLst>
          </p:cNvPr>
          <p:cNvPicPr>
            <a:picLocks noChangeAspect="1"/>
          </p:cNvPicPr>
          <p:nvPr userDrawn="1"/>
        </p:nvPicPr>
        <p:blipFill rotWithShape="1">
          <a:blip r:embed="rId7" cstate="hqprint">
            <a:alphaModFix amt="46000"/>
            <a:extLst>
              <a:ext uri="{28A0092B-C50C-407E-A947-70E740481C1C}">
                <a14:useLocalDpi xmlns:a14="http://schemas.microsoft.com/office/drawing/2010/main"/>
              </a:ext>
            </a:extLst>
          </a:blip>
          <a:srcRect l="-11901" b="-8868"/>
          <a:stretch/>
        </p:blipFill>
        <p:spPr>
          <a:xfrm>
            <a:off x="2282562" y="-1"/>
            <a:ext cx="9909439" cy="6858001"/>
          </a:xfrm>
          <a:prstGeom prst="rect">
            <a:avLst/>
          </a:prstGeom>
        </p:spPr>
      </p:pic>
    </p:spTree>
    <p:extLst>
      <p:ext uri="{BB962C8B-B14F-4D97-AF65-F5344CB8AC3E}">
        <p14:creationId xmlns:p14="http://schemas.microsoft.com/office/powerpoint/2010/main" val="379156865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22_Cover 1 (Woman-pie char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7318E7B-5EBE-3310-23D8-75F7B26F8E7D}"/>
              </a:ext>
            </a:extLst>
          </p:cNvPr>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8" name="Picture 17" descr="A picture containing icon&#10;&#10;Description automatically generated">
            <a:extLst>
              <a:ext uri="{FF2B5EF4-FFF2-40B4-BE49-F238E27FC236}">
                <a16:creationId xmlns:a16="http://schemas.microsoft.com/office/drawing/2014/main" id="{803ADBD7-A4D0-4FF5-921C-D259FE4B068B}"/>
              </a:ext>
            </a:extLst>
          </p:cNvPr>
          <p:cNvPicPr>
            <a:picLocks noChangeAspect="1"/>
          </p:cNvPicPr>
          <p:nvPr userDrawn="1"/>
        </p:nvPicPr>
        <p:blipFill rotWithShape="1">
          <a:blip r:embed="rId3" cstate="hqprint">
            <a:alphaModFix amt="46000"/>
            <a:extLst>
              <a:ext uri="{28A0092B-C50C-407E-A947-70E740481C1C}">
                <a14:useLocalDpi xmlns:a14="http://schemas.microsoft.com/office/drawing/2010/main"/>
              </a:ext>
            </a:extLst>
          </a:blip>
          <a:srcRect l="-11901" b="-8868"/>
          <a:stretch/>
        </p:blipFill>
        <p:spPr>
          <a:xfrm>
            <a:off x="2282562" y="-1"/>
            <a:ext cx="9909439" cy="6858001"/>
          </a:xfrm>
          <a:prstGeom prst="rect">
            <a:avLst/>
          </a:prstGeom>
        </p:spPr>
      </p:pic>
      <p:sp>
        <p:nvSpPr>
          <p:cNvPr id="17" name="Rectangle 16">
            <a:extLst>
              <a:ext uri="{FF2B5EF4-FFF2-40B4-BE49-F238E27FC236}">
                <a16:creationId xmlns:a16="http://schemas.microsoft.com/office/drawing/2014/main" id="{EF6B1E12-6192-4246-8FB4-89CCA680F6D3}"/>
              </a:ext>
            </a:extLst>
          </p:cNvPr>
          <p:cNvSpPr/>
          <p:nvPr/>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251" imgH="226" progId="TCLayout.ActiveDocument.1">
                  <p:embed/>
                </p:oleObj>
              </mc:Choice>
              <mc:Fallback>
                <p:oleObj name="think-cell Slide" r:id="rId4" imgW="251" imgH="226" progId="TCLayout.ActiveDocument.1">
                  <p:embed/>
                  <p:pic>
                    <p:nvPicPr>
                      <p:cNvPr id="3" name="Object 2" hidden="1"/>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9" name="Text Placeholder 10">
            <a:extLst>
              <a:ext uri="{FF2B5EF4-FFF2-40B4-BE49-F238E27FC236}">
                <a16:creationId xmlns:a16="http://schemas.microsoft.com/office/drawing/2014/main" id="{C5FF983B-CED4-EF4C-88EE-3AA65DDD4119}"/>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12" name="Text Placeholder 10">
            <a:extLst>
              <a:ext uri="{FF2B5EF4-FFF2-40B4-BE49-F238E27FC236}">
                <a16:creationId xmlns:a16="http://schemas.microsoft.com/office/drawing/2014/main" id="{A8D660F7-AEBF-F84F-9AD7-170E3FD25B91}"/>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0" name="Text Placeholder 10">
            <a:extLst>
              <a:ext uri="{FF2B5EF4-FFF2-40B4-BE49-F238E27FC236}">
                <a16:creationId xmlns:a16="http://schemas.microsoft.com/office/drawing/2014/main" id="{7086BFF2-0F8E-8B46-84E9-D1487300B487}"/>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1" name="Text Placeholder 10">
            <a:extLst>
              <a:ext uri="{FF2B5EF4-FFF2-40B4-BE49-F238E27FC236}">
                <a16:creationId xmlns:a16="http://schemas.microsoft.com/office/drawing/2014/main" id="{E3D1CB5B-8A68-384A-AFAB-12FB2F6192DA}"/>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7" name="Title 1"/>
          <p:cNvSpPr>
            <a:spLocks noGrp="1"/>
          </p:cNvSpPr>
          <p:nvPr>
            <p:ph type="title" hasCustomPrompt="1"/>
          </p:nvPr>
        </p:nvSpPr>
        <p:spPr>
          <a:xfrm>
            <a:off x="672393" y="1810579"/>
            <a:ext cx="6134808" cy="1978628"/>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sp>
        <p:nvSpPr>
          <p:cNvPr id="10" name="Text Placeholder 10"/>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8" name="Text Placeholder 10">
            <a:extLst>
              <a:ext uri="{FF2B5EF4-FFF2-40B4-BE49-F238E27FC236}">
                <a16:creationId xmlns:a16="http://schemas.microsoft.com/office/drawing/2014/main" id="{5C81EAFF-6B59-444A-8347-4C73C6F2021C}"/>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23" name="Graphic 22">
            <a:extLst>
              <a:ext uri="{FF2B5EF4-FFF2-40B4-BE49-F238E27FC236}">
                <a16:creationId xmlns:a16="http://schemas.microsoft.com/office/drawing/2014/main" id="{76ABE4C1-2EAB-DB4A-B16E-FEAE815E3CA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4767" y="639721"/>
            <a:ext cx="1471375" cy="512136"/>
          </a:xfrm>
          <a:prstGeom prst="rect">
            <a:avLst/>
          </a:prstGeom>
        </p:spPr>
      </p:pic>
      <p:pic>
        <p:nvPicPr>
          <p:cNvPr id="29" name="Picture 28" descr="A person with the arms crossed&#10;&#10;Description automatically generated">
            <a:extLst>
              <a:ext uri="{FF2B5EF4-FFF2-40B4-BE49-F238E27FC236}">
                <a16:creationId xmlns:a16="http://schemas.microsoft.com/office/drawing/2014/main" id="{0B3C3C7A-B926-CE73-6B24-22CBFBA0678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7005027" y="733777"/>
            <a:ext cx="3784248" cy="6140747"/>
          </a:xfrm>
          <a:prstGeom prst="rect">
            <a:avLst/>
          </a:prstGeom>
        </p:spPr>
      </p:pic>
    </p:spTree>
    <p:extLst>
      <p:ext uri="{BB962C8B-B14F-4D97-AF65-F5344CB8AC3E}">
        <p14:creationId xmlns:p14="http://schemas.microsoft.com/office/powerpoint/2010/main" val="257336487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22_Cover 2 (scatterplo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4A2C79F-4FDE-1374-DCEF-A5855A72545B}"/>
              </a:ext>
            </a:extLst>
          </p:cNvPr>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8" name="Picture 17" descr="Background pattern&#10;&#10;Description automatically generated">
            <a:extLst>
              <a:ext uri="{FF2B5EF4-FFF2-40B4-BE49-F238E27FC236}">
                <a16:creationId xmlns:a16="http://schemas.microsoft.com/office/drawing/2014/main" id="{331A993D-36E8-0552-BFE8-307A46BA9C7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420053" y="8488"/>
            <a:ext cx="5771948" cy="6425241"/>
          </a:xfrm>
          <a:prstGeom prst="rect">
            <a:avLst/>
          </a:prstGeom>
        </p:spPr>
      </p:pic>
      <p:pic>
        <p:nvPicPr>
          <p:cNvPr id="25" name="Picture 24" descr="Background pattern&#10;&#10;Description automatically generated">
            <a:extLst>
              <a:ext uri="{FF2B5EF4-FFF2-40B4-BE49-F238E27FC236}">
                <a16:creationId xmlns:a16="http://schemas.microsoft.com/office/drawing/2014/main" id="{AB69F46E-2C19-F8A7-8B1B-C15946090CA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r="-5721" b="-14983"/>
          <a:stretch/>
        </p:blipFill>
        <p:spPr>
          <a:xfrm rot="10800000">
            <a:off x="6715607" y="4365754"/>
            <a:ext cx="5771948" cy="2483759"/>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251" imgH="226" progId="TCLayout.ActiveDocument.1">
                  <p:embed/>
                </p:oleObj>
              </mc:Choice>
              <mc:Fallback>
                <p:oleObj name="think-cell Slide" r:id="rId5" imgW="251" imgH="226" progId="TCLayout.ActiveDocument.1">
                  <p:embed/>
                  <p:pic>
                    <p:nvPicPr>
                      <p:cNvPr id="3" name="Object 2" hidden="1"/>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7B04AE1E-8C2B-7E34-85BB-2E9CAD03532F}"/>
              </a:ext>
            </a:extLst>
          </p:cNvPr>
          <p:cNvSpPr/>
          <p:nvPr userDrawn="1"/>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7" name="Title 1">
            <a:extLst>
              <a:ext uri="{FF2B5EF4-FFF2-40B4-BE49-F238E27FC236}">
                <a16:creationId xmlns:a16="http://schemas.microsoft.com/office/drawing/2014/main" id="{2321215C-7028-1F46-648B-41B63AFF535A}"/>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9" name="Text Placeholder 10">
            <a:extLst>
              <a:ext uri="{FF2B5EF4-FFF2-40B4-BE49-F238E27FC236}">
                <a16:creationId xmlns:a16="http://schemas.microsoft.com/office/drawing/2014/main" id="{15ACD67F-C09F-9EBC-6D77-A1A3E7668F1F}"/>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0" name="Text Placeholder 10">
            <a:extLst>
              <a:ext uri="{FF2B5EF4-FFF2-40B4-BE49-F238E27FC236}">
                <a16:creationId xmlns:a16="http://schemas.microsoft.com/office/drawing/2014/main" id="{9820C428-4A26-ADCA-A05D-3D2EAB2E9135}"/>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1" name="Text Placeholder 10">
            <a:extLst>
              <a:ext uri="{FF2B5EF4-FFF2-40B4-BE49-F238E27FC236}">
                <a16:creationId xmlns:a16="http://schemas.microsoft.com/office/drawing/2014/main" id="{809B0B4C-AEE4-93A5-0EAA-7310954E62CA}"/>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2" name="Text Placeholder 10">
            <a:extLst>
              <a:ext uri="{FF2B5EF4-FFF2-40B4-BE49-F238E27FC236}">
                <a16:creationId xmlns:a16="http://schemas.microsoft.com/office/drawing/2014/main" id="{F61CCEB7-395F-A2F8-38A8-792D214BA32E}"/>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4" name="Title 1">
            <a:extLst>
              <a:ext uri="{FF2B5EF4-FFF2-40B4-BE49-F238E27FC236}">
                <a16:creationId xmlns:a16="http://schemas.microsoft.com/office/drawing/2014/main" id="{D39A28AD-D96C-7173-3690-5EB980538321}"/>
              </a:ext>
            </a:extLst>
          </p:cNvPr>
          <p:cNvSpPr>
            <a:spLocks noGrp="1"/>
          </p:cNvSpPr>
          <p:nvPr>
            <p:ph type="title" hasCustomPrompt="1"/>
          </p:nvPr>
        </p:nvSpPr>
        <p:spPr>
          <a:xfrm>
            <a:off x="672393" y="1810579"/>
            <a:ext cx="6134808" cy="1978628"/>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sp>
        <p:nvSpPr>
          <p:cNvPr id="32" name="Text Placeholder 10">
            <a:extLst>
              <a:ext uri="{FF2B5EF4-FFF2-40B4-BE49-F238E27FC236}">
                <a16:creationId xmlns:a16="http://schemas.microsoft.com/office/drawing/2014/main" id="{D8260EDE-3AA4-23F2-EA45-5CEB259EA8A4}"/>
              </a:ext>
            </a:extLst>
          </p:cNvPr>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33" name="Text Placeholder 10">
            <a:extLst>
              <a:ext uri="{FF2B5EF4-FFF2-40B4-BE49-F238E27FC236}">
                <a16:creationId xmlns:a16="http://schemas.microsoft.com/office/drawing/2014/main" id="{F139A4EF-3152-2D46-E7EE-A9A3D6AEE2FC}"/>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34" name="Graphic 33">
            <a:extLst>
              <a:ext uri="{FF2B5EF4-FFF2-40B4-BE49-F238E27FC236}">
                <a16:creationId xmlns:a16="http://schemas.microsoft.com/office/drawing/2014/main" id="{DA3046AE-281E-A19A-A1CD-AB5FF851735E}"/>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4767" y="639721"/>
            <a:ext cx="1471375" cy="512136"/>
          </a:xfrm>
          <a:prstGeom prst="rect">
            <a:avLst/>
          </a:prstGeom>
        </p:spPr>
      </p:pic>
    </p:spTree>
    <p:extLst>
      <p:ext uri="{BB962C8B-B14F-4D97-AF65-F5344CB8AC3E}">
        <p14:creationId xmlns:p14="http://schemas.microsoft.com/office/powerpoint/2010/main" val="3057193138"/>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22_Cover 2 (man - scatterplo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4A2C79F-4FDE-1374-DCEF-A5855A72545B}"/>
              </a:ext>
            </a:extLst>
          </p:cNvPr>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8" name="Picture 17" descr="Background pattern&#10;&#10;Description automatically generated">
            <a:extLst>
              <a:ext uri="{FF2B5EF4-FFF2-40B4-BE49-F238E27FC236}">
                <a16:creationId xmlns:a16="http://schemas.microsoft.com/office/drawing/2014/main" id="{331A993D-36E8-0552-BFE8-307A46BA9C7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420053" y="8488"/>
            <a:ext cx="5771948" cy="6425241"/>
          </a:xfrm>
          <a:prstGeom prst="rect">
            <a:avLst/>
          </a:prstGeom>
        </p:spPr>
      </p:pic>
      <p:pic>
        <p:nvPicPr>
          <p:cNvPr id="25" name="Picture 24" descr="Background pattern&#10;&#10;Description automatically generated">
            <a:extLst>
              <a:ext uri="{FF2B5EF4-FFF2-40B4-BE49-F238E27FC236}">
                <a16:creationId xmlns:a16="http://schemas.microsoft.com/office/drawing/2014/main" id="{AB69F46E-2C19-F8A7-8B1B-C15946090CA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r="-5721" b="-14983"/>
          <a:stretch/>
        </p:blipFill>
        <p:spPr>
          <a:xfrm rot="10800000">
            <a:off x="6715607" y="4365754"/>
            <a:ext cx="5771948" cy="2483759"/>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251" imgH="226" progId="TCLayout.ActiveDocument.1">
                  <p:embed/>
                </p:oleObj>
              </mc:Choice>
              <mc:Fallback>
                <p:oleObj name="think-cell Slide" r:id="rId5" imgW="251" imgH="226" progId="TCLayout.ActiveDocument.1">
                  <p:embed/>
                  <p:pic>
                    <p:nvPicPr>
                      <p:cNvPr id="3" name="Object 2" hidden="1"/>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7B04AE1E-8C2B-7E34-85BB-2E9CAD03532F}"/>
              </a:ext>
            </a:extLst>
          </p:cNvPr>
          <p:cNvSpPr/>
          <p:nvPr userDrawn="1"/>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7" name="Title 1">
            <a:extLst>
              <a:ext uri="{FF2B5EF4-FFF2-40B4-BE49-F238E27FC236}">
                <a16:creationId xmlns:a16="http://schemas.microsoft.com/office/drawing/2014/main" id="{2321215C-7028-1F46-648B-41B63AFF535A}"/>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9" name="Text Placeholder 10">
            <a:extLst>
              <a:ext uri="{FF2B5EF4-FFF2-40B4-BE49-F238E27FC236}">
                <a16:creationId xmlns:a16="http://schemas.microsoft.com/office/drawing/2014/main" id="{15ACD67F-C09F-9EBC-6D77-A1A3E7668F1F}"/>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0" name="Text Placeholder 10">
            <a:extLst>
              <a:ext uri="{FF2B5EF4-FFF2-40B4-BE49-F238E27FC236}">
                <a16:creationId xmlns:a16="http://schemas.microsoft.com/office/drawing/2014/main" id="{9820C428-4A26-ADCA-A05D-3D2EAB2E9135}"/>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1" name="Text Placeholder 10">
            <a:extLst>
              <a:ext uri="{FF2B5EF4-FFF2-40B4-BE49-F238E27FC236}">
                <a16:creationId xmlns:a16="http://schemas.microsoft.com/office/drawing/2014/main" id="{809B0B4C-AEE4-93A5-0EAA-7310954E62CA}"/>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2" name="Text Placeholder 10">
            <a:extLst>
              <a:ext uri="{FF2B5EF4-FFF2-40B4-BE49-F238E27FC236}">
                <a16:creationId xmlns:a16="http://schemas.microsoft.com/office/drawing/2014/main" id="{F61CCEB7-395F-A2F8-38A8-792D214BA32E}"/>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4" name="Title 1">
            <a:extLst>
              <a:ext uri="{FF2B5EF4-FFF2-40B4-BE49-F238E27FC236}">
                <a16:creationId xmlns:a16="http://schemas.microsoft.com/office/drawing/2014/main" id="{D39A28AD-D96C-7173-3690-5EB980538321}"/>
              </a:ext>
            </a:extLst>
          </p:cNvPr>
          <p:cNvSpPr>
            <a:spLocks noGrp="1"/>
          </p:cNvSpPr>
          <p:nvPr>
            <p:ph type="title" hasCustomPrompt="1"/>
          </p:nvPr>
        </p:nvSpPr>
        <p:spPr>
          <a:xfrm>
            <a:off x="672393" y="1810579"/>
            <a:ext cx="6134808" cy="1978628"/>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sp>
        <p:nvSpPr>
          <p:cNvPr id="32" name="Text Placeholder 10">
            <a:extLst>
              <a:ext uri="{FF2B5EF4-FFF2-40B4-BE49-F238E27FC236}">
                <a16:creationId xmlns:a16="http://schemas.microsoft.com/office/drawing/2014/main" id="{D8260EDE-3AA4-23F2-EA45-5CEB259EA8A4}"/>
              </a:ext>
            </a:extLst>
          </p:cNvPr>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33" name="Text Placeholder 10">
            <a:extLst>
              <a:ext uri="{FF2B5EF4-FFF2-40B4-BE49-F238E27FC236}">
                <a16:creationId xmlns:a16="http://schemas.microsoft.com/office/drawing/2014/main" id="{F139A4EF-3152-2D46-E7EE-A9A3D6AEE2FC}"/>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34" name="Graphic 33">
            <a:extLst>
              <a:ext uri="{FF2B5EF4-FFF2-40B4-BE49-F238E27FC236}">
                <a16:creationId xmlns:a16="http://schemas.microsoft.com/office/drawing/2014/main" id="{DA3046AE-281E-A19A-A1CD-AB5FF851735E}"/>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4767" y="639721"/>
            <a:ext cx="1471375" cy="512136"/>
          </a:xfrm>
          <a:prstGeom prst="rect">
            <a:avLst/>
          </a:prstGeom>
        </p:spPr>
      </p:pic>
      <p:pic>
        <p:nvPicPr>
          <p:cNvPr id="4" name="Picture 3" descr="A picture containing person, person, standing, dark&#10;&#10;Description automatically generated">
            <a:extLst>
              <a:ext uri="{FF2B5EF4-FFF2-40B4-BE49-F238E27FC236}">
                <a16:creationId xmlns:a16="http://schemas.microsoft.com/office/drawing/2014/main" id="{1ECA5C58-C984-2E78-B9F6-3BEB2CF1584C}"/>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6305006" y="1038577"/>
            <a:ext cx="4392545" cy="5819423"/>
          </a:xfrm>
          <a:prstGeom prst="rect">
            <a:avLst/>
          </a:prstGeom>
        </p:spPr>
      </p:pic>
    </p:spTree>
    <p:extLst>
      <p:ext uri="{BB962C8B-B14F-4D97-AF65-F5344CB8AC3E}">
        <p14:creationId xmlns:p14="http://schemas.microsoft.com/office/powerpoint/2010/main" val="133484247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22_Cover 3 (LargePi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8D9EE5-912B-8A7E-B1A3-867A4129DBCA}"/>
              </a:ext>
            </a:extLst>
          </p:cNvPr>
          <p:cNvSpPr/>
          <p:nvPr userDrawn="1"/>
        </p:nvSpPr>
        <p:spPr>
          <a:xfrm>
            <a:off x="0" y="0"/>
            <a:ext cx="12192000" cy="68580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2" name="Title 1">
            <a:extLst>
              <a:ext uri="{FF2B5EF4-FFF2-40B4-BE49-F238E27FC236}">
                <a16:creationId xmlns:a16="http://schemas.microsoft.com/office/drawing/2014/main" id="{EB91A13D-1FF3-CAA8-6D60-C2F7C3467D93}"/>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7F3AC078-FC52-C9A7-DD4D-664A1099F0B2}"/>
              </a:ext>
            </a:extLst>
          </p:cNvPr>
          <p:cNvSpPr/>
          <p:nvPr userDrawn="1"/>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Title 1">
            <a:extLst>
              <a:ext uri="{FF2B5EF4-FFF2-40B4-BE49-F238E27FC236}">
                <a16:creationId xmlns:a16="http://schemas.microsoft.com/office/drawing/2014/main" id="{E7E0B6EF-9FE5-3ABD-D01A-3EA55157571B}"/>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7" name="Text Placeholder 10">
            <a:extLst>
              <a:ext uri="{FF2B5EF4-FFF2-40B4-BE49-F238E27FC236}">
                <a16:creationId xmlns:a16="http://schemas.microsoft.com/office/drawing/2014/main" id="{9C33C8E9-ECA9-9B9D-4EB8-147683811631}"/>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28" name="Text Placeholder 10">
            <a:extLst>
              <a:ext uri="{FF2B5EF4-FFF2-40B4-BE49-F238E27FC236}">
                <a16:creationId xmlns:a16="http://schemas.microsoft.com/office/drawing/2014/main" id="{BAA6E68C-A2CB-1C62-7EDC-C762E7C1BA9A}"/>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29" name="Text Placeholder 10">
            <a:extLst>
              <a:ext uri="{FF2B5EF4-FFF2-40B4-BE49-F238E27FC236}">
                <a16:creationId xmlns:a16="http://schemas.microsoft.com/office/drawing/2014/main" id="{71884577-5178-B66C-7379-E082BEDB12F2}"/>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30" name="Text Placeholder 10">
            <a:extLst>
              <a:ext uri="{FF2B5EF4-FFF2-40B4-BE49-F238E27FC236}">
                <a16:creationId xmlns:a16="http://schemas.microsoft.com/office/drawing/2014/main" id="{C7C9152D-E530-5E14-9F3A-EE681761CE0B}"/>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31" name="Title 1">
            <a:extLst>
              <a:ext uri="{FF2B5EF4-FFF2-40B4-BE49-F238E27FC236}">
                <a16:creationId xmlns:a16="http://schemas.microsoft.com/office/drawing/2014/main" id="{51BA8004-4AB3-AE2A-C388-40151D40D525}"/>
              </a:ext>
            </a:extLst>
          </p:cNvPr>
          <p:cNvSpPr>
            <a:spLocks noGrp="1"/>
          </p:cNvSpPr>
          <p:nvPr>
            <p:ph type="title" hasCustomPrompt="1"/>
          </p:nvPr>
        </p:nvSpPr>
        <p:spPr>
          <a:xfrm>
            <a:off x="672393" y="1810579"/>
            <a:ext cx="6134808" cy="1978628"/>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sp>
        <p:nvSpPr>
          <p:cNvPr id="32" name="Text Placeholder 10">
            <a:extLst>
              <a:ext uri="{FF2B5EF4-FFF2-40B4-BE49-F238E27FC236}">
                <a16:creationId xmlns:a16="http://schemas.microsoft.com/office/drawing/2014/main" id="{B4382241-E7AB-CB61-77D6-D3D937EF5CFE}"/>
              </a:ext>
            </a:extLst>
          </p:cNvPr>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33" name="Text Placeholder 10">
            <a:extLst>
              <a:ext uri="{FF2B5EF4-FFF2-40B4-BE49-F238E27FC236}">
                <a16:creationId xmlns:a16="http://schemas.microsoft.com/office/drawing/2014/main" id="{7A0CF601-A234-F58C-A19B-D80BD7ABEAD1}"/>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34" name="Graphic 33">
            <a:extLst>
              <a:ext uri="{FF2B5EF4-FFF2-40B4-BE49-F238E27FC236}">
                <a16:creationId xmlns:a16="http://schemas.microsoft.com/office/drawing/2014/main" id="{D1D181C7-3648-FC85-3C34-D7E98541BACC}"/>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767" y="639721"/>
            <a:ext cx="1471375" cy="512136"/>
          </a:xfrm>
          <a:prstGeom prst="rect">
            <a:avLst/>
          </a:prstGeom>
        </p:spPr>
      </p:pic>
      <p:grpSp>
        <p:nvGrpSpPr>
          <p:cNvPr id="20" name="Group 19">
            <a:extLst>
              <a:ext uri="{FF2B5EF4-FFF2-40B4-BE49-F238E27FC236}">
                <a16:creationId xmlns:a16="http://schemas.microsoft.com/office/drawing/2014/main" id="{77BC26CC-47B8-9A1C-5AEF-E0591AEE041D}"/>
              </a:ext>
            </a:extLst>
          </p:cNvPr>
          <p:cNvGrpSpPr/>
          <p:nvPr userDrawn="1"/>
        </p:nvGrpSpPr>
        <p:grpSpPr>
          <a:xfrm>
            <a:off x="6251304" y="94317"/>
            <a:ext cx="5940696" cy="6763683"/>
            <a:chOff x="4688478" y="70738"/>
            <a:chExt cx="4455522" cy="5072762"/>
          </a:xfrm>
        </p:grpSpPr>
        <p:pic>
          <p:nvPicPr>
            <p:cNvPr id="21" name="Picture 20" descr="Icon&#10;&#10;Description automatically generated">
              <a:extLst>
                <a:ext uri="{FF2B5EF4-FFF2-40B4-BE49-F238E27FC236}">
                  <a16:creationId xmlns:a16="http://schemas.microsoft.com/office/drawing/2014/main" id="{F8804BDE-24AB-D48E-9448-8AA68AD3873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706020" y="70738"/>
              <a:ext cx="4437980" cy="5072762"/>
            </a:xfrm>
            <a:prstGeom prst="rect">
              <a:avLst/>
            </a:prstGeom>
          </p:spPr>
        </p:pic>
        <p:pic>
          <p:nvPicPr>
            <p:cNvPr id="23" name="Picture 22" descr="Icon&#10;&#10;Description automatically generated">
              <a:extLst>
                <a:ext uri="{FF2B5EF4-FFF2-40B4-BE49-F238E27FC236}">
                  <a16:creationId xmlns:a16="http://schemas.microsoft.com/office/drawing/2014/main" id="{1F8E5AC6-00E0-4A1E-A482-8D156DBA9C04}"/>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688478" y="70738"/>
              <a:ext cx="4437980" cy="5072762"/>
            </a:xfrm>
            <a:prstGeom prst="rect">
              <a:avLst/>
            </a:prstGeom>
          </p:spPr>
        </p:pic>
        <p:pic>
          <p:nvPicPr>
            <p:cNvPr id="24" name="Picture 23" descr="Icon&#10;&#10;Description automatically generated">
              <a:extLst>
                <a:ext uri="{FF2B5EF4-FFF2-40B4-BE49-F238E27FC236}">
                  <a16:creationId xmlns:a16="http://schemas.microsoft.com/office/drawing/2014/main" id="{80C30BF7-29D8-9161-8B0F-7C999999154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706020" y="70738"/>
              <a:ext cx="4437980" cy="5072762"/>
            </a:xfrm>
            <a:prstGeom prst="rect">
              <a:avLst/>
            </a:prstGeom>
          </p:spPr>
        </p:pic>
      </p:grpSp>
      <p:sp>
        <p:nvSpPr>
          <p:cNvPr id="36" name="Oval 35">
            <a:extLst>
              <a:ext uri="{FF2B5EF4-FFF2-40B4-BE49-F238E27FC236}">
                <a16:creationId xmlns:a16="http://schemas.microsoft.com/office/drawing/2014/main" id="{00423CDA-13BF-156F-CBFE-E33C71F9D132}"/>
              </a:ext>
            </a:extLst>
          </p:cNvPr>
          <p:cNvSpPr/>
          <p:nvPr userDrawn="1"/>
        </p:nvSpPr>
        <p:spPr>
          <a:xfrm>
            <a:off x="8886161" y="3536825"/>
            <a:ext cx="2097740" cy="209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1915445871"/>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22_Cover 3 (man - LargePi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1AF5746-B5DF-8D56-8DEC-366F2CBB8603}"/>
              </a:ext>
            </a:extLst>
          </p:cNvPr>
          <p:cNvSpPr/>
          <p:nvPr userDrawn="1"/>
        </p:nvSpPr>
        <p:spPr>
          <a:xfrm>
            <a:off x="0" y="0"/>
            <a:ext cx="12192000" cy="68580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6" name="Title 1"/>
          <p:cNvSpPr txBox="1">
            <a:spLocks/>
          </p:cNvSpPr>
          <p:nvPr/>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36344B55-C432-F2E3-8CEC-87D35A97BE3E}"/>
              </a:ext>
            </a:extLst>
          </p:cNvPr>
          <p:cNvSpPr/>
          <p:nvPr userDrawn="1"/>
        </p:nvSpPr>
        <p:spPr>
          <a:xfrm>
            <a:off x="458347" y="0"/>
            <a:ext cx="1824216" cy="12650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Title 1">
            <a:extLst>
              <a:ext uri="{FF2B5EF4-FFF2-40B4-BE49-F238E27FC236}">
                <a16:creationId xmlns:a16="http://schemas.microsoft.com/office/drawing/2014/main" id="{5C19C9F3-48CB-C33F-D1FD-ECDDA4C312E3}"/>
              </a:ext>
            </a:extLst>
          </p:cNvPr>
          <p:cNvSpPr txBox="1">
            <a:spLocks/>
          </p:cNvSpPr>
          <p:nvPr userDrawn="1"/>
        </p:nvSpPr>
        <p:spPr>
          <a:xfrm>
            <a:off x="838201" y="2368551"/>
            <a:ext cx="9774767" cy="1775883"/>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48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4" name="Text Placeholder 10">
            <a:extLst>
              <a:ext uri="{FF2B5EF4-FFF2-40B4-BE49-F238E27FC236}">
                <a16:creationId xmlns:a16="http://schemas.microsoft.com/office/drawing/2014/main" id="{65E45E57-83B0-EE36-A9D4-96B8DCB4FF09}"/>
              </a:ext>
            </a:extLst>
          </p:cNvPr>
          <p:cNvSpPr>
            <a:spLocks noGrp="1"/>
          </p:cNvSpPr>
          <p:nvPr>
            <p:ph type="body" sz="quarter" idx="13" hasCustomPrompt="1"/>
          </p:nvPr>
        </p:nvSpPr>
        <p:spPr>
          <a:xfrm>
            <a:off x="660400"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32" name="Text Placeholder 10">
            <a:extLst>
              <a:ext uri="{FF2B5EF4-FFF2-40B4-BE49-F238E27FC236}">
                <a16:creationId xmlns:a16="http://schemas.microsoft.com/office/drawing/2014/main" id="{752C3D64-7BC7-2DB6-FC78-019259373938}"/>
              </a:ext>
            </a:extLst>
          </p:cNvPr>
          <p:cNvSpPr>
            <a:spLocks noGrp="1"/>
          </p:cNvSpPr>
          <p:nvPr>
            <p:ph type="body" sz="quarter" idx="14" hasCustomPrompt="1"/>
          </p:nvPr>
        </p:nvSpPr>
        <p:spPr>
          <a:xfrm>
            <a:off x="660400"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33" name="Text Placeholder 10">
            <a:extLst>
              <a:ext uri="{FF2B5EF4-FFF2-40B4-BE49-F238E27FC236}">
                <a16:creationId xmlns:a16="http://schemas.microsoft.com/office/drawing/2014/main" id="{43F31017-2DD5-CA56-7C1B-817757B999DF}"/>
              </a:ext>
            </a:extLst>
          </p:cNvPr>
          <p:cNvSpPr>
            <a:spLocks noGrp="1"/>
          </p:cNvSpPr>
          <p:nvPr>
            <p:ph type="body" sz="quarter" idx="15" hasCustomPrompt="1"/>
          </p:nvPr>
        </p:nvSpPr>
        <p:spPr>
          <a:xfrm>
            <a:off x="3841931" y="5330846"/>
            <a:ext cx="2463075" cy="268940"/>
          </a:xfrm>
        </p:spPr>
        <p:txBody>
          <a:bodyPr tIns="0" bIns="0">
            <a:noAutofit/>
          </a:bodyPr>
          <a:lstStyle>
            <a:lvl1pPr marL="0" indent="0" rtl="0">
              <a:spcBef>
                <a:spcPts val="0"/>
              </a:spcBef>
              <a:buFontTx/>
              <a:buNone/>
              <a:defRPr sz="1867"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Name</a:t>
            </a:r>
          </a:p>
        </p:txBody>
      </p:sp>
      <p:sp>
        <p:nvSpPr>
          <p:cNvPr id="34" name="Text Placeholder 10">
            <a:extLst>
              <a:ext uri="{FF2B5EF4-FFF2-40B4-BE49-F238E27FC236}">
                <a16:creationId xmlns:a16="http://schemas.microsoft.com/office/drawing/2014/main" id="{90865323-A8E9-1693-0F91-CEA6BFC28DD0}"/>
              </a:ext>
            </a:extLst>
          </p:cNvPr>
          <p:cNvSpPr>
            <a:spLocks noGrp="1"/>
          </p:cNvSpPr>
          <p:nvPr>
            <p:ph type="body" sz="quarter" idx="16" hasCustomPrompt="1"/>
          </p:nvPr>
        </p:nvSpPr>
        <p:spPr>
          <a:xfrm>
            <a:off x="3841931" y="5634565"/>
            <a:ext cx="2463075" cy="268940"/>
          </a:xfrm>
        </p:spPr>
        <p:txBody>
          <a:bodyPr tIns="0" bIns="0">
            <a:noAutofit/>
          </a:bodyPr>
          <a:lstStyle>
            <a:lvl1pPr marL="0" indent="0" rtl="0">
              <a:spcBef>
                <a:spcPts val="0"/>
              </a:spcBef>
              <a:buFontTx/>
              <a:buNone/>
              <a:defRPr sz="1867"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Job Title</a:t>
            </a:r>
          </a:p>
        </p:txBody>
      </p:sp>
      <p:sp>
        <p:nvSpPr>
          <p:cNvPr id="35" name="Title 1">
            <a:extLst>
              <a:ext uri="{FF2B5EF4-FFF2-40B4-BE49-F238E27FC236}">
                <a16:creationId xmlns:a16="http://schemas.microsoft.com/office/drawing/2014/main" id="{B07E209F-B05A-F7D2-1047-44D3B2BBD607}"/>
              </a:ext>
            </a:extLst>
          </p:cNvPr>
          <p:cNvSpPr>
            <a:spLocks noGrp="1"/>
          </p:cNvSpPr>
          <p:nvPr>
            <p:ph type="title" hasCustomPrompt="1"/>
          </p:nvPr>
        </p:nvSpPr>
        <p:spPr>
          <a:xfrm>
            <a:off x="672394" y="1547613"/>
            <a:ext cx="5508105" cy="2241595"/>
          </a:xfrm>
        </p:spPr>
        <p:txBody>
          <a:bodyPr vert="horz" anchor="b"/>
          <a:lstStyle>
            <a:lvl1pPr rtl="0">
              <a:lnSpc>
                <a:spcPct val="90000"/>
              </a:lnSpc>
              <a:defRPr sz="4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dirty="0"/>
              <a:t>This is a cover slide option with three lines for a long title</a:t>
            </a:r>
          </a:p>
        </p:txBody>
      </p:sp>
      <p:sp>
        <p:nvSpPr>
          <p:cNvPr id="36" name="Text Placeholder 10">
            <a:extLst>
              <a:ext uri="{FF2B5EF4-FFF2-40B4-BE49-F238E27FC236}">
                <a16:creationId xmlns:a16="http://schemas.microsoft.com/office/drawing/2014/main" id="{5C5CE534-405E-3DE7-2613-DB6831D941F8}"/>
              </a:ext>
            </a:extLst>
          </p:cNvPr>
          <p:cNvSpPr>
            <a:spLocks noGrp="1"/>
          </p:cNvSpPr>
          <p:nvPr>
            <p:ph type="body" sz="quarter" idx="11" hasCustomPrompt="1"/>
          </p:nvPr>
        </p:nvSpPr>
        <p:spPr>
          <a:xfrm>
            <a:off x="672393" y="3890799"/>
            <a:ext cx="6134809" cy="357959"/>
          </a:xfrm>
        </p:spPr>
        <p:txBody>
          <a:bodyPr tIns="0" bIns="0">
            <a:noAutofit/>
          </a:bodyPr>
          <a:lstStyle>
            <a:lvl1pPr marL="0" indent="0" rtl="0">
              <a:spcBef>
                <a:spcPts val="0"/>
              </a:spcBef>
              <a:buFontTx/>
              <a:buNone/>
              <a:defRPr sz="2667"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This is for a subtitle optional</a:t>
            </a:r>
          </a:p>
        </p:txBody>
      </p:sp>
      <p:sp>
        <p:nvSpPr>
          <p:cNvPr id="37" name="Text Placeholder 10">
            <a:extLst>
              <a:ext uri="{FF2B5EF4-FFF2-40B4-BE49-F238E27FC236}">
                <a16:creationId xmlns:a16="http://schemas.microsoft.com/office/drawing/2014/main" id="{1D83C248-7EAA-751E-9A5E-BBC20BEE38AA}"/>
              </a:ext>
            </a:extLst>
          </p:cNvPr>
          <p:cNvSpPr>
            <a:spLocks noGrp="1"/>
          </p:cNvSpPr>
          <p:nvPr>
            <p:ph type="body" sz="quarter" idx="12" hasCustomPrompt="1"/>
          </p:nvPr>
        </p:nvSpPr>
        <p:spPr>
          <a:xfrm>
            <a:off x="672392" y="6299259"/>
            <a:ext cx="4929909" cy="268940"/>
          </a:xfrm>
        </p:spPr>
        <p:txBody>
          <a:bodyPr tIns="0" bIns="0">
            <a:noAutofit/>
          </a:bodyPr>
          <a:lstStyle>
            <a:lvl1pPr marL="0" indent="0" rtl="0">
              <a:spcBef>
                <a:spcPts val="0"/>
              </a:spcBef>
              <a:buFontTx/>
              <a:buNone/>
              <a:defRPr sz="1333"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Date optional</a:t>
            </a:r>
          </a:p>
        </p:txBody>
      </p:sp>
      <p:pic>
        <p:nvPicPr>
          <p:cNvPr id="38" name="Graphic 37">
            <a:extLst>
              <a:ext uri="{FF2B5EF4-FFF2-40B4-BE49-F238E27FC236}">
                <a16:creationId xmlns:a16="http://schemas.microsoft.com/office/drawing/2014/main" id="{26460C3D-9C6C-7F61-FAF8-EF7F41567A7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767" y="639721"/>
            <a:ext cx="1471375" cy="512136"/>
          </a:xfrm>
          <a:prstGeom prst="rect">
            <a:avLst/>
          </a:prstGeom>
        </p:spPr>
      </p:pic>
      <p:grpSp>
        <p:nvGrpSpPr>
          <p:cNvPr id="5" name="Group 4">
            <a:extLst>
              <a:ext uri="{FF2B5EF4-FFF2-40B4-BE49-F238E27FC236}">
                <a16:creationId xmlns:a16="http://schemas.microsoft.com/office/drawing/2014/main" id="{1BAED23F-49E2-F3AC-0724-3AC8FE4EB029}"/>
              </a:ext>
            </a:extLst>
          </p:cNvPr>
          <p:cNvGrpSpPr/>
          <p:nvPr userDrawn="1"/>
        </p:nvGrpSpPr>
        <p:grpSpPr>
          <a:xfrm>
            <a:off x="6251304" y="94317"/>
            <a:ext cx="5940696" cy="6763683"/>
            <a:chOff x="4688478" y="70738"/>
            <a:chExt cx="4455522" cy="5072762"/>
          </a:xfrm>
        </p:grpSpPr>
        <p:pic>
          <p:nvPicPr>
            <p:cNvPr id="17" name="Picture 16" descr="Icon&#10;&#10;Description automatically generated">
              <a:extLst>
                <a:ext uri="{FF2B5EF4-FFF2-40B4-BE49-F238E27FC236}">
                  <a16:creationId xmlns:a16="http://schemas.microsoft.com/office/drawing/2014/main" id="{794F7797-BA4F-ED8B-2FE5-589B4CEA9C3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706020" y="70738"/>
              <a:ext cx="4437980" cy="5072762"/>
            </a:xfrm>
            <a:prstGeom prst="rect">
              <a:avLst/>
            </a:prstGeom>
          </p:spPr>
        </p:pic>
        <p:pic>
          <p:nvPicPr>
            <p:cNvPr id="19" name="Picture 18" descr="Icon&#10;&#10;Description automatically generated">
              <a:extLst>
                <a:ext uri="{FF2B5EF4-FFF2-40B4-BE49-F238E27FC236}">
                  <a16:creationId xmlns:a16="http://schemas.microsoft.com/office/drawing/2014/main" id="{77CBBFF6-4414-4991-6533-1305D6031A7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688478" y="70738"/>
              <a:ext cx="4437980" cy="5072762"/>
            </a:xfrm>
            <a:prstGeom prst="rect">
              <a:avLst/>
            </a:prstGeom>
          </p:spPr>
        </p:pic>
        <p:pic>
          <p:nvPicPr>
            <p:cNvPr id="23" name="Picture 22" descr="Icon&#10;&#10;Description automatically generated">
              <a:extLst>
                <a:ext uri="{FF2B5EF4-FFF2-40B4-BE49-F238E27FC236}">
                  <a16:creationId xmlns:a16="http://schemas.microsoft.com/office/drawing/2014/main" id="{867C4DB1-2CB1-2761-ACD3-A5EAB7411DF6}"/>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1268"/>
            <a:stretch/>
          </p:blipFill>
          <p:spPr>
            <a:xfrm>
              <a:off x="4706020" y="70738"/>
              <a:ext cx="4437980" cy="5072762"/>
            </a:xfrm>
            <a:prstGeom prst="rect">
              <a:avLst/>
            </a:prstGeom>
          </p:spPr>
        </p:pic>
      </p:grpSp>
      <p:sp>
        <p:nvSpPr>
          <p:cNvPr id="7" name="Oval 6">
            <a:extLst>
              <a:ext uri="{FF2B5EF4-FFF2-40B4-BE49-F238E27FC236}">
                <a16:creationId xmlns:a16="http://schemas.microsoft.com/office/drawing/2014/main" id="{07CB7438-AD27-9D22-D7CC-5FBE084BF543}"/>
              </a:ext>
            </a:extLst>
          </p:cNvPr>
          <p:cNvSpPr/>
          <p:nvPr userDrawn="1"/>
        </p:nvSpPr>
        <p:spPr>
          <a:xfrm>
            <a:off x="8886161" y="3536825"/>
            <a:ext cx="2097740" cy="209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25" name="Picture 24" descr="A person with his arms crossed&#10;&#10;Description automatically generated with medium confidence">
            <a:extLst>
              <a:ext uri="{FF2B5EF4-FFF2-40B4-BE49-F238E27FC236}">
                <a16:creationId xmlns:a16="http://schemas.microsoft.com/office/drawing/2014/main" id="{B46034BB-8A8C-0839-0B6C-027187665E3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081694" y="2032001"/>
            <a:ext cx="3716740" cy="4825999"/>
          </a:xfrm>
          <a:prstGeom prst="rect">
            <a:avLst/>
          </a:prstGeom>
        </p:spPr>
      </p:pic>
    </p:spTree>
    <p:extLst>
      <p:ext uri="{BB962C8B-B14F-4D97-AF65-F5344CB8AC3E}">
        <p14:creationId xmlns:p14="http://schemas.microsoft.com/office/powerpoint/2010/main" val="392825673"/>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o Social Medi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0B63DD-888D-6B0E-DEA1-201EF89D7F9B}"/>
              </a:ext>
            </a:extLst>
          </p:cNvPr>
          <p:cNvSpPr/>
          <p:nvPr userDrawn="1"/>
        </p:nvSpPr>
        <p:spPr>
          <a:xfrm>
            <a:off x="0" y="0"/>
            <a:ext cx="12192000" cy="6144768"/>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8" name="TextBox 7"/>
          <p:cNvSpPr txBox="1"/>
          <p:nvPr/>
        </p:nvSpPr>
        <p:spPr>
          <a:xfrm>
            <a:off x="430307" y="4571151"/>
            <a:ext cx="6271605"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No Social</a:t>
            </a:r>
            <a:r>
              <a:rPr lang="en-US" sz="4000" b="1" baseline="0" dirty="0">
                <a:solidFill>
                  <a:schemeClr val="bg1"/>
                </a:solidFill>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Media</a:t>
            </a:r>
          </a:p>
        </p:txBody>
      </p:sp>
      <p:sp>
        <p:nvSpPr>
          <p:cNvPr id="6" name="TextBox 5"/>
          <p:cNvSpPr txBox="1"/>
          <p:nvPr/>
        </p:nvSpPr>
        <p:spPr>
          <a:xfrm>
            <a:off x="6181085" y="4585787"/>
            <a:ext cx="4942024"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No Photos</a:t>
            </a:r>
          </a:p>
        </p:txBody>
      </p:sp>
      <p:sp>
        <p:nvSpPr>
          <p:cNvPr id="4" name="&quot;No&quot; Symbol 3">
            <a:extLst>
              <a:ext uri="{FF2B5EF4-FFF2-40B4-BE49-F238E27FC236}">
                <a16:creationId xmlns:a16="http://schemas.microsoft.com/office/drawing/2014/main" id="{E66CBF15-AB86-B34C-9871-8CA24DF2AF15}"/>
              </a:ext>
            </a:extLst>
          </p:cNvPr>
          <p:cNvSpPr/>
          <p:nvPr/>
        </p:nvSpPr>
        <p:spPr>
          <a:xfrm>
            <a:off x="2020023" y="1025828"/>
            <a:ext cx="3092173" cy="3092173"/>
          </a:xfrm>
          <a:prstGeom prst="noSmoking">
            <a:avLst>
              <a:gd name="adj" fmla="val 16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schemeClr val="tx1"/>
              </a:solidFill>
            </a:endParaRPr>
          </a:p>
        </p:txBody>
      </p:sp>
      <p:sp>
        <p:nvSpPr>
          <p:cNvPr id="27" name="&quot;No&quot; Symbol 26">
            <a:extLst>
              <a:ext uri="{FF2B5EF4-FFF2-40B4-BE49-F238E27FC236}">
                <a16:creationId xmlns:a16="http://schemas.microsoft.com/office/drawing/2014/main" id="{A9FDC936-1DB3-E349-BF29-2C2FBCB70CF9}"/>
              </a:ext>
            </a:extLst>
          </p:cNvPr>
          <p:cNvSpPr/>
          <p:nvPr/>
        </p:nvSpPr>
        <p:spPr>
          <a:xfrm>
            <a:off x="7069287" y="1025828"/>
            <a:ext cx="3092173" cy="3092173"/>
          </a:xfrm>
          <a:prstGeom prst="noSmoking">
            <a:avLst>
              <a:gd name="adj" fmla="val 16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schemeClr val="tx1"/>
              </a:solidFill>
            </a:endParaRPr>
          </a:p>
        </p:txBody>
      </p:sp>
      <p:pic>
        <p:nvPicPr>
          <p:cNvPr id="10" name="Graphic 9">
            <a:extLst>
              <a:ext uri="{FF2B5EF4-FFF2-40B4-BE49-F238E27FC236}">
                <a16:creationId xmlns:a16="http://schemas.microsoft.com/office/drawing/2014/main" id="{61A478D5-C1E8-3D47-AF35-7DEC6D545F7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322335119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genda (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08FBD-30BF-AC98-CD51-D0ECA4994696}"/>
              </a:ext>
            </a:extLst>
          </p:cNvPr>
          <p:cNvSpPr/>
          <p:nvPr userDrawn="1"/>
        </p:nvSpPr>
        <p:spPr>
          <a:xfrm>
            <a:off x="0" y="0"/>
            <a:ext cx="12192000" cy="6858000"/>
          </a:xfrm>
          <a:prstGeom prst="rect">
            <a:avLst/>
          </a:prstGeom>
          <a:gradFill flip="none" rotWithShape="1">
            <a:gsLst>
              <a:gs pos="0">
                <a:schemeClr val="accent1">
                  <a:lumMod val="94049"/>
                  <a:lumOff val="5951"/>
                </a:schemeClr>
              </a:gs>
              <a:gs pos="23000">
                <a:schemeClr val="accent1">
                  <a:lumMod val="94000"/>
                  <a:lumOff val="6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7407780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5" name="Object 4"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Rectangle 1"/>
          <p:cNvSpPr/>
          <p:nvPr/>
        </p:nvSpPr>
        <p:spPr>
          <a:xfrm flipH="1">
            <a:off x="2984666" y="0"/>
            <a:ext cx="920733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latin typeface="Arial" panose="020B0604020202020204" pitchFamily="34" charset="0"/>
              <a:cs typeface="Arial" panose="020B0604020202020204" pitchFamily="34" charset="0"/>
              <a:sym typeface="Arial" panose="020B0604020202020204" pitchFamily="34" charset="0"/>
            </a:endParaRPr>
          </a:p>
        </p:txBody>
      </p:sp>
      <p:sp>
        <p:nvSpPr>
          <p:cNvPr id="4" name="Text Placeholder 3"/>
          <p:cNvSpPr>
            <a:spLocks noGrp="1"/>
          </p:cNvSpPr>
          <p:nvPr>
            <p:ph type="body" sz="quarter" idx="11"/>
          </p:nvPr>
        </p:nvSpPr>
        <p:spPr>
          <a:xfrm>
            <a:off x="456734" y="414955"/>
            <a:ext cx="2150364" cy="774691"/>
          </a:xfrm>
        </p:spPr>
        <p:txBody>
          <a:bodyPr>
            <a:noAutofit/>
          </a:bodyPr>
          <a:lstStyle>
            <a:lvl1pPr marL="0" indent="0" rtl="0">
              <a:lnSpc>
                <a:spcPct val="80000"/>
              </a:lnSpc>
              <a:buFontTx/>
              <a:buNone/>
              <a:defRPr sz="3733"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a:solidFill>
                  <a:schemeClr val="bg1"/>
                </a:solidFill>
              </a:defRPr>
            </a:lvl2pPr>
            <a:lvl3pPr marL="914377" indent="0">
              <a:buFontTx/>
              <a:buNone/>
              <a:defRPr>
                <a:solidFill>
                  <a:schemeClr val="bg1"/>
                </a:solidFill>
              </a:defRPr>
            </a:lvl3pPr>
            <a:lvl4pPr marL="1371566" indent="0">
              <a:buFontTx/>
              <a:buNone/>
              <a:defRPr>
                <a:solidFill>
                  <a:schemeClr val="bg1"/>
                </a:solidFill>
              </a:defRPr>
            </a:lvl4pPr>
            <a:lvl5pPr marL="1828754" indent="0">
              <a:buFontTx/>
              <a:buNone/>
              <a:defRPr>
                <a:solidFill>
                  <a:schemeClr val="bg1"/>
                </a:solidFill>
              </a:defRPr>
            </a:lvl5pPr>
          </a:lstStyle>
          <a:p>
            <a:pPr lvl="0"/>
            <a:r>
              <a:rPr lang="en-US"/>
              <a:t>Click to edit Master text styles</a:t>
            </a:r>
          </a:p>
        </p:txBody>
      </p:sp>
      <p:sp>
        <p:nvSpPr>
          <p:cNvPr id="10"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0B7E561F-D2B1-4D40-9A4F-63CA09A7D04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8" name="Text Placeholder 2">
            <a:extLst>
              <a:ext uri="{FF2B5EF4-FFF2-40B4-BE49-F238E27FC236}">
                <a16:creationId xmlns:a16="http://schemas.microsoft.com/office/drawing/2014/main" id="{C8CB5B7F-2AE1-7241-AB15-A145D7FDD282}"/>
              </a:ext>
            </a:extLst>
          </p:cNvPr>
          <p:cNvSpPr>
            <a:spLocks noGrp="1"/>
          </p:cNvSpPr>
          <p:nvPr>
            <p:ph type="body" sz="quarter" idx="12" hasCustomPrompt="1"/>
          </p:nvPr>
        </p:nvSpPr>
        <p:spPr>
          <a:xfrm>
            <a:off x="3505200" y="635831"/>
            <a:ext cx="8174568" cy="5703212"/>
          </a:xfrm>
        </p:spPr>
        <p:txBody>
          <a:bodyPr>
            <a:noAutofit/>
          </a:bodyPr>
          <a:lstStyle>
            <a:lvl1pPr marL="380990" indent="-222245" rtl="0">
              <a:lnSpc>
                <a:spcPct val="90000"/>
              </a:lnSpc>
              <a:spcBef>
                <a:spcPts val="1333"/>
              </a:spcBef>
              <a:spcAft>
                <a:spcPts val="0"/>
              </a:spcAft>
              <a:buClr>
                <a:schemeClr val="accent5"/>
              </a:buClr>
              <a:buFont typeface="Arial" charset="0"/>
              <a:buChar char="•"/>
              <a:tabLst/>
              <a:defRPr sz="2400"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09026" indent="-154513">
              <a:lnSpc>
                <a:spcPct val="75000"/>
              </a:lnSpc>
              <a:buClr>
                <a:schemeClr val="accent5"/>
              </a:buClr>
              <a:tabLst/>
              <a:defRPr sz="1600">
                <a:solidFill>
                  <a:schemeClr val="accent5"/>
                </a:solidFill>
              </a:defRPr>
            </a:lvl2pPr>
            <a:lvl3pPr marL="426709"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dirty="0"/>
              <a:t>Item</a:t>
            </a:r>
          </a:p>
          <a:p>
            <a:pPr lvl="0"/>
            <a:r>
              <a:rPr lang="en-US" dirty="0"/>
              <a:t>Item</a:t>
            </a:r>
          </a:p>
          <a:p>
            <a:pPr lvl="0"/>
            <a:r>
              <a:rPr lang="en-US" dirty="0"/>
              <a:t>Item</a:t>
            </a:r>
          </a:p>
          <a:p>
            <a:pPr lvl="0"/>
            <a:r>
              <a:rPr lang="en-US" dirty="0"/>
              <a:t>Item</a:t>
            </a:r>
          </a:p>
          <a:p>
            <a:pPr lvl="0"/>
            <a:r>
              <a:rPr lang="en-US" dirty="0"/>
              <a:t>Item</a:t>
            </a:r>
          </a:p>
        </p:txBody>
      </p:sp>
      <p:sp>
        <p:nvSpPr>
          <p:cNvPr id="11" name="Slide Number Placeholder 5">
            <a:extLst>
              <a:ext uri="{FF2B5EF4-FFF2-40B4-BE49-F238E27FC236}">
                <a16:creationId xmlns:a16="http://schemas.microsoft.com/office/drawing/2014/main" id="{C996ACFF-8824-394E-92C3-C9BE4A7A6116}"/>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Tree>
    <p:extLst>
      <p:ext uri="{BB962C8B-B14F-4D97-AF65-F5344CB8AC3E}">
        <p14:creationId xmlns:p14="http://schemas.microsoft.com/office/powerpoint/2010/main" val="2025785763"/>
      </p:ext>
    </p:extLst>
  </p:cSld>
  <p:clrMapOvr>
    <a:masterClrMapping/>
  </p:clrMapOvr>
  <p:extLst>
    <p:ext uri="{DCECCB84-F9BA-43D5-87BE-67443E8EF086}">
      <p15:sldGuideLst xmlns:p15="http://schemas.microsoft.com/office/powerpoint/2012/main">
        <p15:guide id="1" orient="horz" pos="2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6E952B-9163-6868-FCCE-2D85FD95A60C}"/>
              </a:ext>
            </a:extLst>
          </p:cNvPr>
          <p:cNvSpPr/>
          <p:nvPr userDrawn="1"/>
        </p:nvSpPr>
        <p:spPr>
          <a:xfrm>
            <a:off x="0" y="0"/>
            <a:ext cx="12192000" cy="6858000"/>
          </a:xfrm>
          <a:prstGeom prst="rect">
            <a:avLst/>
          </a:prstGeom>
          <a:gradFill flip="none" rotWithShape="1">
            <a:gsLst>
              <a:gs pos="0">
                <a:schemeClr val="accent1">
                  <a:lumMod val="94049"/>
                  <a:lumOff val="5951"/>
                </a:schemeClr>
              </a:gs>
              <a:gs pos="23000">
                <a:schemeClr val="accent1">
                  <a:lumMod val="94000"/>
                  <a:lumOff val="6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a:extLst>
              <a:ext uri="{FF2B5EF4-FFF2-40B4-BE49-F238E27FC236}">
                <a16:creationId xmlns:a16="http://schemas.microsoft.com/office/drawing/2014/main" id="{04F1E835-AB1E-4F37-9C5B-3BA83DFD617B}"/>
              </a:ext>
            </a:extLst>
          </p:cNvPr>
          <p:cNvSpPr/>
          <p:nvPr userDrawn="1"/>
        </p:nvSpPr>
        <p:spPr>
          <a:xfrm flipH="1">
            <a:off x="2984666" y="0"/>
            <a:ext cx="920733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7407780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5" name="Object 4"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4" name="Text Placeholder 3"/>
          <p:cNvSpPr>
            <a:spLocks noGrp="1"/>
          </p:cNvSpPr>
          <p:nvPr>
            <p:ph type="body" sz="quarter" idx="11"/>
          </p:nvPr>
        </p:nvSpPr>
        <p:spPr>
          <a:xfrm>
            <a:off x="456734" y="414955"/>
            <a:ext cx="2150364" cy="774691"/>
          </a:xfrm>
        </p:spPr>
        <p:txBody>
          <a:bodyPr>
            <a:noAutofit/>
          </a:bodyPr>
          <a:lstStyle>
            <a:lvl1pPr marL="0" indent="0" rtl="0">
              <a:lnSpc>
                <a:spcPct val="80000"/>
              </a:lnSpc>
              <a:buFontTx/>
              <a:buNone/>
              <a:defRPr sz="3733"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a:solidFill>
                  <a:schemeClr val="bg1"/>
                </a:solidFill>
              </a:defRPr>
            </a:lvl2pPr>
            <a:lvl3pPr marL="914377" indent="0">
              <a:buFontTx/>
              <a:buNone/>
              <a:defRPr>
                <a:solidFill>
                  <a:schemeClr val="bg1"/>
                </a:solidFill>
              </a:defRPr>
            </a:lvl3pPr>
            <a:lvl4pPr marL="1371566" indent="0">
              <a:buFontTx/>
              <a:buNone/>
              <a:defRPr>
                <a:solidFill>
                  <a:schemeClr val="bg1"/>
                </a:solidFill>
              </a:defRPr>
            </a:lvl4pPr>
            <a:lvl5pPr marL="1828754" indent="0">
              <a:buFontTx/>
              <a:buNone/>
              <a:defRPr>
                <a:solidFill>
                  <a:schemeClr val="bg1"/>
                </a:solidFill>
              </a:defRPr>
            </a:lvl5pPr>
          </a:lstStyle>
          <a:p>
            <a:pPr lvl="0"/>
            <a:r>
              <a:rPr lang="en-US"/>
              <a:t>Click to edit Master text styles</a:t>
            </a:r>
          </a:p>
        </p:txBody>
      </p:sp>
      <p:sp>
        <p:nvSpPr>
          <p:cNvPr id="10"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0B7E561F-D2B1-4D40-9A4F-63CA09A7D04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11" name="Slide Number Placeholder 5">
            <a:extLst>
              <a:ext uri="{FF2B5EF4-FFF2-40B4-BE49-F238E27FC236}">
                <a16:creationId xmlns:a16="http://schemas.microsoft.com/office/drawing/2014/main" id="{C996ACFF-8824-394E-92C3-C9BE4A7A6116}"/>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13" name="Table Placeholder 20">
            <a:extLst>
              <a:ext uri="{FF2B5EF4-FFF2-40B4-BE49-F238E27FC236}">
                <a16:creationId xmlns:a16="http://schemas.microsoft.com/office/drawing/2014/main" id="{D89A8FBA-BC5A-4DB3-75C0-931FCCA4B4E6}"/>
              </a:ext>
            </a:extLst>
          </p:cNvPr>
          <p:cNvSpPr>
            <a:spLocks noGrp="1"/>
          </p:cNvSpPr>
          <p:nvPr>
            <p:ph type="tbl" sz="quarter" idx="12"/>
          </p:nvPr>
        </p:nvSpPr>
        <p:spPr>
          <a:xfrm>
            <a:off x="3505201" y="642408"/>
            <a:ext cx="8005233" cy="5488571"/>
          </a:xfrm>
        </p:spPr>
        <p:txBody>
          <a:bodyPr/>
          <a:lstStyle/>
          <a:p>
            <a:r>
              <a:rPr lang="en-US"/>
              <a:t>Click icon to add table</a:t>
            </a:r>
          </a:p>
        </p:txBody>
      </p:sp>
    </p:spTree>
    <p:extLst>
      <p:ext uri="{BB962C8B-B14F-4D97-AF65-F5344CB8AC3E}">
        <p14:creationId xmlns:p14="http://schemas.microsoft.com/office/powerpoint/2010/main" val="2203335713"/>
      </p:ext>
    </p:extLst>
  </p:cSld>
  <p:clrMapOvr>
    <a:masterClrMapping/>
  </p:clrMapOvr>
  <p:extLst>
    <p:ext uri="{DCECCB84-F9BA-43D5-87BE-67443E8EF086}">
      <p15:sldGuideLst xmlns:p15="http://schemas.microsoft.com/office/powerpoint/2012/main">
        <p15:guide id="1" orient="horz" pos="2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44D604-ED90-7343-AB07-E6CBB9C7C811}"/>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Proxima Nova Extrabold" panose="02000506030000020004" pitchFamily="2" charset="0"/>
                <a:cs typeface="Arial Black" panose="020B0604020202020204" pitchFamily="34" charset="0"/>
              </a:rPr>
              <a:t>Thank you.</a:t>
            </a:r>
            <a:endParaRPr lang="en-US" sz="3200" b="0" dirty="0">
              <a:solidFill>
                <a:schemeClr val="tx1"/>
              </a:solidFill>
              <a:latin typeface="Proxima Nova Light" panose="02000506030000020004" pitchFamily="2" charset="0"/>
              <a:cs typeface="Arial Black" panose="020B0604020202020204" pitchFamily="34" charset="0"/>
            </a:endParaRPr>
          </a:p>
        </p:txBody>
      </p:sp>
      <p:sp>
        <p:nvSpPr>
          <p:cNvPr id="4" name="TextBox 3">
            <a:extLst>
              <a:ext uri="{FF2B5EF4-FFF2-40B4-BE49-F238E27FC236}">
                <a16:creationId xmlns:a16="http://schemas.microsoft.com/office/drawing/2014/main" id="{4E44BC8D-2352-EC43-AC4C-BE0AFE5B04D7}"/>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54928876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hasCustomPrompt="1"/>
          </p:nvPr>
        </p:nvSpPr>
        <p:spPr>
          <a:xfrm>
            <a:off x="660400" y="1593669"/>
            <a:ext cx="10822763" cy="447417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B0298519-CC8E-F148-AEAB-152C16C51C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grpSp>
        <p:nvGrpSpPr>
          <p:cNvPr id="9" name="Group 8">
            <a:extLst>
              <a:ext uri="{FF2B5EF4-FFF2-40B4-BE49-F238E27FC236}">
                <a16:creationId xmlns:a16="http://schemas.microsoft.com/office/drawing/2014/main" id="{704C4AB5-F68F-5271-34CC-583BEE75C324}"/>
              </a:ext>
            </a:extLst>
          </p:cNvPr>
          <p:cNvGrpSpPr/>
          <p:nvPr userDrawn="1"/>
        </p:nvGrpSpPr>
        <p:grpSpPr>
          <a:xfrm>
            <a:off x="-330925" y="478972"/>
            <a:ext cx="231804" cy="1402080"/>
            <a:chOff x="-111034" y="359229"/>
            <a:chExt cx="1158022" cy="1051560"/>
          </a:xfrm>
        </p:grpSpPr>
        <p:cxnSp>
          <p:nvCxnSpPr>
            <p:cNvPr id="5" name="Straight Connector 4">
              <a:extLst>
                <a:ext uri="{FF2B5EF4-FFF2-40B4-BE49-F238E27FC236}">
                  <a16:creationId xmlns:a16="http://schemas.microsoft.com/office/drawing/2014/main" id="{0BE078D9-B28C-9ABB-B628-1E78AE2EBFE4}"/>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2C2688-657D-AEF0-CFB9-6345D81C7F4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21C83E-077F-ABA4-2E91-7B1CF1FE8C6C}"/>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FC8082-9BE6-7E8A-6BCB-262857A3B147}"/>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9FE133-CC26-041F-947D-7C50501DD130}"/>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BAF269-2331-3715-C501-AD7B397BDF80}"/>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626315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No Sub)">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33426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hasCustomPrompt="1"/>
          </p:nvPr>
        </p:nvSpPr>
        <p:spPr>
          <a:xfrm>
            <a:off x="672393" y="366185"/>
            <a:ext cx="10808407" cy="684281"/>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4A9E7F9D-BD52-E840-B06E-13D456ADC6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9" name="Slide Number Placeholder 5">
            <a:extLst>
              <a:ext uri="{FF2B5EF4-FFF2-40B4-BE49-F238E27FC236}">
                <a16:creationId xmlns:a16="http://schemas.microsoft.com/office/drawing/2014/main" id="{B02982BD-CE65-794E-AA5D-470908267218}"/>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10" name="Text Placeholder 5">
            <a:extLst>
              <a:ext uri="{FF2B5EF4-FFF2-40B4-BE49-F238E27FC236}">
                <a16:creationId xmlns:a16="http://schemas.microsoft.com/office/drawing/2014/main" id="{370EBF32-3EE7-914A-08BE-A29D454E7E80}"/>
              </a:ext>
            </a:extLst>
          </p:cNvPr>
          <p:cNvSpPr>
            <a:spLocks noGrp="1"/>
          </p:cNvSpPr>
          <p:nvPr>
            <p:ph type="body" sz="quarter" idx="10" hasCustomPrompt="1"/>
          </p:nvPr>
        </p:nvSpPr>
        <p:spPr>
          <a:xfrm>
            <a:off x="660400" y="1593669"/>
            <a:ext cx="10822763" cy="447417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a:extLst>
              <a:ext uri="{FF2B5EF4-FFF2-40B4-BE49-F238E27FC236}">
                <a16:creationId xmlns:a16="http://schemas.microsoft.com/office/drawing/2014/main" id="{363ECD69-E7D2-FC78-1AD8-2020AECEE3BF}"/>
              </a:ext>
            </a:extLst>
          </p:cNvPr>
          <p:cNvGrpSpPr/>
          <p:nvPr userDrawn="1"/>
        </p:nvGrpSpPr>
        <p:grpSpPr>
          <a:xfrm>
            <a:off x="-330925" y="478972"/>
            <a:ext cx="231804" cy="1402080"/>
            <a:chOff x="-111034" y="359229"/>
            <a:chExt cx="1158022" cy="1051560"/>
          </a:xfrm>
        </p:grpSpPr>
        <p:cxnSp>
          <p:nvCxnSpPr>
            <p:cNvPr id="19" name="Straight Connector 18">
              <a:extLst>
                <a:ext uri="{FF2B5EF4-FFF2-40B4-BE49-F238E27FC236}">
                  <a16:creationId xmlns:a16="http://schemas.microsoft.com/office/drawing/2014/main" id="{288BDCA2-126C-285A-840C-610CABDBA411}"/>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BA0F05-0A5F-0000-BBC7-CD14B092CFF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07DCC3-9F0A-3EB7-476C-9E135767D4C6}"/>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36513F-9326-85FF-6DC6-68B65ED9F62C}"/>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095A34-F2E2-A3C2-889D-8F8E2BE4A63B}"/>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FE67A5F-3E16-0F4C-E296-05C4282E4150}"/>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363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 2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78091201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12"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73BBCA98-52C5-7E47-A06C-F07FE9F33E3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11" name="Text Placeholder 5">
            <a:extLst>
              <a:ext uri="{FF2B5EF4-FFF2-40B4-BE49-F238E27FC236}">
                <a16:creationId xmlns:a16="http://schemas.microsoft.com/office/drawing/2014/main" id="{18880699-FC7F-A94F-5469-A4E5B4A5D7D2}"/>
              </a:ext>
            </a:extLst>
          </p:cNvPr>
          <p:cNvSpPr>
            <a:spLocks noGrp="1"/>
          </p:cNvSpPr>
          <p:nvPr>
            <p:ph type="body" sz="quarter" idx="10" hasCustomPrompt="1"/>
          </p:nvPr>
        </p:nvSpPr>
        <p:spPr>
          <a:xfrm>
            <a:off x="660400" y="1593669"/>
            <a:ext cx="4991463" cy="447417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
            <a:extLst>
              <a:ext uri="{FF2B5EF4-FFF2-40B4-BE49-F238E27FC236}">
                <a16:creationId xmlns:a16="http://schemas.microsoft.com/office/drawing/2014/main" id="{955306FA-6C30-6944-1A20-86B5A6E7C9B9}"/>
              </a:ext>
            </a:extLst>
          </p:cNvPr>
          <p:cNvSpPr>
            <a:spLocks noGrp="1"/>
          </p:cNvSpPr>
          <p:nvPr>
            <p:ph type="body" sz="quarter" idx="14" hasCustomPrompt="1"/>
          </p:nvPr>
        </p:nvSpPr>
        <p:spPr>
          <a:xfrm>
            <a:off x="6268721" y="1593669"/>
            <a:ext cx="4991463" cy="447417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4D5868B0-9C07-EA9E-55AA-953197478475}"/>
              </a:ext>
            </a:extLst>
          </p:cNvPr>
          <p:cNvGrpSpPr/>
          <p:nvPr userDrawn="1"/>
        </p:nvGrpSpPr>
        <p:grpSpPr>
          <a:xfrm>
            <a:off x="-330925" y="478972"/>
            <a:ext cx="231804" cy="1402080"/>
            <a:chOff x="-111034" y="359229"/>
            <a:chExt cx="1158022" cy="1051560"/>
          </a:xfrm>
        </p:grpSpPr>
        <p:cxnSp>
          <p:nvCxnSpPr>
            <p:cNvPr id="24" name="Straight Connector 23">
              <a:extLst>
                <a:ext uri="{FF2B5EF4-FFF2-40B4-BE49-F238E27FC236}">
                  <a16:creationId xmlns:a16="http://schemas.microsoft.com/office/drawing/2014/main" id="{CEFFE31B-3677-A648-3EFB-603B0409379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843936-BF73-A7D1-C080-5736A256D2B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910518-926A-5B35-65DE-468299DE6DAD}"/>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791AF8-DBA6-E577-F9AE-276727BA5944}"/>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922B00-A24C-5810-95D1-D9254A352D6B}"/>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84D5A6-1CCD-56D0-9F6F-8E4EEAF7CBBD}"/>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047816"/>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Content with open spac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3113148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0" name="Text Placeholder 5"/>
          <p:cNvSpPr>
            <a:spLocks noGrp="1"/>
          </p:cNvSpPr>
          <p:nvPr>
            <p:ph type="body" sz="quarter" idx="10" hasCustomPrompt="1"/>
          </p:nvPr>
        </p:nvSpPr>
        <p:spPr>
          <a:xfrm>
            <a:off x="660399" y="1597139"/>
            <a:ext cx="10782047" cy="4138836"/>
          </a:xfrm>
        </p:spPr>
        <p:txBody>
          <a:bodyPr tIns="0" bIns="0">
            <a:noAutofit/>
          </a:bodyPr>
          <a:lstStyle>
            <a:lvl1pPr marL="228594" indent="-228594" rtl="0">
              <a:buClr>
                <a:schemeClr val="accent5"/>
              </a:buClr>
              <a:buFont typeface="Arial" charset="0"/>
              <a:buChar char="•"/>
              <a:defRPr sz="2667">
                <a:solidFill>
                  <a:schemeClr val="tx1"/>
                </a:solidFill>
                <a:latin typeface="Arial" panose="020B0604020202020204" pitchFamily="34" charset="0"/>
                <a:cs typeface="Arial" panose="020B0604020202020204" pitchFamily="34" charset="0"/>
                <a:sym typeface="Arial" panose="020B0604020202020204" pitchFamily="34" charset="0"/>
              </a:defRPr>
            </a:lvl1pPr>
            <a:lvl2pPr marL="685783" indent="-228594" rtl="0">
              <a:buClr>
                <a:schemeClr val="tx1">
                  <a:lumMod val="60000"/>
                  <a:lumOff val="40000"/>
                </a:schemeClr>
              </a:buClr>
              <a:buFont typeface="Helvetica" charset="0"/>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8610" indent="-152396" rtl="0">
              <a:buClr>
                <a:schemeClr val="tx1">
                  <a:lumMod val="60000"/>
                  <a:lumOff val="40000"/>
                </a:schemeClr>
              </a:buClr>
              <a:buSzPct val="70000"/>
              <a:buFont typeface="Arial" charset="0"/>
              <a:buChar char="•"/>
              <a:tabLst/>
              <a:defRPr sz="2133"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21287" indent="-150280"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26079" indent="-154513" rtl="0">
              <a:buClr>
                <a:schemeClr val="tx1">
                  <a:lumMod val="60000"/>
                  <a:lumOff val="40000"/>
                </a:schemeClr>
              </a:buClr>
              <a:buSzPct val="70000"/>
              <a:buFont typeface="Arial" charset="0"/>
              <a:buChar char="•"/>
              <a:tabLst/>
              <a:defRPr sz="2133">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2" name="Graphic 11">
            <a:extLst>
              <a:ext uri="{FF2B5EF4-FFF2-40B4-BE49-F238E27FC236}">
                <a16:creationId xmlns:a16="http://schemas.microsoft.com/office/drawing/2014/main" id="{F54C9B13-5D03-884F-8851-0EFF8DED8DF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grpSp>
        <p:nvGrpSpPr>
          <p:cNvPr id="15" name="Group 14">
            <a:extLst>
              <a:ext uri="{FF2B5EF4-FFF2-40B4-BE49-F238E27FC236}">
                <a16:creationId xmlns:a16="http://schemas.microsoft.com/office/drawing/2014/main" id="{14726B90-E0AD-1E74-4E99-26E946580A30}"/>
              </a:ext>
            </a:extLst>
          </p:cNvPr>
          <p:cNvGrpSpPr/>
          <p:nvPr userDrawn="1"/>
        </p:nvGrpSpPr>
        <p:grpSpPr>
          <a:xfrm>
            <a:off x="-330925" y="478972"/>
            <a:ext cx="231804" cy="1402080"/>
            <a:chOff x="-111034" y="359229"/>
            <a:chExt cx="1158022" cy="1051560"/>
          </a:xfrm>
        </p:grpSpPr>
        <p:cxnSp>
          <p:nvCxnSpPr>
            <p:cNvPr id="16" name="Straight Connector 15">
              <a:extLst>
                <a:ext uri="{FF2B5EF4-FFF2-40B4-BE49-F238E27FC236}">
                  <a16:creationId xmlns:a16="http://schemas.microsoft.com/office/drawing/2014/main" id="{AC6B9AF2-EF7E-8EF1-7D9F-92383FAA955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CC2037-E77C-5C3A-4249-6E6FE3302D3B}"/>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75CD57-EBBB-A1F3-9ABB-83DAA32DD4FB}"/>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A2C573-1E36-244E-1086-5291F48A1612}"/>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BE5BB9-B952-CCD5-57EE-3D01E0A83B21}"/>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BB1758-AED6-61D6-5E48-03FC83157DCF}"/>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518197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Content (desc)">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2832448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ext Placeholder 5"/>
          <p:cNvSpPr>
            <a:spLocks noGrp="1"/>
          </p:cNvSpPr>
          <p:nvPr>
            <p:ph type="body" sz="quarter" idx="10" hasCustomPrompt="1"/>
          </p:nvPr>
        </p:nvSpPr>
        <p:spPr>
          <a:xfrm>
            <a:off x="660399" y="1603000"/>
            <a:ext cx="10820399" cy="4105581"/>
          </a:xfrm>
        </p:spPr>
        <p:txBody>
          <a:bodyPr tIns="0" bIns="0">
            <a:noAutofit/>
          </a:bodyPr>
          <a:lstStyle>
            <a:lvl1pPr marL="0" indent="0" rtl="0">
              <a:buClr>
                <a:schemeClr val="accent5"/>
              </a:buClr>
              <a:buFontTx/>
              <a:buNone/>
              <a:defRPr sz="2667" b="1">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6351" indent="0" rtl="0">
              <a:buClr>
                <a:schemeClr val="accent5"/>
              </a:buClr>
              <a:buFontTx/>
              <a:buNone/>
              <a:tabLst/>
              <a:defRPr sz="24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4377" indent="0">
              <a:buClr>
                <a:schemeClr val="accent5"/>
              </a:buClr>
              <a:buFontTx/>
              <a:buNone/>
              <a:tabLst/>
              <a:defRPr sz="1867">
                <a:solidFill>
                  <a:schemeClr val="tx1">
                    <a:lumMod val="60000"/>
                    <a:lumOff val="40000"/>
                  </a:schemeClr>
                </a:solidFill>
              </a:defRPr>
            </a:lvl3pPr>
            <a:lvl4pPr marL="1371566" indent="0">
              <a:buClr>
                <a:schemeClr val="accent5"/>
              </a:buClr>
              <a:buFontTx/>
              <a:buNone/>
              <a:defRPr sz="1467">
                <a:solidFill>
                  <a:schemeClr val="tx1">
                    <a:lumMod val="60000"/>
                    <a:lumOff val="40000"/>
                  </a:schemeClr>
                </a:solidFill>
              </a:defRPr>
            </a:lvl4pPr>
            <a:lvl5pPr marL="1828754" indent="0">
              <a:buClr>
                <a:schemeClr val="accent5"/>
              </a:buClr>
              <a:buFontTx/>
              <a:buNone/>
              <a:defRPr sz="1467">
                <a:solidFill>
                  <a:schemeClr val="tx1">
                    <a:lumMod val="60000"/>
                    <a:lumOff val="40000"/>
                  </a:schemeClr>
                </a:solidFill>
              </a:defRPr>
            </a:lvl5pPr>
          </a:lstStyle>
          <a:p>
            <a:pPr lvl="0"/>
            <a:r>
              <a:rPr lang="en-US" dirty="0"/>
              <a:t>Click to edit master text styles</a:t>
            </a:r>
          </a:p>
          <a:p>
            <a:pPr lvl="1"/>
            <a:r>
              <a:rPr lang="en-US" dirty="0"/>
              <a:t>Second level</a:t>
            </a:r>
          </a:p>
        </p:txBody>
      </p:sp>
      <p:sp>
        <p:nvSpPr>
          <p:cNvPr id="10"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2" name="Graphic 11">
            <a:extLst>
              <a:ext uri="{FF2B5EF4-FFF2-40B4-BE49-F238E27FC236}">
                <a16:creationId xmlns:a16="http://schemas.microsoft.com/office/drawing/2014/main" id="{D2E2650B-E06B-834F-B8BE-DD8E98F5E29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grpSp>
        <p:nvGrpSpPr>
          <p:cNvPr id="15" name="Group 14">
            <a:extLst>
              <a:ext uri="{FF2B5EF4-FFF2-40B4-BE49-F238E27FC236}">
                <a16:creationId xmlns:a16="http://schemas.microsoft.com/office/drawing/2014/main" id="{39FB7758-3E05-8D9C-112A-2C1C18171DFF}"/>
              </a:ext>
            </a:extLst>
          </p:cNvPr>
          <p:cNvGrpSpPr/>
          <p:nvPr userDrawn="1"/>
        </p:nvGrpSpPr>
        <p:grpSpPr>
          <a:xfrm>
            <a:off x="-330925" y="478972"/>
            <a:ext cx="231804" cy="1402080"/>
            <a:chOff x="-111034" y="359229"/>
            <a:chExt cx="1158022" cy="1051560"/>
          </a:xfrm>
        </p:grpSpPr>
        <p:cxnSp>
          <p:nvCxnSpPr>
            <p:cNvPr id="16" name="Straight Connector 15">
              <a:extLst>
                <a:ext uri="{FF2B5EF4-FFF2-40B4-BE49-F238E27FC236}">
                  <a16:creationId xmlns:a16="http://schemas.microsoft.com/office/drawing/2014/main" id="{272EE22C-33A3-03A4-9949-3713E48EEAA8}"/>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81B190-33BA-4F44-273E-F2F9DE246059}"/>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B9A871-3D6C-B3D3-FC17-EC22B89ECB1A}"/>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DEE9CD-D82F-7B1C-BBB5-9DB7A50A0669}"/>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A656AD-E239-CE61-999E-C12C2C718F70}"/>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9BFA86-5D8C-7D4A-EB8C-76DCC7ED5E55}"/>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741404"/>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Sub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5620828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7"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9"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CA5DD24B-CE7F-274D-8C3C-FE5613AAFAC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2" name="Slide Number Placeholder 5"/>
          <p:cNvSpPr txBox="1">
            <a:spLocks/>
          </p:cNvSpPr>
          <p:nvPr/>
        </p:nvSpPr>
        <p:spPr>
          <a:xfrm>
            <a:off x="11444404"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3" name="Slide Number Placeholder 5"/>
          <p:cNvSpPr txBox="1">
            <a:spLocks/>
          </p:cNvSpPr>
          <p:nvPr/>
        </p:nvSpPr>
        <p:spPr>
          <a:xfrm>
            <a:off x="11444404" y="6331592"/>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4" name="Slide Number Placeholder 5"/>
          <p:cNvSpPr txBox="1">
            <a:spLocks/>
          </p:cNvSpPr>
          <p:nvPr/>
        </p:nvSpPr>
        <p:spPr>
          <a:xfrm>
            <a:off x="11444404" y="6344826"/>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5" name="Slide Number Placeholder 5"/>
          <p:cNvSpPr txBox="1">
            <a:spLocks/>
          </p:cNvSpPr>
          <p:nvPr/>
        </p:nvSpPr>
        <p:spPr>
          <a:xfrm>
            <a:off x="11444404" y="6335464"/>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AAF511A3-81CA-BD40-8853-F2B4E6B3C42C}"/>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grpSp>
        <p:nvGrpSpPr>
          <p:cNvPr id="19" name="Group 18">
            <a:extLst>
              <a:ext uri="{FF2B5EF4-FFF2-40B4-BE49-F238E27FC236}">
                <a16:creationId xmlns:a16="http://schemas.microsoft.com/office/drawing/2014/main" id="{AFD1DA16-2A53-99D8-3EBE-EFDF970AC887}"/>
              </a:ext>
            </a:extLst>
          </p:cNvPr>
          <p:cNvGrpSpPr/>
          <p:nvPr userDrawn="1"/>
        </p:nvGrpSpPr>
        <p:grpSpPr>
          <a:xfrm>
            <a:off x="-330925" y="478972"/>
            <a:ext cx="231804" cy="1402080"/>
            <a:chOff x="-111034" y="359229"/>
            <a:chExt cx="1158022" cy="1051560"/>
          </a:xfrm>
        </p:grpSpPr>
        <p:cxnSp>
          <p:nvCxnSpPr>
            <p:cNvPr id="20" name="Straight Connector 19">
              <a:extLst>
                <a:ext uri="{FF2B5EF4-FFF2-40B4-BE49-F238E27FC236}">
                  <a16:creationId xmlns:a16="http://schemas.microsoft.com/office/drawing/2014/main" id="{FE1BE6ED-5E3E-515F-50B3-AEF43F68ED29}"/>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918AD2-B56E-70C5-BC42-1A2CF0E545B5}"/>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89627E-0160-AF9E-CA71-6632C77C100F}"/>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588923-2E4B-B8FE-C700-561E22154965}"/>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0ECA02-2D04-573A-6879-147FA181A008}"/>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836872-3CD6-E14F-F461-70202099A538}"/>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22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2435103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hasCustomPrompt="1"/>
          </p:nvPr>
        </p:nvSpPr>
        <p:spPr>
          <a:xfrm>
            <a:off x="672393" y="366185"/>
            <a:ext cx="10808407" cy="684281"/>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81A3B2C1-E0E3-7D47-ABB5-A375C552A5C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
        <p:nvSpPr>
          <p:cNvPr id="7" name="Slide Number Placeholder 5">
            <a:extLst>
              <a:ext uri="{FF2B5EF4-FFF2-40B4-BE49-F238E27FC236}">
                <a16:creationId xmlns:a16="http://schemas.microsoft.com/office/drawing/2014/main" id="{256660C7-4F0B-524E-A704-AE273120CEAD}"/>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grpSp>
        <p:nvGrpSpPr>
          <p:cNvPr id="16" name="Group 15">
            <a:extLst>
              <a:ext uri="{FF2B5EF4-FFF2-40B4-BE49-F238E27FC236}">
                <a16:creationId xmlns:a16="http://schemas.microsoft.com/office/drawing/2014/main" id="{5B662FDE-3372-F845-930A-5A4AB8A12913}"/>
              </a:ext>
            </a:extLst>
          </p:cNvPr>
          <p:cNvGrpSpPr/>
          <p:nvPr userDrawn="1"/>
        </p:nvGrpSpPr>
        <p:grpSpPr>
          <a:xfrm>
            <a:off x="-330925" y="478972"/>
            <a:ext cx="231804" cy="1402080"/>
            <a:chOff x="-111034" y="359229"/>
            <a:chExt cx="1158022" cy="1051560"/>
          </a:xfrm>
        </p:grpSpPr>
        <p:cxnSp>
          <p:nvCxnSpPr>
            <p:cNvPr id="17" name="Straight Connector 16">
              <a:extLst>
                <a:ext uri="{FF2B5EF4-FFF2-40B4-BE49-F238E27FC236}">
                  <a16:creationId xmlns:a16="http://schemas.microsoft.com/office/drawing/2014/main" id="{A8BDFB93-DAB0-7331-5B8D-C7B5FF075DA2}"/>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DF8273-2642-CB11-6922-172DAF18BF55}"/>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3AD34E-0F3F-8DEB-A432-648A86D77512}"/>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F162CD-15F4-B095-9716-F236FD847C47}"/>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414CB8-2E07-09E5-51E5-33FBE0A9C874}"/>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F48E30-7C9D-AFF2-5085-B6206F9CC116}"/>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5920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10885032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ext Placeholder 5"/>
          <p:cNvSpPr>
            <a:spLocks noGrp="1"/>
          </p:cNvSpPr>
          <p:nvPr>
            <p:ph type="body" sz="quarter" idx="10"/>
          </p:nvPr>
        </p:nvSpPr>
        <p:spPr>
          <a:xfrm>
            <a:off x="778781" y="4576675"/>
            <a:ext cx="2008176" cy="992992"/>
          </a:xfrm>
        </p:spPr>
        <p:txBody>
          <a:bodyPr tIns="0" bIns="0">
            <a:noAutofit/>
          </a:bodyPr>
          <a:lstStyle>
            <a:lvl1pPr marL="0" indent="0" algn="ctr" rtl="0">
              <a:buFontTx/>
              <a:buNone/>
              <a:defRPr sz="2133">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21" name="Text Placeholder 5"/>
          <p:cNvSpPr>
            <a:spLocks noGrp="1"/>
          </p:cNvSpPr>
          <p:nvPr>
            <p:ph type="body" sz="quarter" idx="19"/>
          </p:nvPr>
        </p:nvSpPr>
        <p:spPr>
          <a:xfrm>
            <a:off x="778781" y="4267700"/>
            <a:ext cx="2008176" cy="308976"/>
          </a:xfrm>
        </p:spPr>
        <p:txBody>
          <a:bodyPr tIns="0" bIns="0">
            <a:noAutofit/>
          </a:bodyPr>
          <a:lstStyle>
            <a:lvl1pPr marL="0" indent="0" algn="ctr" rtl="0">
              <a:buFontTx/>
              <a:buNone/>
              <a:defRPr sz="24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22" name="Text Placeholder 5"/>
          <p:cNvSpPr>
            <a:spLocks noGrp="1"/>
          </p:cNvSpPr>
          <p:nvPr>
            <p:ph type="body" sz="quarter" idx="20"/>
          </p:nvPr>
        </p:nvSpPr>
        <p:spPr>
          <a:xfrm>
            <a:off x="3559560" y="4576675"/>
            <a:ext cx="2008176" cy="992992"/>
          </a:xfrm>
        </p:spPr>
        <p:txBody>
          <a:bodyPr tIns="0" bIns="0">
            <a:noAutofit/>
          </a:bodyPr>
          <a:lstStyle>
            <a:lvl1pPr marL="0" indent="0" algn="ctr" rtl="0">
              <a:buFontTx/>
              <a:buNone/>
              <a:defRPr sz="2133">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25" name="Text Placeholder 5"/>
          <p:cNvSpPr>
            <a:spLocks noGrp="1"/>
          </p:cNvSpPr>
          <p:nvPr>
            <p:ph type="body" sz="quarter" idx="22"/>
          </p:nvPr>
        </p:nvSpPr>
        <p:spPr>
          <a:xfrm>
            <a:off x="3559560" y="4267700"/>
            <a:ext cx="2008176" cy="308976"/>
          </a:xfrm>
        </p:spPr>
        <p:txBody>
          <a:bodyPr tIns="0" bIns="0">
            <a:noAutofit/>
          </a:bodyPr>
          <a:lstStyle>
            <a:lvl1pPr marL="0" marR="0" indent="0" algn="ctr" defTabSz="914377" rtl="0" eaLnBrk="1" fontAlgn="base" latinLnBrk="0" hangingPunct="1">
              <a:lnSpc>
                <a:spcPct val="90000"/>
              </a:lnSpc>
              <a:spcBef>
                <a:spcPts val="1000"/>
              </a:spcBef>
              <a:spcAft>
                <a:spcPct val="0"/>
              </a:spcAft>
              <a:buClr>
                <a:schemeClr val="bg1"/>
              </a:buClr>
              <a:buSzTx/>
              <a:buFontTx/>
              <a:buNone/>
              <a:tabLst/>
              <a:defRPr sz="24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marL="0" marR="0" lvl="0" indent="0" algn="ctr" defTabSz="914377" rtl="0" eaLnBrk="1" fontAlgn="base" latinLnBrk="0" hangingPunct="1">
              <a:lnSpc>
                <a:spcPct val="90000"/>
              </a:lnSpc>
              <a:spcBef>
                <a:spcPts val="1000"/>
              </a:spcBef>
              <a:spcAft>
                <a:spcPct val="0"/>
              </a:spcAft>
              <a:buClr>
                <a:schemeClr val="bg1"/>
              </a:buClr>
              <a:buSzTx/>
              <a:buFontTx/>
              <a:buNone/>
              <a:tabLst/>
              <a:defRPr/>
            </a:pPr>
            <a:r>
              <a:rPr lang="en-US"/>
              <a:t>Click to edit Master text styles</a:t>
            </a:r>
          </a:p>
        </p:txBody>
      </p:sp>
      <p:sp>
        <p:nvSpPr>
          <p:cNvPr id="26" name="Text Placeholder 5"/>
          <p:cNvSpPr>
            <a:spLocks noGrp="1"/>
          </p:cNvSpPr>
          <p:nvPr>
            <p:ph type="body" sz="quarter" idx="23"/>
          </p:nvPr>
        </p:nvSpPr>
        <p:spPr>
          <a:xfrm>
            <a:off x="6348689" y="4576675"/>
            <a:ext cx="2008176" cy="992992"/>
          </a:xfrm>
        </p:spPr>
        <p:txBody>
          <a:bodyPr tIns="0" bIns="0">
            <a:noAutofit/>
          </a:bodyPr>
          <a:lstStyle>
            <a:lvl1pPr marL="0" indent="0" algn="ctr" rtl="0">
              <a:buFontTx/>
              <a:buNone/>
              <a:defRPr sz="2133">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29" name="Text Placeholder 5"/>
          <p:cNvSpPr>
            <a:spLocks noGrp="1"/>
          </p:cNvSpPr>
          <p:nvPr>
            <p:ph type="body" sz="quarter" idx="25"/>
          </p:nvPr>
        </p:nvSpPr>
        <p:spPr>
          <a:xfrm>
            <a:off x="6348689" y="4267700"/>
            <a:ext cx="2008176" cy="308976"/>
          </a:xfrm>
        </p:spPr>
        <p:txBody>
          <a:bodyPr tIns="0" bIns="0">
            <a:noAutofit/>
          </a:bodyPr>
          <a:lstStyle>
            <a:lvl1pPr marL="0" indent="0" algn="ctr" rtl="0">
              <a:buFontTx/>
              <a:buNone/>
              <a:defRPr sz="24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30" name="Text Placeholder 5"/>
          <p:cNvSpPr>
            <a:spLocks noGrp="1"/>
          </p:cNvSpPr>
          <p:nvPr>
            <p:ph type="body" sz="quarter" idx="26"/>
          </p:nvPr>
        </p:nvSpPr>
        <p:spPr>
          <a:xfrm>
            <a:off x="9112767" y="4576675"/>
            <a:ext cx="2008176" cy="992992"/>
          </a:xfrm>
        </p:spPr>
        <p:txBody>
          <a:bodyPr tIns="0" bIns="0">
            <a:noAutofit/>
          </a:bodyPr>
          <a:lstStyle>
            <a:lvl1pPr marL="0" indent="0" algn="ctr" rtl="0">
              <a:buFontTx/>
              <a:buNone/>
              <a:defRPr sz="2133">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33" name="Text Placeholder 5"/>
          <p:cNvSpPr>
            <a:spLocks noGrp="1"/>
          </p:cNvSpPr>
          <p:nvPr>
            <p:ph type="body" sz="quarter" idx="28"/>
          </p:nvPr>
        </p:nvSpPr>
        <p:spPr>
          <a:xfrm>
            <a:off x="9112767" y="4267700"/>
            <a:ext cx="2008176" cy="308976"/>
          </a:xfrm>
        </p:spPr>
        <p:txBody>
          <a:bodyPr tIns="0" bIns="0">
            <a:noAutofit/>
          </a:bodyPr>
          <a:lstStyle>
            <a:lvl1pPr marL="0" indent="0" algn="ctr" rtl="0">
              <a:buFontTx/>
              <a:buNone/>
              <a:defRPr sz="24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Click to edit Master text styles</a:t>
            </a:r>
          </a:p>
        </p:txBody>
      </p:sp>
      <p:sp>
        <p:nvSpPr>
          <p:cNvPr id="15"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16"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7" name="Graphic 16">
            <a:extLst>
              <a:ext uri="{FF2B5EF4-FFF2-40B4-BE49-F238E27FC236}">
                <a16:creationId xmlns:a16="http://schemas.microsoft.com/office/drawing/2014/main" id="{BC86D21F-0EB9-F14C-A173-75ECA0CAE9B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grpSp>
        <p:nvGrpSpPr>
          <p:cNvPr id="31" name="Group 30">
            <a:extLst>
              <a:ext uri="{FF2B5EF4-FFF2-40B4-BE49-F238E27FC236}">
                <a16:creationId xmlns:a16="http://schemas.microsoft.com/office/drawing/2014/main" id="{9832F078-384A-48CF-B280-575038E63097}"/>
              </a:ext>
            </a:extLst>
          </p:cNvPr>
          <p:cNvGrpSpPr/>
          <p:nvPr userDrawn="1"/>
        </p:nvGrpSpPr>
        <p:grpSpPr>
          <a:xfrm>
            <a:off x="-330925" y="478972"/>
            <a:ext cx="231804" cy="1402080"/>
            <a:chOff x="-111034" y="359229"/>
            <a:chExt cx="1158022" cy="1051560"/>
          </a:xfrm>
        </p:grpSpPr>
        <p:cxnSp>
          <p:nvCxnSpPr>
            <p:cNvPr id="32" name="Straight Connector 31">
              <a:extLst>
                <a:ext uri="{FF2B5EF4-FFF2-40B4-BE49-F238E27FC236}">
                  <a16:creationId xmlns:a16="http://schemas.microsoft.com/office/drawing/2014/main" id="{DF444BB2-87E0-1739-A385-A83CCF98C3CA}"/>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2BCFEC-908D-4903-FC39-19BE1F16DF89}"/>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275F0E-D280-8FCC-D544-C294D697F3CD}"/>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E10DD3-6163-A36F-7F6F-4339C48CD640}"/>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E8C34E3-6C9F-317A-6405-A6039F6436C7}"/>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8D6ACB-17CD-C506-05C8-3DE4908EFF22}"/>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5748159"/>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ight Background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E97B51-9F12-8747-98EF-0F5880AB38E8}"/>
              </a:ext>
            </a:extLst>
          </p:cNvPr>
          <p:cNvSpPr/>
          <p:nvPr/>
        </p:nvSpPr>
        <p:spPr>
          <a:xfrm>
            <a:off x="0" y="1380565"/>
            <a:ext cx="12192000" cy="54774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914332" fontAlgn="auto">
              <a:spcBef>
                <a:spcPts val="0"/>
              </a:spcBef>
              <a:spcAft>
                <a:spcPts val="0"/>
              </a:spcAft>
              <a:defRPr/>
            </a:pPr>
            <a:endParaRPr 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72594044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72393" y="366185"/>
            <a:ext cx="10808407" cy="521840"/>
          </a:xfrm>
        </p:spPr>
        <p:txBody>
          <a:bodyPr vert="horz"/>
          <a:lstStyle>
            <a:lvl1pPr rtl="0">
              <a:lnSpc>
                <a:spcPct val="90000"/>
              </a:lnSpc>
              <a:defRPr sz="3733"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10" name="Text Placeholder 10"/>
          <p:cNvSpPr>
            <a:spLocks noGrp="1"/>
          </p:cNvSpPr>
          <p:nvPr>
            <p:ph type="body" sz="quarter" idx="11" hasCustomPrompt="1"/>
          </p:nvPr>
        </p:nvSpPr>
        <p:spPr>
          <a:xfrm>
            <a:off x="672393" y="973875"/>
            <a:ext cx="10808407" cy="324883"/>
          </a:xfrm>
        </p:spPr>
        <p:txBody>
          <a:bodyPr tIns="0" bIns="0">
            <a:noAutofit/>
          </a:bodyPr>
          <a:lstStyle>
            <a:lvl1pPr marL="0" indent="0" rtl="0">
              <a:spcBef>
                <a:spcPts val="0"/>
              </a:spcBef>
              <a:buFontTx/>
              <a:buNone/>
              <a:defRPr sz="2667">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dirty="0"/>
              <a:t>Click to edit master text styles</a:t>
            </a:r>
          </a:p>
        </p:txBody>
      </p:sp>
      <p:pic>
        <p:nvPicPr>
          <p:cNvPr id="11" name="Graphic 10">
            <a:extLst>
              <a:ext uri="{FF2B5EF4-FFF2-40B4-BE49-F238E27FC236}">
                <a16:creationId xmlns:a16="http://schemas.microsoft.com/office/drawing/2014/main" id="{F204A3BE-129A-904E-8E76-84CE5C71A0B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grpSp>
        <p:nvGrpSpPr>
          <p:cNvPr id="5" name="Group 4">
            <a:extLst>
              <a:ext uri="{FF2B5EF4-FFF2-40B4-BE49-F238E27FC236}">
                <a16:creationId xmlns:a16="http://schemas.microsoft.com/office/drawing/2014/main" id="{9AD559E6-E466-6348-CC68-A657E844ED21}"/>
              </a:ext>
            </a:extLst>
          </p:cNvPr>
          <p:cNvGrpSpPr/>
          <p:nvPr userDrawn="1"/>
        </p:nvGrpSpPr>
        <p:grpSpPr>
          <a:xfrm>
            <a:off x="-743415" y="478972"/>
            <a:ext cx="644293" cy="1402080"/>
            <a:chOff x="-557561" y="359229"/>
            <a:chExt cx="483220" cy="1051560"/>
          </a:xfrm>
        </p:grpSpPr>
        <p:grpSp>
          <p:nvGrpSpPr>
            <p:cNvPr id="12" name="Group 11">
              <a:extLst>
                <a:ext uri="{FF2B5EF4-FFF2-40B4-BE49-F238E27FC236}">
                  <a16:creationId xmlns:a16="http://schemas.microsoft.com/office/drawing/2014/main" id="{FAB728A6-3AC1-EE16-7933-29F7ECFAF773}"/>
                </a:ext>
              </a:extLst>
            </p:cNvPr>
            <p:cNvGrpSpPr/>
            <p:nvPr userDrawn="1"/>
          </p:nvGrpSpPr>
          <p:grpSpPr>
            <a:xfrm>
              <a:off x="-248194" y="359229"/>
              <a:ext cx="173853" cy="1051560"/>
              <a:chOff x="-111034" y="359229"/>
              <a:chExt cx="1158022" cy="1051560"/>
            </a:xfrm>
          </p:grpSpPr>
          <p:cxnSp>
            <p:nvCxnSpPr>
              <p:cNvPr id="13" name="Straight Connector 12">
                <a:extLst>
                  <a:ext uri="{FF2B5EF4-FFF2-40B4-BE49-F238E27FC236}">
                    <a16:creationId xmlns:a16="http://schemas.microsoft.com/office/drawing/2014/main" id="{1CAD5587-BD1A-23D0-77E6-0F7279AE27B8}"/>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C25AF0-FBC6-B36F-ABA4-A7307DE7865F}"/>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FE45EE-E6AE-07C6-63C1-7F07DEA88685}"/>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693568-4693-DCFA-DDED-351C9E7D5D4A}"/>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99DC3A-9DD8-3575-28AA-34E311926EF1}"/>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3FEB28-B2C0-08D7-4AD8-05E47D84C0D9}"/>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E4512095-2A4D-D6D5-0D29-EC0F82C54B4B}"/>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4237456"/>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07585885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2" name="Object 1"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12AD132A-F027-0046-B334-DA338DE9CD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97434145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045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07585885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2" name="Object 1" hidden="1"/>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1067"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7999206"/>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 Sub Only w/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766" y="6358103"/>
            <a:ext cx="1551015" cy="193608"/>
          </a:xfrm>
          <a:prstGeom prst="rect">
            <a:avLst/>
          </a:prstGeom>
        </p:spPr>
      </p:pic>
      <p:sp>
        <p:nvSpPr>
          <p:cNvPr id="6" name="Picture Placeholder 3">
            <a:extLst>
              <a:ext uri="{FF2B5EF4-FFF2-40B4-BE49-F238E27FC236}">
                <a16:creationId xmlns:a16="http://schemas.microsoft.com/office/drawing/2014/main" id="{FE5F67C3-640D-4740-AA2B-707DBF50B790}"/>
              </a:ext>
            </a:extLst>
          </p:cNvPr>
          <p:cNvSpPr>
            <a:spLocks noGrp="1"/>
          </p:cNvSpPr>
          <p:nvPr>
            <p:ph type="pic" sz="quarter" idx="12"/>
          </p:nvPr>
        </p:nvSpPr>
        <p:spPr>
          <a:xfrm>
            <a:off x="0" y="1380565"/>
            <a:ext cx="12192000" cy="5477435"/>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672393" y="366185"/>
            <a:ext cx="10808407" cy="684281"/>
          </a:xfrm>
        </p:spPr>
        <p:txBody>
          <a:bodyPr/>
          <a:lstStyle>
            <a:lvl1pPr>
              <a:lnSpc>
                <a:spcPct val="90000"/>
              </a:lnSpc>
              <a:defRPr sz="3733" b="1" cap="none" baseline="0">
                <a:solidFill>
                  <a:schemeClr val="tx1"/>
                </a:solidFill>
              </a:defRPr>
            </a:lvl1pPr>
          </a:lstStyle>
          <a:p>
            <a:r>
              <a:rPr lang="en-US" dirty="0"/>
              <a:t>Click to edit master title style</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11" name="Text Placeholder 10"/>
          <p:cNvSpPr>
            <a:spLocks noGrp="1"/>
          </p:cNvSpPr>
          <p:nvPr>
            <p:ph type="body" sz="quarter" idx="11"/>
          </p:nvPr>
        </p:nvSpPr>
        <p:spPr>
          <a:xfrm>
            <a:off x="672393" y="979464"/>
            <a:ext cx="10808407" cy="324883"/>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8904EB8B-0613-3448-B6F5-B26E8EF39224}"/>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grpSp>
        <p:nvGrpSpPr>
          <p:cNvPr id="21" name="Group 20">
            <a:extLst>
              <a:ext uri="{FF2B5EF4-FFF2-40B4-BE49-F238E27FC236}">
                <a16:creationId xmlns:a16="http://schemas.microsoft.com/office/drawing/2014/main" id="{54108B42-A27C-8B7E-E44C-0D020114A127}"/>
              </a:ext>
            </a:extLst>
          </p:cNvPr>
          <p:cNvGrpSpPr/>
          <p:nvPr userDrawn="1"/>
        </p:nvGrpSpPr>
        <p:grpSpPr>
          <a:xfrm>
            <a:off x="-743415" y="478972"/>
            <a:ext cx="644293" cy="1402080"/>
            <a:chOff x="-557561" y="359229"/>
            <a:chExt cx="483220" cy="1051560"/>
          </a:xfrm>
        </p:grpSpPr>
        <p:grpSp>
          <p:nvGrpSpPr>
            <p:cNvPr id="22" name="Group 21">
              <a:extLst>
                <a:ext uri="{FF2B5EF4-FFF2-40B4-BE49-F238E27FC236}">
                  <a16:creationId xmlns:a16="http://schemas.microsoft.com/office/drawing/2014/main" id="{9BDF43F1-E255-B2E0-C15C-32E34102F4D1}"/>
                </a:ext>
              </a:extLst>
            </p:cNvPr>
            <p:cNvGrpSpPr/>
            <p:nvPr userDrawn="1"/>
          </p:nvGrpSpPr>
          <p:grpSpPr>
            <a:xfrm>
              <a:off x="-248194" y="359229"/>
              <a:ext cx="173853" cy="1051560"/>
              <a:chOff x="-111034" y="359229"/>
              <a:chExt cx="1158022" cy="1051560"/>
            </a:xfrm>
          </p:grpSpPr>
          <p:cxnSp>
            <p:nvCxnSpPr>
              <p:cNvPr id="24" name="Straight Connector 23">
                <a:extLst>
                  <a:ext uri="{FF2B5EF4-FFF2-40B4-BE49-F238E27FC236}">
                    <a16:creationId xmlns:a16="http://schemas.microsoft.com/office/drawing/2014/main" id="{864AE85D-E003-D62A-4773-D5AF6965CE2D}"/>
                  </a:ext>
                </a:extLst>
              </p:cNvPr>
              <p:cNvCxnSpPr>
                <a:cxnSpLocks/>
              </p:cNvCxnSpPr>
              <p:nvPr userDrawn="1"/>
            </p:nvCxnSpPr>
            <p:spPr>
              <a:xfrm flipH="1">
                <a:off x="-111034" y="61395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9BCADB-72B4-C69B-1660-4B19552CBFBB}"/>
                  </a:ext>
                </a:extLst>
              </p:cNvPr>
              <p:cNvCxnSpPr>
                <a:cxnSpLocks/>
              </p:cNvCxnSpPr>
              <p:nvPr userDrawn="1"/>
            </p:nvCxnSpPr>
            <p:spPr>
              <a:xfrm flipH="1">
                <a:off x="-111034" y="947057"/>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A995B7-DD63-AEB0-4779-505A0170EB77}"/>
                  </a:ext>
                </a:extLst>
              </p:cNvPr>
              <p:cNvCxnSpPr>
                <a:cxnSpLocks/>
              </p:cNvCxnSpPr>
              <p:nvPr userDrawn="1"/>
            </p:nvCxnSpPr>
            <p:spPr>
              <a:xfrm flipH="1">
                <a:off x="-111034" y="359229"/>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6D9F91-51D1-E4F1-E9E6-08E096F58229}"/>
                  </a:ext>
                </a:extLst>
              </p:cNvPr>
              <p:cNvCxnSpPr>
                <a:cxnSpLocks/>
              </p:cNvCxnSpPr>
              <p:nvPr userDrawn="1"/>
            </p:nvCxnSpPr>
            <p:spPr>
              <a:xfrm flipH="1">
                <a:off x="-111034" y="7511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C88D5B1-AC51-C541-7F23-0DFDE5B623B7}"/>
                  </a:ext>
                </a:extLst>
              </p:cNvPr>
              <p:cNvCxnSpPr>
                <a:cxnSpLocks/>
              </p:cNvCxnSpPr>
              <p:nvPr userDrawn="1"/>
            </p:nvCxnSpPr>
            <p:spPr>
              <a:xfrm flipH="1">
                <a:off x="-111034" y="12083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E38D51-5960-6A1F-E41D-8B2FD2DE3855}"/>
                  </a:ext>
                </a:extLst>
              </p:cNvPr>
              <p:cNvCxnSpPr>
                <a:cxnSpLocks/>
              </p:cNvCxnSpPr>
              <p:nvPr userDrawn="1"/>
            </p:nvCxnSpPr>
            <p:spPr>
              <a:xfrm flipH="1">
                <a:off x="-111034" y="1410789"/>
                <a:ext cx="115802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54E53F5-A5C4-1A05-7F59-DD1980DF47B6}"/>
                </a:ext>
              </a:extLst>
            </p:cNvPr>
            <p:cNvCxnSpPr>
              <a:cxnSpLocks/>
            </p:cNvCxnSpPr>
            <p:nvPr userDrawn="1"/>
          </p:nvCxnSpPr>
          <p:spPr>
            <a:xfrm flipH="1">
              <a:off x="-557561" y="1035424"/>
              <a:ext cx="48322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8" name="Graphic 17">
            <a:extLst>
              <a:ext uri="{FF2B5EF4-FFF2-40B4-BE49-F238E27FC236}">
                <a16:creationId xmlns:a16="http://schemas.microsoft.com/office/drawing/2014/main" id="{E79F7D45-275B-8615-2EB3-356E1509D37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3462945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w/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766" y="6358103"/>
            <a:ext cx="1551015" cy="193608"/>
          </a:xfrm>
          <a:prstGeom prst="rect">
            <a:avLst/>
          </a:prstGeom>
        </p:spPr>
      </p:pic>
      <p:sp>
        <p:nvSpPr>
          <p:cNvPr id="5" name="Picture Placeholder 3">
            <a:extLst>
              <a:ext uri="{FF2B5EF4-FFF2-40B4-BE49-F238E27FC236}">
                <a16:creationId xmlns:a16="http://schemas.microsoft.com/office/drawing/2014/main" id="{3FD1B140-E768-9349-BB52-F77A0C5FBDB2}"/>
              </a:ext>
            </a:extLst>
          </p:cNvPr>
          <p:cNvSpPr>
            <a:spLocks noGrp="1"/>
          </p:cNvSpPr>
          <p:nvPr>
            <p:ph type="pic" sz="quarter" idx="12"/>
          </p:nvPr>
        </p:nvSpPr>
        <p:spPr>
          <a:xfrm>
            <a:off x="0" y="1380565"/>
            <a:ext cx="12192000" cy="5477435"/>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672393" y="366185"/>
            <a:ext cx="10808407" cy="684281"/>
          </a:xfrm>
        </p:spPr>
        <p:txBody>
          <a:bodyPr/>
          <a:lstStyle>
            <a:lvl1pPr>
              <a:lnSpc>
                <a:spcPct val="90000"/>
              </a:lnSpc>
              <a:defRPr sz="3733" b="1" cap="none" baseline="0">
                <a:solidFill>
                  <a:schemeClr val="tx1"/>
                </a:solidFill>
              </a:defRPr>
            </a:lvl1pPr>
          </a:lstStyle>
          <a:p>
            <a:r>
              <a:rPr lang="en-US" dirty="0"/>
              <a:t>Click to edit master title style</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9" name="Slide Number Placeholder 5">
            <a:extLst>
              <a:ext uri="{FF2B5EF4-FFF2-40B4-BE49-F238E27FC236}">
                <a16:creationId xmlns:a16="http://schemas.microsoft.com/office/drawing/2014/main" id="{8342181B-50EC-034D-8863-722F7C2872A7}"/>
              </a:ext>
            </a:extLst>
          </p:cNvPr>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grpSp>
        <p:nvGrpSpPr>
          <p:cNvPr id="19" name="Group 18">
            <a:extLst>
              <a:ext uri="{FF2B5EF4-FFF2-40B4-BE49-F238E27FC236}">
                <a16:creationId xmlns:a16="http://schemas.microsoft.com/office/drawing/2014/main" id="{822CF4EE-4F09-56FD-B1DC-48FE0170CC86}"/>
              </a:ext>
            </a:extLst>
          </p:cNvPr>
          <p:cNvGrpSpPr/>
          <p:nvPr userDrawn="1"/>
        </p:nvGrpSpPr>
        <p:grpSpPr>
          <a:xfrm>
            <a:off x="-743415" y="478972"/>
            <a:ext cx="644293" cy="1402080"/>
            <a:chOff x="-557561" y="359229"/>
            <a:chExt cx="483220" cy="1051560"/>
          </a:xfrm>
        </p:grpSpPr>
        <p:grpSp>
          <p:nvGrpSpPr>
            <p:cNvPr id="20" name="Group 19">
              <a:extLst>
                <a:ext uri="{FF2B5EF4-FFF2-40B4-BE49-F238E27FC236}">
                  <a16:creationId xmlns:a16="http://schemas.microsoft.com/office/drawing/2014/main" id="{93B28EB5-18BE-C939-5044-1BD3F2DA5E67}"/>
                </a:ext>
              </a:extLst>
            </p:cNvPr>
            <p:cNvGrpSpPr/>
            <p:nvPr userDrawn="1"/>
          </p:nvGrpSpPr>
          <p:grpSpPr>
            <a:xfrm>
              <a:off x="-248194" y="359229"/>
              <a:ext cx="173853" cy="1051560"/>
              <a:chOff x="-111034" y="359229"/>
              <a:chExt cx="1158022" cy="1051560"/>
            </a:xfrm>
          </p:grpSpPr>
          <p:cxnSp>
            <p:nvCxnSpPr>
              <p:cNvPr id="22" name="Straight Connector 21">
                <a:extLst>
                  <a:ext uri="{FF2B5EF4-FFF2-40B4-BE49-F238E27FC236}">
                    <a16:creationId xmlns:a16="http://schemas.microsoft.com/office/drawing/2014/main" id="{EDB07229-A57B-C47B-24DD-2BD68EAD7157}"/>
                  </a:ext>
                </a:extLst>
              </p:cNvPr>
              <p:cNvCxnSpPr>
                <a:cxnSpLocks/>
              </p:cNvCxnSpPr>
              <p:nvPr userDrawn="1"/>
            </p:nvCxnSpPr>
            <p:spPr>
              <a:xfrm flipH="1">
                <a:off x="-111034" y="61395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7EEA44-B1D6-C7A7-4CA4-BAB0D777838B}"/>
                  </a:ext>
                </a:extLst>
              </p:cNvPr>
              <p:cNvCxnSpPr>
                <a:cxnSpLocks/>
              </p:cNvCxnSpPr>
              <p:nvPr userDrawn="1"/>
            </p:nvCxnSpPr>
            <p:spPr>
              <a:xfrm flipH="1">
                <a:off x="-111034" y="947057"/>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BC68A9-B239-D2BB-E99F-6AEE83B41630}"/>
                  </a:ext>
                </a:extLst>
              </p:cNvPr>
              <p:cNvCxnSpPr>
                <a:cxnSpLocks/>
              </p:cNvCxnSpPr>
              <p:nvPr userDrawn="1"/>
            </p:nvCxnSpPr>
            <p:spPr>
              <a:xfrm flipH="1">
                <a:off x="-111034" y="359229"/>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1629A5-192D-ED8F-A107-27C5D759945B}"/>
                  </a:ext>
                </a:extLst>
              </p:cNvPr>
              <p:cNvCxnSpPr>
                <a:cxnSpLocks/>
              </p:cNvCxnSpPr>
              <p:nvPr userDrawn="1"/>
            </p:nvCxnSpPr>
            <p:spPr>
              <a:xfrm flipH="1">
                <a:off x="-111034" y="7511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A9B47-6BD9-6BE5-B25A-1183F04F1829}"/>
                  </a:ext>
                </a:extLst>
              </p:cNvPr>
              <p:cNvCxnSpPr>
                <a:cxnSpLocks/>
              </p:cNvCxnSpPr>
              <p:nvPr userDrawn="1"/>
            </p:nvCxnSpPr>
            <p:spPr>
              <a:xfrm flipH="1">
                <a:off x="-111034" y="12083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747622-76E8-E7E1-806B-1942ED3E14E6}"/>
                  </a:ext>
                </a:extLst>
              </p:cNvPr>
              <p:cNvCxnSpPr>
                <a:cxnSpLocks/>
              </p:cNvCxnSpPr>
              <p:nvPr userDrawn="1"/>
            </p:nvCxnSpPr>
            <p:spPr>
              <a:xfrm flipH="1">
                <a:off x="-111034" y="1410789"/>
                <a:ext cx="115802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90437313-FE45-0E11-9079-7B1C1D619BD8}"/>
                </a:ext>
              </a:extLst>
            </p:cNvPr>
            <p:cNvCxnSpPr>
              <a:cxnSpLocks/>
            </p:cNvCxnSpPr>
            <p:nvPr userDrawn="1"/>
          </p:nvCxnSpPr>
          <p:spPr>
            <a:xfrm flipH="1">
              <a:off x="-557561" y="1035424"/>
              <a:ext cx="48322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7" name="Graphic 16">
            <a:extLst>
              <a:ext uri="{FF2B5EF4-FFF2-40B4-BE49-F238E27FC236}">
                <a16:creationId xmlns:a16="http://schemas.microsoft.com/office/drawing/2014/main" id="{B1ABBBCF-64DB-AA71-37E4-75D13A06E23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3021886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ull Bleed Image Only">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766" y="6358103"/>
            <a:ext cx="1551015" cy="193608"/>
          </a:xfrm>
          <a:prstGeom prst="rect">
            <a:avLst/>
          </a:prstGeom>
        </p:spPr>
      </p:pic>
      <p:sp>
        <p:nvSpPr>
          <p:cNvPr id="4" name="Picture Placeholder 3">
            <a:extLst>
              <a:ext uri="{FF2B5EF4-FFF2-40B4-BE49-F238E27FC236}">
                <a16:creationId xmlns:a16="http://schemas.microsoft.com/office/drawing/2014/main" id="{079A4FE8-5BBD-5144-B80B-83166EEC7B19}"/>
              </a:ext>
            </a:extLst>
          </p:cNvPr>
          <p:cNvSpPr>
            <a:spLocks noGrp="1"/>
          </p:cNvSpPr>
          <p:nvPr>
            <p:ph type="pic" sz="quarter" idx="12"/>
          </p:nvPr>
        </p:nvSpPr>
        <p:spPr>
          <a:xfrm>
            <a:off x="0" y="0"/>
            <a:ext cx="12192000" cy="6858000"/>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pic>
        <p:nvPicPr>
          <p:cNvPr id="5" name="Graphic 4">
            <a:extLst>
              <a:ext uri="{FF2B5EF4-FFF2-40B4-BE49-F238E27FC236}">
                <a16:creationId xmlns:a16="http://schemas.microsoft.com/office/drawing/2014/main" id="{2CACEB18-FCF0-D2A2-40BF-936A53EB2A0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3577982608"/>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hoto + Content (bullets)">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6079067" cy="6858000"/>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14"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13" name="Title 1"/>
          <p:cNvSpPr>
            <a:spLocks noGrp="1"/>
          </p:cNvSpPr>
          <p:nvPr>
            <p:ph type="title" hasCustomPrompt="1"/>
          </p:nvPr>
        </p:nvSpPr>
        <p:spPr>
          <a:xfrm>
            <a:off x="6599665" y="366186"/>
            <a:ext cx="5206200" cy="1043020"/>
          </a:xfrm>
        </p:spPr>
        <p:txBody>
          <a:bodyPr/>
          <a:lstStyle>
            <a:lvl1pPr>
              <a:lnSpc>
                <a:spcPct val="90000"/>
              </a:lnSpc>
              <a:defRPr sz="3733" b="1" cap="none" baseline="0">
                <a:solidFill>
                  <a:schemeClr val="tx1"/>
                </a:solidFill>
              </a:defRPr>
            </a:lvl1pPr>
          </a:lstStyle>
          <a:p>
            <a:r>
              <a:rPr lang="en-US" dirty="0"/>
              <a:t>Click to edit master title style</a:t>
            </a:r>
          </a:p>
        </p:txBody>
      </p:sp>
      <p:sp>
        <p:nvSpPr>
          <p:cNvPr id="8" name="Text Placeholder 10"/>
          <p:cNvSpPr>
            <a:spLocks noGrp="1"/>
          </p:cNvSpPr>
          <p:nvPr>
            <p:ph type="body" sz="quarter" idx="15"/>
          </p:nvPr>
        </p:nvSpPr>
        <p:spPr>
          <a:xfrm>
            <a:off x="6599665" y="1492712"/>
            <a:ext cx="5206200" cy="324883"/>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sp>
        <p:nvSpPr>
          <p:cNvPr id="10" name="Text Placeholder 5"/>
          <p:cNvSpPr>
            <a:spLocks noGrp="1"/>
          </p:cNvSpPr>
          <p:nvPr>
            <p:ph type="body" sz="quarter" idx="16"/>
          </p:nvPr>
        </p:nvSpPr>
        <p:spPr>
          <a:xfrm>
            <a:off x="6603275" y="2090379"/>
            <a:ext cx="5218192" cy="3837285"/>
          </a:xfrm>
        </p:spPr>
        <p:txBody>
          <a:bodyPr tIns="0" bIns="0">
            <a:noAutofit/>
          </a:bodyPr>
          <a:lstStyle>
            <a:lvl1pPr marL="228594" indent="-228594">
              <a:buClr>
                <a:schemeClr val="accent5"/>
              </a:buClr>
              <a:buFont typeface="Arial" charset="0"/>
              <a:buChar char="•"/>
              <a:defRPr sz="2667">
                <a:solidFill>
                  <a:schemeClr val="tx1"/>
                </a:solidFill>
              </a:defRPr>
            </a:lvl1pPr>
            <a:lvl2pPr marL="685783" indent="-228594">
              <a:buClr>
                <a:schemeClr val="tx1">
                  <a:lumMod val="60000"/>
                  <a:lumOff val="40000"/>
                </a:schemeClr>
              </a:buClr>
              <a:buFont typeface="Helvetica" charset="0"/>
              <a:buChar char="-"/>
              <a:defRPr sz="2400">
                <a:solidFill>
                  <a:schemeClr val="tx1"/>
                </a:solidFill>
              </a:defRPr>
            </a:lvl2pPr>
            <a:lvl3pPr marL="918610" indent="-152396">
              <a:buClr>
                <a:schemeClr val="tx1">
                  <a:lumMod val="60000"/>
                  <a:lumOff val="40000"/>
                </a:schemeClr>
              </a:buClr>
              <a:buSzPct val="70000"/>
              <a:buFont typeface="Arial" charset="0"/>
              <a:buChar char="•"/>
              <a:tabLst/>
              <a:defRPr sz="2133" baseline="0">
                <a:solidFill>
                  <a:schemeClr val="tx1"/>
                </a:solidFill>
              </a:defRPr>
            </a:lvl3pPr>
            <a:lvl4pPr marL="1221287" indent="-150280">
              <a:buClr>
                <a:schemeClr val="tx1">
                  <a:lumMod val="60000"/>
                  <a:lumOff val="40000"/>
                </a:schemeClr>
              </a:buClr>
              <a:buSzPct val="70000"/>
              <a:buFont typeface="Arial" charset="0"/>
              <a:buChar char="•"/>
              <a:tabLst/>
              <a:defRPr sz="2133">
                <a:solidFill>
                  <a:schemeClr val="tx1"/>
                </a:solidFill>
              </a:defRPr>
            </a:lvl4pPr>
            <a:lvl5pPr marL="1526079" indent="-154513">
              <a:buClr>
                <a:schemeClr val="tx1">
                  <a:lumMod val="60000"/>
                  <a:lumOff val="40000"/>
                </a:schemeClr>
              </a:buClr>
              <a:buSzPct val="70000"/>
              <a:buFont typeface="Arial" charset="0"/>
              <a:buChar char="•"/>
              <a:tabLst/>
              <a:defRPr sz="21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0" name="Group 19">
            <a:extLst>
              <a:ext uri="{FF2B5EF4-FFF2-40B4-BE49-F238E27FC236}">
                <a16:creationId xmlns:a16="http://schemas.microsoft.com/office/drawing/2014/main" id="{9DE1BD30-ECE7-D498-506C-BD98CAA01DFB}"/>
              </a:ext>
            </a:extLst>
          </p:cNvPr>
          <p:cNvGrpSpPr/>
          <p:nvPr userDrawn="1"/>
        </p:nvGrpSpPr>
        <p:grpSpPr>
          <a:xfrm>
            <a:off x="-743415" y="478972"/>
            <a:ext cx="644293" cy="1402080"/>
            <a:chOff x="-557561" y="359229"/>
            <a:chExt cx="483220" cy="1051560"/>
          </a:xfrm>
        </p:grpSpPr>
        <p:grpSp>
          <p:nvGrpSpPr>
            <p:cNvPr id="21" name="Group 20">
              <a:extLst>
                <a:ext uri="{FF2B5EF4-FFF2-40B4-BE49-F238E27FC236}">
                  <a16:creationId xmlns:a16="http://schemas.microsoft.com/office/drawing/2014/main" id="{1F397304-18FE-BAA5-780F-365F5532FE4E}"/>
                </a:ext>
              </a:extLst>
            </p:cNvPr>
            <p:cNvGrpSpPr/>
            <p:nvPr userDrawn="1"/>
          </p:nvGrpSpPr>
          <p:grpSpPr>
            <a:xfrm>
              <a:off x="-248194" y="359229"/>
              <a:ext cx="173853" cy="1051560"/>
              <a:chOff x="-111034" y="359229"/>
              <a:chExt cx="1158022" cy="1051560"/>
            </a:xfrm>
          </p:grpSpPr>
          <p:cxnSp>
            <p:nvCxnSpPr>
              <p:cNvPr id="23" name="Straight Connector 22">
                <a:extLst>
                  <a:ext uri="{FF2B5EF4-FFF2-40B4-BE49-F238E27FC236}">
                    <a16:creationId xmlns:a16="http://schemas.microsoft.com/office/drawing/2014/main" id="{D72820CD-059E-3023-AD70-42FECF86FB77}"/>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A11259-8C6A-00C2-B70E-4FAB9391909F}"/>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FF3218-58D7-98DA-DDEE-2EDC1C93DDAA}"/>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B4FB6F-16B5-D20D-0B30-25F1DE02AC6E}"/>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9E66A1-20AB-79BB-69E7-8CA500E76A22}"/>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FD3064-E474-61F4-8143-7258E3DAF4A6}"/>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7FFB0EF1-A20A-F2AA-6EF8-39F3A8C51503}"/>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05ED647B-B08B-E90E-A818-55923E277E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1766470382"/>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hoto + Content (desc)">
    <p:spTree>
      <p:nvGrpSpPr>
        <p:cNvPr id="1" name=""/>
        <p:cNvGrpSpPr/>
        <p:nvPr/>
      </p:nvGrpSpPr>
      <p:grpSpPr>
        <a:xfrm>
          <a:off x="0" y="0"/>
          <a:ext cx="0" cy="0"/>
          <a:chOff x="0" y="0"/>
          <a:chExt cx="0" cy="0"/>
        </a:xfrm>
      </p:grpSpPr>
      <p:sp>
        <p:nvSpPr>
          <p:cNvPr id="12" name="Text Placeholder 5"/>
          <p:cNvSpPr>
            <a:spLocks noGrp="1"/>
          </p:cNvSpPr>
          <p:nvPr>
            <p:ph type="body" sz="quarter" idx="13"/>
          </p:nvPr>
        </p:nvSpPr>
        <p:spPr>
          <a:xfrm>
            <a:off x="6601365" y="2101822"/>
            <a:ext cx="5218192" cy="3845665"/>
          </a:xfrm>
        </p:spPr>
        <p:txBody>
          <a:bodyPr tIns="0" bIns="0">
            <a:noAutofit/>
          </a:bodyPr>
          <a:lstStyle>
            <a:lvl1pPr marL="0" indent="0">
              <a:buClr>
                <a:schemeClr val="accent5"/>
              </a:buClr>
              <a:buFontTx/>
              <a:buNone/>
              <a:defRPr sz="2667" b="1">
                <a:solidFill>
                  <a:schemeClr val="accent5"/>
                </a:solidFill>
              </a:defRPr>
            </a:lvl1pPr>
            <a:lvl2pPr marL="6351" indent="0">
              <a:buClr>
                <a:schemeClr val="accent5"/>
              </a:buClr>
              <a:buFontTx/>
              <a:buNone/>
              <a:tabLst/>
              <a:defRPr sz="2400">
                <a:solidFill>
                  <a:schemeClr val="tx1"/>
                </a:solidFill>
              </a:defRPr>
            </a:lvl2pPr>
            <a:lvl3pPr marL="914377" indent="0">
              <a:buClr>
                <a:schemeClr val="accent5"/>
              </a:buClr>
              <a:buFontTx/>
              <a:buNone/>
              <a:tabLst/>
              <a:defRPr sz="1867">
                <a:solidFill>
                  <a:schemeClr val="tx1">
                    <a:lumMod val="60000"/>
                    <a:lumOff val="40000"/>
                  </a:schemeClr>
                </a:solidFill>
              </a:defRPr>
            </a:lvl3pPr>
            <a:lvl4pPr marL="1371566" indent="0">
              <a:buClr>
                <a:schemeClr val="accent5"/>
              </a:buClr>
              <a:buFontTx/>
              <a:buNone/>
              <a:defRPr sz="1467">
                <a:solidFill>
                  <a:schemeClr val="tx1">
                    <a:lumMod val="60000"/>
                    <a:lumOff val="40000"/>
                  </a:schemeClr>
                </a:solidFill>
              </a:defRPr>
            </a:lvl4pPr>
            <a:lvl5pPr marL="1828754" indent="0">
              <a:buClr>
                <a:schemeClr val="accent5"/>
              </a:buClr>
              <a:buFontTx/>
              <a:buNone/>
              <a:defRPr sz="1467">
                <a:solidFill>
                  <a:schemeClr val="tx1">
                    <a:lumMod val="60000"/>
                    <a:lumOff val="40000"/>
                  </a:schemeClr>
                </a:solidFill>
              </a:defRPr>
            </a:lvl5pPr>
          </a:lstStyle>
          <a:p>
            <a:pPr lvl="0"/>
            <a:r>
              <a:rPr lang="en-US"/>
              <a:t>Click to edit Master text styles</a:t>
            </a:r>
          </a:p>
          <a:p>
            <a:pPr lvl="1"/>
            <a:r>
              <a:rPr lang="en-US"/>
              <a:t>Second level</a:t>
            </a:r>
          </a:p>
        </p:txBody>
      </p:sp>
      <p:sp>
        <p:nvSpPr>
          <p:cNvPr id="4" name="Picture Placeholder 3"/>
          <p:cNvSpPr>
            <a:spLocks noGrp="1"/>
          </p:cNvSpPr>
          <p:nvPr>
            <p:ph type="pic" sz="quarter" idx="12"/>
          </p:nvPr>
        </p:nvSpPr>
        <p:spPr>
          <a:xfrm>
            <a:off x="0" y="0"/>
            <a:ext cx="6079067" cy="6858000"/>
          </a:xfrm>
          <a:solidFill>
            <a:schemeClr val="tx1">
              <a:lumMod val="50000"/>
            </a:schemeClr>
          </a:solidFill>
        </p:spPr>
        <p:txBody>
          <a:bodyPr tIns="457200">
            <a:normAutofit/>
          </a:bodyPr>
          <a:lstStyle>
            <a:lvl1pPr marL="0" indent="0" algn="ctr">
              <a:buFontTx/>
              <a:buNone/>
              <a:defRPr sz="2133">
                <a:solidFill>
                  <a:schemeClr val="tx1">
                    <a:lumMod val="20000"/>
                    <a:lumOff val="80000"/>
                  </a:schemeClr>
                </a:solidFill>
              </a:defRPr>
            </a:lvl1pPr>
          </a:lstStyle>
          <a:p>
            <a:r>
              <a:rPr lang="en-US"/>
              <a:t>Click icon to add picture</a:t>
            </a:r>
            <a:endParaRPr lang="en-US" dirty="0"/>
          </a:p>
        </p:txBody>
      </p:sp>
      <p:sp>
        <p:nvSpPr>
          <p:cNvPr id="14" name="Slide Number Placeholder 5"/>
          <p:cNvSpPr txBox="1">
            <a:spLocks/>
          </p:cNvSpPr>
          <p:nvPr userDrawn="1"/>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sp>
        <p:nvSpPr>
          <p:cNvPr id="10" name="Title 1"/>
          <p:cNvSpPr>
            <a:spLocks noGrp="1"/>
          </p:cNvSpPr>
          <p:nvPr>
            <p:ph type="title" hasCustomPrompt="1"/>
          </p:nvPr>
        </p:nvSpPr>
        <p:spPr>
          <a:xfrm>
            <a:off x="6599665" y="366186"/>
            <a:ext cx="5206200" cy="1043020"/>
          </a:xfrm>
        </p:spPr>
        <p:txBody>
          <a:bodyPr/>
          <a:lstStyle>
            <a:lvl1pPr>
              <a:lnSpc>
                <a:spcPct val="90000"/>
              </a:lnSpc>
              <a:defRPr sz="3733" b="1" cap="none" baseline="0">
                <a:solidFill>
                  <a:schemeClr val="tx1"/>
                </a:solidFill>
              </a:defRPr>
            </a:lvl1pPr>
          </a:lstStyle>
          <a:p>
            <a:r>
              <a:rPr lang="en-US" dirty="0"/>
              <a:t>Click to edit master title style</a:t>
            </a:r>
          </a:p>
        </p:txBody>
      </p:sp>
      <p:sp>
        <p:nvSpPr>
          <p:cNvPr id="15" name="Text Placeholder 10"/>
          <p:cNvSpPr>
            <a:spLocks noGrp="1"/>
          </p:cNvSpPr>
          <p:nvPr>
            <p:ph type="body" sz="quarter" idx="15"/>
          </p:nvPr>
        </p:nvSpPr>
        <p:spPr>
          <a:xfrm>
            <a:off x="6599665" y="1482800"/>
            <a:ext cx="5206200" cy="324883"/>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grpSp>
        <p:nvGrpSpPr>
          <p:cNvPr id="20" name="Group 19">
            <a:extLst>
              <a:ext uri="{FF2B5EF4-FFF2-40B4-BE49-F238E27FC236}">
                <a16:creationId xmlns:a16="http://schemas.microsoft.com/office/drawing/2014/main" id="{42A73945-33CC-F9B9-EB23-DEF3FCE42A85}"/>
              </a:ext>
            </a:extLst>
          </p:cNvPr>
          <p:cNvGrpSpPr/>
          <p:nvPr userDrawn="1"/>
        </p:nvGrpSpPr>
        <p:grpSpPr>
          <a:xfrm>
            <a:off x="-743415" y="478972"/>
            <a:ext cx="644293" cy="1402080"/>
            <a:chOff x="-557561" y="359229"/>
            <a:chExt cx="483220" cy="1051560"/>
          </a:xfrm>
        </p:grpSpPr>
        <p:grpSp>
          <p:nvGrpSpPr>
            <p:cNvPr id="21" name="Group 20">
              <a:extLst>
                <a:ext uri="{FF2B5EF4-FFF2-40B4-BE49-F238E27FC236}">
                  <a16:creationId xmlns:a16="http://schemas.microsoft.com/office/drawing/2014/main" id="{64809B2E-CFAC-B3C5-5F3C-2AA83E6F29A6}"/>
                </a:ext>
              </a:extLst>
            </p:cNvPr>
            <p:cNvGrpSpPr/>
            <p:nvPr userDrawn="1"/>
          </p:nvGrpSpPr>
          <p:grpSpPr>
            <a:xfrm>
              <a:off x="-248194" y="359229"/>
              <a:ext cx="173853" cy="1051560"/>
              <a:chOff x="-111034" y="359229"/>
              <a:chExt cx="1158022" cy="1051560"/>
            </a:xfrm>
          </p:grpSpPr>
          <p:cxnSp>
            <p:nvCxnSpPr>
              <p:cNvPr id="23" name="Straight Connector 22">
                <a:extLst>
                  <a:ext uri="{FF2B5EF4-FFF2-40B4-BE49-F238E27FC236}">
                    <a16:creationId xmlns:a16="http://schemas.microsoft.com/office/drawing/2014/main" id="{DDAAE5C6-983D-2653-7CC5-D09E56382D0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8947F-3F66-8967-8B4D-3A7534A8B61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684FBB-3D01-8FB5-C4DE-A349CB834834}"/>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210E3-7A77-306E-3E14-F919C8EA4911}"/>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0D779B-124F-5B52-B3FA-C53897AD3773}"/>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A251FC-90F2-D64E-90F7-571A95ED6A03}"/>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3C388E1A-D35C-F812-FB20-557411182350}"/>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C68416C1-53ED-5875-65A3-3A084137E7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245214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vider (stone)">
    <p:bg>
      <p:bgPr>
        <a:gradFill flip="none" rotWithShape="1">
          <a:gsLst>
            <a:gs pos="9000">
              <a:srgbClr val="FFFFFF"/>
            </a:gs>
            <a:gs pos="94000">
              <a:schemeClr val="tx1">
                <a:lumMod val="20000"/>
                <a:lumOff val="80000"/>
                <a:alpha val="6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44CE92-5FCB-E815-FE64-0EBAC5545841}"/>
              </a:ext>
            </a:extLst>
          </p:cNvPr>
          <p:cNvSpPr/>
          <p:nvPr userDrawn="1"/>
        </p:nvSpPr>
        <p:spPr>
          <a:xfrm>
            <a:off x="0" y="1"/>
            <a:ext cx="12192000" cy="6175356"/>
          </a:xfrm>
          <a:prstGeom prst="rect">
            <a:avLst/>
          </a:prstGeom>
          <a:gradFill flip="none" rotWithShape="1">
            <a:gsLst>
              <a:gs pos="1000">
                <a:schemeClr val="bg1">
                  <a:lumMod val="95000"/>
                </a:schemeClr>
              </a:gs>
              <a:gs pos="23000">
                <a:schemeClr val="bg1">
                  <a:lumMod val="92000"/>
                </a:schemeClr>
              </a:gs>
              <a:gs pos="68000">
                <a:schemeClr val="bg1">
                  <a:lumMod val="90000"/>
                </a:schemeClr>
              </a:gs>
              <a:gs pos="96000">
                <a:schemeClr val="bg1">
                  <a:lumMod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Rectangle 3"/>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smtClean="0">
                <a:solidFill>
                  <a:srgbClr val="53565B">
                    <a:lumMod val="60000"/>
                    <a:lumOff val="40000"/>
                  </a:srgbClr>
                </a:solidFill>
                <a:latin typeface="Arial" charset="0"/>
                <a:cs typeface="Arial" charset="0"/>
              </a:rPr>
              <a:pPr fontAlgn="auto">
                <a:spcBef>
                  <a:spcPts val="0"/>
                </a:spcBef>
                <a:spcAft>
                  <a:spcPts val="0"/>
                </a:spcAft>
                <a:defRPr/>
              </a:pPr>
              <a:t>‹#›</a:t>
            </a:fld>
            <a:endParaRPr lang="en-US" sz="1067" dirty="0">
              <a:solidFill>
                <a:srgbClr val="53565B">
                  <a:lumMod val="60000"/>
                  <a:lumOff val="40000"/>
                </a:srgbClr>
              </a:solidFill>
              <a:latin typeface="Arial" charset="0"/>
              <a:cs typeface="Arial" charset="0"/>
            </a:endParaRPr>
          </a:p>
        </p:txBody>
      </p:sp>
      <p:sp>
        <p:nvSpPr>
          <p:cNvPr id="9" name="Title 1"/>
          <p:cNvSpPr>
            <a:spLocks noGrp="1"/>
          </p:cNvSpPr>
          <p:nvPr>
            <p:ph type="title" hasCustomPrompt="1"/>
          </p:nvPr>
        </p:nvSpPr>
        <p:spPr>
          <a:xfrm>
            <a:off x="672393" y="1467169"/>
            <a:ext cx="5427072" cy="2343049"/>
          </a:xfrm>
        </p:spPr>
        <p:txBody>
          <a:bodyPr anchor="b"/>
          <a:lstStyle>
            <a:lvl1pPr>
              <a:lnSpc>
                <a:spcPct val="90000"/>
              </a:lnSpc>
              <a:defRPr sz="4800" b="1" cap="none" baseline="0">
                <a:solidFill>
                  <a:schemeClr val="tx1"/>
                </a:solidFill>
              </a:defRPr>
            </a:lvl1pPr>
          </a:lstStyle>
          <a:p>
            <a:r>
              <a:rPr lang="en-US" dirty="0"/>
              <a:t>This is a divider slide with 3 lines for a long title</a:t>
            </a:r>
          </a:p>
        </p:txBody>
      </p:sp>
      <p:sp>
        <p:nvSpPr>
          <p:cNvPr id="10" name="Text Placeholder 10"/>
          <p:cNvSpPr>
            <a:spLocks noGrp="1"/>
          </p:cNvSpPr>
          <p:nvPr>
            <p:ph type="body" sz="quarter" idx="11"/>
          </p:nvPr>
        </p:nvSpPr>
        <p:spPr>
          <a:xfrm>
            <a:off x="672393" y="3810217"/>
            <a:ext cx="5427071" cy="1138904"/>
          </a:xfrm>
        </p:spPr>
        <p:txBody>
          <a:bodyPr tIns="0" bIns="0">
            <a:noAutofit/>
          </a:bodyPr>
          <a:lstStyle>
            <a:lvl1pPr marL="0" indent="0">
              <a:spcBef>
                <a:spcPts val="0"/>
              </a:spcBef>
              <a:buFontTx/>
              <a:buNone/>
              <a:defRPr sz="2667">
                <a:solidFill>
                  <a:schemeClr val="accent5"/>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1713C83F-F5EB-CF4B-9886-DA96D760E02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pic>
        <p:nvPicPr>
          <p:cNvPr id="14" name="Picture 13" descr="Icon&#10;&#10;Description automatically generated">
            <a:extLst>
              <a:ext uri="{FF2B5EF4-FFF2-40B4-BE49-F238E27FC236}">
                <a16:creationId xmlns:a16="http://schemas.microsoft.com/office/drawing/2014/main" id="{2A3A037D-7B91-BAE0-4797-B02EE076787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608964" y="1072444"/>
            <a:ext cx="5583037" cy="5102912"/>
          </a:xfrm>
          <a:prstGeom prst="rect">
            <a:avLst/>
          </a:prstGeom>
        </p:spPr>
      </p:pic>
    </p:spTree>
    <p:extLst>
      <p:ext uri="{BB962C8B-B14F-4D97-AF65-F5344CB8AC3E}">
        <p14:creationId xmlns:p14="http://schemas.microsoft.com/office/powerpoint/2010/main" val="2827778114"/>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ivider (tanzanit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11B86A-3463-2F78-8EFB-7554D2E57A93}"/>
              </a:ext>
            </a:extLst>
          </p:cNvPr>
          <p:cNvSpPr/>
          <p:nvPr userDrawn="1"/>
        </p:nvSpPr>
        <p:spPr>
          <a:xfrm>
            <a:off x="0" y="1"/>
            <a:ext cx="12192000" cy="6175356"/>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Rectangle 6"/>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05912" y="-1"/>
            <a:ext cx="6086089" cy="6858001"/>
          </a:xfrm>
          <a:prstGeom prst="rect">
            <a:avLst/>
          </a:prstGeom>
        </p:spPr>
      </p:pic>
      <p:sp>
        <p:nvSpPr>
          <p:cNvPr id="11" name="Title 1"/>
          <p:cNvSpPr>
            <a:spLocks noGrp="1"/>
          </p:cNvSpPr>
          <p:nvPr>
            <p:ph type="title" hasCustomPrompt="1"/>
          </p:nvPr>
        </p:nvSpPr>
        <p:spPr>
          <a:xfrm>
            <a:off x="672393" y="1467169"/>
            <a:ext cx="5427072" cy="2343049"/>
          </a:xfrm>
        </p:spPr>
        <p:txBody>
          <a:bodyPr anchor="b"/>
          <a:lstStyle>
            <a:lvl1pPr>
              <a:lnSpc>
                <a:spcPct val="90000"/>
              </a:lnSpc>
              <a:defRPr sz="4800" b="1" cap="none" baseline="0">
                <a:solidFill>
                  <a:srgbClr val="FFFFFF"/>
                </a:solidFill>
              </a:defRPr>
            </a:lvl1pPr>
          </a:lstStyle>
          <a:p>
            <a:r>
              <a:rPr lang="en-US" dirty="0"/>
              <a:t>This is a divider slide with 3 lines for a long title</a:t>
            </a:r>
          </a:p>
        </p:txBody>
      </p:sp>
      <p:sp>
        <p:nvSpPr>
          <p:cNvPr id="12" name="Text Placeholder 10"/>
          <p:cNvSpPr>
            <a:spLocks noGrp="1"/>
          </p:cNvSpPr>
          <p:nvPr>
            <p:ph type="body" sz="quarter" idx="11"/>
          </p:nvPr>
        </p:nvSpPr>
        <p:spPr>
          <a:xfrm>
            <a:off x="672393" y="3810217"/>
            <a:ext cx="5427071" cy="1138904"/>
          </a:xfrm>
        </p:spPr>
        <p:txBody>
          <a:bodyPr tIns="0" bIns="0">
            <a:noAutofit/>
          </a:bodyPr>
          <a:lstStyle>
            <a:lvl1pPr marL="0" indent="0">
              <a:spcBef>
                <a:spcPts val="0"/>
              </a:spcBef>
              <a:buFontTx/>
              <a:buNone/>
              <a:defRPr sz="2667">
                <a:solidFill>
                  <a:srgbClr val="FFFFFF"/>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smtClean="0">
                <a:solidFill>
                  <a:srgbClr val="53565B">
                    <a:lumMod val="60000"/>
                    <a:lumOff val="40000"/>
                  </a:srgbClr>
                </a:solidFill>
                <a:latin typeface="Arial" charset="0"/>
                <a:cs typeface="Arial" charset="0"/>
              </a:rPr>
              <a:pPr fontAlgn="auto">
                <a:spcBef>
                  <a:spcPts val="0"/>
                </a:spcBef>
                <a:spcAft>
                  <a:spcPts val="0"/>
                </a:spcAft>
                <a:defRPr/>
              </a:pPr>
              <a:t>‹#›</a:t>
            </a:fld>
            <a:endParaRPr lang="en-US" sz="1067" dirty="0">
              <a:solidFill>
                <a:srgbClr val="53565B">
                  <a:lumMod val="60000"/>
                  <a:lumOff val="40000"/>
                </a:srgbClr>
              </a:solidFill>
              <a:latin typeface="Arial" charset="0"/>
              <a:cs typeface="Arial" charset="0"/>
            </a:endParaRPr>
          </a:p>
        </p:txBody>
      </p:sp>
      <p:pic>
        <p:nvPicPr>
          <p:cNvPr id="8" name="Graphic 7">
            <a:extLst>
              <a:ext uri="{FF2B5EF4-FFF2-40B4-BE49-F238E27FC236}">
                <a16:creationId xmlns:a16="http://schemas.microsoft.com/office/drawing/2014/main" id="{F8E33194-8100-5044-B6B6-68F1EE1CC15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2368501889"/>
      </p:ext>
    </p:extLst>
  </p:cSld>
  <p:clrMapOvr>
    <a:overrideClrMapping bg1="dk1" tx1="lt1" bg2="dk2" tx2="lt2" accent1="accent1" accent2="accent2" accent3="accent3" accent4="accent4" accent5="accent5" accent6="accent6" hlink="hlink" folHlink="folHlink"/>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ivider (turquois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8B2842-E0FD-8F9D-CF91-37A6904C178B}"/>
              </a:ext>
            </a:extLst>
          </p:cNvPr>
          <p:cNvSpPr/>
          <p:nvPr userDrawn="1"/>
        </p:nvSpPr>
        <p:spPr>
          <a:xfrm>
            <a:off x="0" y="1"/>
            <a:ext cx="12192000" cy="6175356"/>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Rectangle 6"/>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47845" y="0"/>
            <a:ext cx="6444155" cy="6858000"/>
          </a:xfrm>
          <a:prstGeom prst="rect">
            <a:avLst/>
          </a:prstGeom>
        </p:spPr>
      </p:pic>
      <p:sp>
        <p:nvSpPr>
          <p:cNvPr id="11" name="Title 1"/>
          <p:cNvSpPr>
            <a:spLocks noGrp="1"/>
          </p:cNvSpPr>
          <p:nvPr>
            <p:ph type="title" hasCustomPrompt="1"/>
          </p:nvPr>
        </p:nvSpPr>
        <p:spPr>
          <a:xfrm>
            <a:off x="672393" y="1467169"/>
            <a:ext cx="5427072" cy="2343049"/>
          </a:xfrm>
        </p:spPr>
        <p:txBody>
          <a:bodyPr anchor="b"/>
          <a:lstStyle>
            <a:lvl1pPr>
              <a:lnSpc>
                <a:spcPct val="90000"/>
              </a:lnSpc>
              <a:defRPr sz="4800" b="1" cap="none" baseline="0">
                <a:solidFill>
                  <a:srgbClr val="FFFFFF"/>
                </a:solidFill>
              </a:defRPr>
            </a:lvl1pPr>
          </a:lstStyle>
          <a:p>
            <a:r>
              <a:rPr lang="en-US" dirty="0"/>
              <a:t>This is a divider slide with 3 lines for a long title</a:t>
            </a:r>
          </a:p>
        </p:txBody>
      </p:sp>
      <p:sp>
        <p:nvSpPr>
          <p:cNvPr id="12" name="Text Placeholder 10"/>
          <p:cNvSpPr>
            <a:spLocks noGrp="1"/>
          </p:cNvSpPr>
          <p:nvPr>
            <p:ph type="body" sz="quarter" idx="11"/>
          </p:nvPr>
        </p:nvSpPr>
        <p:spPr>
          <a:xfrm>
            <a:off x="672393" y="3810217"/>
            <a:ext cx="5427071" cy="1138904"/>
          </a:xfrm>
        </p:spPr>
        <p:txBody>
          <a:bodyPr tIns="0" bIns="0">
            <a:noAutofit/>
          </a:bodyPr>
          <a:lstStyle>
            <a:lvl1pPr marL="0" indent="0">
              <a:spcBef>
                <a:spcPts val="0"/>
              </a:spcBef>
              <a:buFontTx/>
              <a:buNone/>
              <a:defRPr sz="2667">
                <a:solidFill>
                  <a:srgbClr val="FFFFFF"/>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smtClean="0">
                <a:solidFill>
                  <a:srgbClr val="53565B">
                    <a:lumMod val="60000"/>
                    <a:lumOff val="40000"/>
                  </a:srgbClr>
                </a:solidFill>
                <a:latin typeface="Arial" charset="0"/>
                <a:cs typeface="Arial" charset="0"/>
              </a:rPr>
              <a:pPr fontAlgn="auto">
                <a:spcBef>
                  <a:spcPts val="0"/>
                </a:spcBef>
                <a:spcAft>
                  <a:spcPts val="0"/>
                </a:spcAft>
                <a:defRPr/>
              </a:pPr>
              <a:t>‹#›</a:t>
            </a:fld>
            <a:endParaRPr lang="en-US" sz="1067" dirty="0">
              <a:solidFill>
                <a:srgbClr val="53565B">
                  <a:lumMod val="60000"/>
                  <a:lumOff val="40000"/>
                </a:srgbClr>
              </a:solidFill>
              <a:latin typeface="Arial" charset="0"/>
              <a:cs typeface="Arial" charset="0"/>
            </a:endParaRPr>
          </a:p>
        </p:txBody>
      </p:sp>
      <p:pic>
        <p:nvPicPr>
          <p:cNvPr id="9" name="Graphic 8">
            <a:extLst>
              <a:ext uri="{FF2B5EF4-FFF2-40B4-BE49-F238E27FC236}">
                <a16:creationId xmlns:a16="http://schemas.microsoft.com/office/drawing/2014/main" id="{55895CE6-5949-7943-B822-4FED05E1CEF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673141827"/>
      </p:ext>
    </p:extLst>
  </p:cSld>
  <p:clrMapOvr>
    <a:overrideClrMapping bg1="dk1" tx1="lt1" bg2="dk2" tx2="lt2" accent1="accent1" accent2="accent2" accent3="accent3" accent4="accent4" accent5="accent5" accent6="accent6" hlink="hlink" folHlink="folHlink"/>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ivider (wine)">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362406-1FC3-D088-8059-E3918A4272EF}"/>
              </a:ext>
            </a:extLst>
          </p:cNvPr>
          <p:cNvSpPr/>
          <p:nvPr userDrawn="1"/>
        </p:nvSpPr>
        <p:spPr>
          <a:xfrm>
            <a:off x="0" y="1"/>
            <a:ext cx="12192000" cy="6175356"/>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7" name="Rectangle 6"/>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p:ph type="title" hasCustomPrompt="1"/>
          </p:nvPr>
        </p:nvSpPr>
        <p:spPr>
          <a:xfrm>
            <a:off x="672393" y="1467169"/>
            <a:ext cx="5427072" cy="2343049"/>
          </a:xfrm>
        </p:spPr>
        <p:txBody>
          <a:bodyPr anchor="b"/>
          <a:lstStyle>
            <a:lvl1pPr>
              <a:lnSpc>
                <a:spcPct val="90000"/>
              </a:lnSpc>
              <a:defRPr sz="4800" b="1" cap="none" baseline="0">
                <a:solidFill>
                  <a:srgbClr val="FFFFFF"/>
                </a:solidFill>
              </a:defRPr>
            </a:lvl1pPr>
          </a:lstStyle>
          <a:p>
            <a:r>
              <a:rPr lang="en-US" dirty="0"/>
              <a:t>This is a divider slide with 3 lines for a long title</a:t>
            </a:r>
          </a:p>
        </p:txBody>
      </p:sp>
      <p:sp>
        <p:nvSpPr>
          <p:cNvPr id="12" name="Text Placeholder 10"/>
          <p:cNvSpPr>
            <a:spLocks noGrp="1"/>
          </p:cNvSpPr>
          <p:nvPr>
            <p:ph type="body" sz="quarter" idx="11"/>
          </p:nvPr>
        </p:nvSpPr>
        <p:spPr>
          <a:xfrm>
            <a:off x="672393" y="3810217"/>
            <a:ext cx="5427071" cy="1138904"/>
          </a:xfrm>
        </p:spPr>
        <p:txBody>
          <a:bodyPr tIns="0" bIns="0">
            <a:noAutofit/>
          </a:bodyPr>
          <a:lstStyle>
            <a:lvl1pPr marL="0" indent="0">
              <a:spcBef>
                <a:spcPts val="0"/>
              </a:spcBef>
              <a:buFontTx/>
              <a:buNone/>
              <a:defRPr sz="2667">
                <a:solidFill>
                  <a:srgbClr val="FFFFFF"/>
                </a:solidFill>
              </a:defRPr>
            </a:lvl1pPr>
            <a:lvl2pPr marL="457189" indent="0">
              <a:buFontTx/>
              <a:buNone/>
              <a:defRPr sz="2133">
                <a:solidFill>
                  <a:schemeClr val="tx1">
                    <a:lumMod val="60000"/>
                    <a:lumOff val="40000"/>
                  </a:schemeClr>
                </a:solidFill>
              </a:defRPr>
            </a:lvl2pPr>
            <a:lvl3pPr marL="914377" indent="0">
              <a:buFontTx/>
              <a:buNone/>
              <a:defRPr sz="2133">
                <a:solidFill>
                  <a:schemeClr val="tx1">
                    <a:lumMod val="60000"/>
                    <a:lumOff val="40000"/>
                  </a:schemeClr>
                </a:solidFill>
              </a:defRPr>
            </a:lvl3pPr>
            <a:lvl4pPr marL="1371566" indent="0">
              <a:buFontTx/>
              <a:buNone/>
              <a:defRPr sz="2133">
                <a:solidFill>
                  <a:schemeClr val="tx1">
                    <a:lumMod val="60000"/>
                    <a:lumOff val="40000"/>
                  </a:schemeClr>
                </a:solidFill>
              </a:defRPr>
            </a:lvl4pPr>
            <a:lvl5pPr marL="1828754" indent="0">
              <a:buFontTx/>
              <a:buNone/>
              <a:defRPr sz="2133">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smtClean="0">
                <a:solidFill>
                  <a:srgbClr val="53565B">
                    <a:lumMod val="60000"/>
                    <a:lumOff val="40000"/>
                  </a:srgbClr>
                </a:solidFill>
                <a:latin typeface="Arial" charset="0"/>
                <a:cs typeface="Arial" charset="0"/>
              </a:rPr>
              <a:pPr fontAlgn="auto">
                <a:spcBef>
                  <a:spcPts val="0"/>
                </a:spcBef>
                <a:spcAft>
                  <a:spcPts val="0"/>
                </a:spcAft>
                <a:defRPr/>
              </a:pPr>
              <a:t>‹#›</a:t>
            </a:fld>
            <a:endParaRPr lang="en-US" sz="1067" dirty="0">
              <a:solidFill>
                <a:srgbClr val="53565B">
                  <a:lumMod val="60000"/>
                  <a:lumOff val="40000"/>
                </a:srgbClr>
              </a:solidFill>
              <a:latin typeface="Arial" charset="0"/>
              <a:cs typeface="Arial" charset="0"/>
            </a:endParaRPr>
          </a:p>
        </p:txBody>
      </p:sp>
      <p:pic>
        <p:nvPicPr>
          <p:cNvPr id="8" name="Graphic 7">
            <a:extLst>
              <a:ext uri="{FF2B5EF4-FFF2-40B4-BE49-F238E27FC236}">
                <a16:creationId xmlns:a16="http://schemas.microsoft.com/office/drawing/2014/main" id="{124B234D-A621-804E-BFA4-026C6CB10AF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pic>
        <p:nvPicPr>
          <p:cNvPr id="9" name="Picture 8" descr="Chart&#10;&#10;Description automatically generated">
            <a:extLst>
              <a:ext uri="{FF2B5EF4-FFF2-40B4-BE49-F238E27FC236}">
                <a16:creationId xmlns:a16="http://schemas.microsoft.com/office/drawing/2014/main" id="{241CC10C-69F7-A230-3CD8-78C57F2F9FA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3770489" y="2638692"/>
            <a:ext cx="8421512" cy="3536664"/>
          </a:xfrm>
          <a:prstGeom prst="rect">
            <a:avLst/>
          </a:prstGeom>
        </p:spPr>
      </p:pic>
    </p:spTree>
    <p:extLst>
      <p:ext uri="{BB962C8B-B14F-4D97-AF65-F5344CB8AC3E}">
        <p14:creationId xmlns:p14="http://schemas.microsoft.com/office/powerpoint/2010/main" val="1159970822"/>
      </p:ext>
    </p:extLst>
  </p:cSld>
  <p:clrMapOvr>
    <a:overrideClrMapping bg1="dk1" tx1="lt1" bg2="dk2" tx2="lt2" accent1="accent1" accent2="accent2" accent3="accent3" accent4="accent4" accent5="accent5" accent6="accent6" hlink="hlink" folHlink="folHlink"/>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E724BA-04AB-B64A-B319-746293BC0CCE}"/>
              </a:ext>
            </a:extLst>
          </p:cNvPr>
          <p:cNvSpPr>
            <a:spLocks noGrp="1"/>
          </p:cNvSpPr>
          <p:nvPr>
            <p:ph type="ctrTitle"/>
          </p:nvPr>
        </p:nvSpPr>
        <p:spPr>
          <a:xfrm>
            <a:off x="4264090" y="1122363"/>
            <a:ext cx="6403910" cy="902380"/>
          </a:xfrm>
          <a:prstGeom prst="rect">
            <a:avLst/>
          </a:prstGeom>
        </p:spPr>
        <p:txBody>
          <a:bodyPr anchor="b"/>
          <a:lstStyle>
            <a:lvl1pPr algn="l" fontAlgn="t">
              <a:defRPr sz="2400" b="1" i="0" baseline="0">
                <a:solidFill>
                  <a:schemeClr val="bg1"/>
                </a:solidFill>
                <a:latin typeface="Proxima Nova"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611023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stone)">
    <p:bg>
      <p:bgPr>
        <a:gradFill flip="none" rotWithShape="1">
          <a:gsLst>
            <a:gs pos="0">
              <a:srgbClr val="FFFFFF"/>
            </a:gs>
            <a:gs pos="100000">
              <a:schemeClr val="tx1">
                <a:lumMod val="20000"/>
                <a:lumOff val="80000"/>
                <a:alpha val="6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CC8ED4-4CCA-405F-BF19-05E074E4BB5C}"/>
              </a:ext>
            </a:extLst>
          </p:cNvPr>
          <p:cNvSpPr/>
          <p:nvPr userDrawn="1"/>
        </p:nvSpPr>
        <p:spPr>
          <a:xfrm>
            <a:off x="0" y="1"/>
            <a:ext cx="12192000" cy="6175356"/>
          </a:xfrm>
          <a:prstGeom prst="rect">
            <a:avLst/>
          </a:prstGeom>
          <a:gradFill flip="none" rotWithShape="1">
            <a:gsLst>
              <a:gs pos="1000">
                <a:schemeClr val="bg1">
                  <a:lumMod val="95000"/>
                </a:schemeClr>
              </a:gs>
              <a:gs pos="23000">
                <a:schemeClr val="bg1">
                  <a:lumMod val="92000"/>
                </a:schemeClr>
              </a:gs>
              <a:gs pos="68000">
                <a:schemeClr val="bg1">
                  <a:lumMod val="90000"/>
                </a:schemeClr>
              </a:gs>
              <a:gs pos="96000">
                <a:schemeClr val="bg1">
                  <a:lumMod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2" name="Picture 1"/>
          <p:cNvPicPr>
            <a:picLocks noChangeAspect="1"/>
          </p:cNvPicPr>
          <p:nvPr/>
        </p:nvPicPr>
        <p:blipFill rotWithShape="1">
          <a:blip r:embed="rId2" cstate="hqprint">
            <a:alphaModFix amt="76000"/>
            <a:extLst>
              <a:ext uri="{28A0092B-C50C-407E-A947-70E740481C1C}">
                <a14:useLocalDpi xmlns:a14="http://schemas.microsoft.com/office/drawing/2010/main"/>
              </a:ext>
            </a:extLst>
          </a:blip>
          <a:srcRect/>
          <a:stretch/>
        </p:blipFill>
        <p:spPr>
          <a:xfrm>
            <a:off x="0" y="0"/>
            <a:ext cx="12192000" cy="6156347"/>
          </a:xfrm>
          <a:prstGeom prst="rect">
            <a:avLst/>
          </a:prstGeom>
        </p:spPr>
      </p:pic>
      <p:sp>
        <p:nvSpPr>
          <p:cNvPr id="5" name="Rectangle 4"/>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2"/>
          <p:cNvSpPr>
            <a:spLocks noGrp="1"/>
          </p:cNvSpPr>
          <p:nvPr>
            <p:ph type="title" hasCustomPrompt="1"/>
          </p:nvPr>
        </p:nvSpPr>
        <p:spPr>
          <a:xfrm>
            <a:off x="1181354" y="1560347"/>
            <a:ext cx="9829293" cy="3207516"/>
          </a:xfrm>
        </p:spPr>
        <p:txBody>
          <a:bodyPr lIns="0" tIns="0" rIns="0" bIns="0" rtlCol="0" anchor="ctr" anchorCtr="0">
            <a:normAutofit/>
          </a:bodyPr>
          <a:lstStyle>
            <a:lvl1pPr algn="ctr">
              <a:defRPr lang="en-US" sz="6400" b="1" cap="none" baseline="0">
                <a:solidFill>
                  <a:schemeClr val="tx1"/>
                </a:solidFill>
              </a:defRPr>
            </a:lvl1pPr>
          </a:lstStyle>
          <a:p>
            <a:pPr lvl="0"/>
            <a:r>
              <a:rPr lang="en-US" dirty="0"/>
              <a:t>Really epic quote that makes everyone think. </a:t>
            </a:r>
          </a:p>
        </p:txBody>
      </p:sp>
      <p:sp>
        <p:nvSpPr>
          <p:cNvPr id="7" name="Subtitle 2"/>
          <p:cNvSpPr>
            <a:spLocks noGrp="1"/>
          </p:cNvSpPr>
          <p:nvPr>
            <p:ph type="subTitle" idx="1" hasCustomPrompt="1"/>
          </p:nvPr>
        </p:nvSpPr>
        <p:spPr>
          <a:xfrm>
            <a:off x="3802842" y="4830865"/>
            <a:ext cx="4586319" cy="369332"/>
          </a:xfrm>
          <a:ln>
            <a:noFill/>
          </a:ln>
        </p:spPr>
        <p:txBody>
          <a:bodyPr wrap="square" tIns="0" bIns="0" anchor="t" anchorCtr="0">
            <a:spAutoFit/>
          </a:bodyPr>
          <a:lstStyle>
            <a:lvl1pPr marL="0" indent="0" algn="ctr">
              <a:buNone/>
              <a:defRPr sz="2667" cap="none" baseline="0">
                <a:solidFill>
                  <a:schemeClr val="accent5"/>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 Quoted Source</a:t>
            </a:r>
          </a:p>
        </p:txBody>
      </p:sp>
      <p:sp>
        <p:nvSpPr>
          <p:cNvPr id="8"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pic>
        <p:nvPicPr>
          <p:cNvPr id="10" name="Graphic 9">
            <a:extLst>
              <a:ext uri="{FF2B5EF4-FFF2-40B4-BE49-F238E27FC236}">
                <a16:creationId xmlns:a16="http://schemas.microsoft.com/office/drawing/2014/main" id="{81C5E3B0-75F7-1B42-A2F1-511E202ECF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181606423"/>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tanzani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5C6871-A9E2-79A7-BC86-B7BB7F3A90C3}"/>
              </a:ext>
            </a:extLst>
          </p:cNvPr>
          <p:cNvSpPr/>
          <p:nvPr userDrawn="1"/>
        </p:nvSpPr>
        <p:spPr>
          <a:xfrm>
            <a:off x="0" y="1"/>
            <a:ext cx="12192000" cy="6175356"/>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Rectangle 3"/>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p:cNvSpPr>
            <a:spLocks noGrp="1"/>
          </p:cNvSpPr>
          <p:nvPr>
            <p:ph type="title" hasCustomPrompt="1"/>
          </p:nvPr>
        </p:nvSpPr>
        <p:spPr>
          <a:xfrm>
            <a:off x="1181354" y="1560347"/>
            <a:ext cx="9829293" cy="3207516"/>
          </a:xfrm>
        </p:spPr>
        <p:txBody>
          <a:bodyPr lIns="0" tIns="0" rIns="0" bIns="0" rtlCol="0" anchor="ctr" anchorCtr="0">
            <a:normAutofit/>
          </a:bodyPr>
          <a:lstStyle>
            <a:lvl1pPr algn="ctr">
              <a:defRPr lang="en-US" sz="6400" b="1" cap="none" baseline="0">
                <a:solidFill>
                  <a:srgbClr val="FFFFFF"/>
                </a:solidFill>
              </a:defRPr>
            </a:lvl1pPr>
          </a:lstStyle>
          <a:p>
            <a:pPr lvl="0"/>
            <a:r>
              <a:rPr lang="en-US" dirty="0"/>
              <a:t>Really epic quote that makes everyone think. </a:t>
            </a:r>
          </a:p>
        </p:txBody>
      </p:sp>
      <p:sp>
        <p:nvSpPr>
          <p:cNvPr id="17" name="Subtitle 2"/>
          <p:cNvSpPr>
            <a:spLocks noGrp="1"/>
          </p:cNvSpPr>
          <p:nvPr>
            <p:ph type="subTitle" idx="1" hasCustomPrompt="1"/>
          </p:nvPr>
        </p:nvSpPr>
        <p:spPr>
          <a:xfrm>
            <a:off x="3802842" y="4830865"/>
            <a:ext cx="4586319" cy="369332"/>
          </a:xfrm>
          <a:ln>
            <a:noFill/>
          </a:ln>
        </p:spPr>
        <p:txBody>
          <a:bodyPr wrap="square" tIns="0" bIns="0" anchor="t" anchorCtr="0">
            <a:spAutoFit/>
          </a:bodyPr>
          <a:lstStyle>
            <a:lvl1pPr marL="0" indent="0" algn="ctr">
              <a:buNone/>
              <a:defRPr sz="2667" cap="none" baseline="0">
                <a:solidFill>
                  <a:srgbClr val="FFFFFF"/>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 Quoted Source</a:t>
            </a:r>
          </a:p>
        </p:txBody>
      </p:sp>
      <p:sp>
        <p:nvSpPr>
          <p:cNvPr id="11"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D4CAEFF0-503E-7944-8B2D-FA7DD9A71A7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pic>
        <p:nvPicPr>
          <p:cNvPr id="10" name="Picture 9">
            <a:extLst>
              <a:ext uri="{FF2B5EF4-FFF2-40B4-BE49-F238E27FC236}">
                <a16:creationId xmlns:a16="http://schemas.microsoft.com/office/drawing/2014/main" id="{6164EAF3-C38E-999F-EB73-46609447CE99}"/>
              </a:ext>
            </a:extLst>
          </p:cNvPr>
          <p:cNvPicPr>
            <a:picLocks noChangeAspect="1"/>
          </p:cNvPicPr>
          <p:nvPr userDrawn="1"/>
        </p:nvPicPr>
        <p:blipFill rotWithShape="1">
          <a:blip r:embed="rId4" cstate="hqprint">
            <a:alphaModFix amt="76000"/>
            <a:extLst>
              <a:ext uri="{28A0092B-C50C-407E-A947-70E740481C1C}">
                <a14:useLocalDpi xmlns:a14="http://schemas.microsoft.com/office/drawing/2010/main"/>
              </a:ext>
            </a:extLst>
          </a:blip>
          <a:srcRect/>
          <a:stretch/>
        </p:blipFill>
        <p:spPr>
          <a:xfrm>
            <a:off x="0" y="0"/>
            <a:ext cx="12192000" cy="6156347"/>
          </a:xfrm>
          <a:prstGeom prst="rect">
            <a:avLst/>
          </a:prstGeom>
        </p:spPr>
      </p:pic>
    </p:spTree>
    <p:extLst>
      <p:ext uri="{BB962C8B-B14F-4D97-AF65-F5344CB8AC3E}">
        <p14:creationId xmlns:p14="http://schemas.microsoft.com/office/powerpoint/2010/main" val="1423987038"/>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slat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18B8DD-44E9-C0AF-1057-D4BC66B15DD8}"/>
              </a:ext>
            </a:extLst>
          </p:cNvPr>
          <p:cNvSpPr/>
          <p:nvPr userDrawn="1"/>
        </p:nvSpPr>
        <p:spPr>
          <a:xfrm>
            <a:off x="0" y="0"/>
            <a:ext cx="12192000" cy="6186645"/>
          </a:xfrm>
          <a:prstGeom prst="rect">
            <a:avLst/>
          </a:prstGeom>
          <a:gradFill flip="none" rotWithShape="1">
            <a:gsLst>
              <a:gs pos="0">
                <a:schemeClr val="accent1">
                  <a:lumMod val="90000"/>
                </a:schemeClr>
              </a:gs>
              <a:gs pos="22000">
                <a:schemeClr val="accent1">
                  <a:lumMod val="90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Rectangle 3"/>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p:cNvSpPr>
            <a:spLocks noGrp="1"/>
          </p:cNvSpPr>
          <p:nvPr>
            <p:ph type="title" hasCustomPrompt="1"/>
          </p:nvPr>
        </p:nvSpPr>
        <p:spPr>
          <a:xfrm>
            <a:off x="1181354" y="1560347"/>
            <a:ext cx="9829293" cy="3207516"/>
          </a:xfrm>
        </p:spPr>
        <p:txBody>
          <a:bodyPr lIns="0" tIns="0" rIns="0" bIns="0" rtlCol="0" anchor="ctr" anchorCtr="0">
            <a:normAutofit/>
          </a:bodyPr>
          <a:lstStyle>
            <a:lvl1pPr algn="ctr">
              <a:defRPr lang="en-US" sz="6400" b="1" cap="none" baseline="0">
                <a:solidFill>
                  <a:srgbClr val="FFFFFF"/>
                </a:solidFill>
              </a:defRPr>
            </a:lvl1pPr>
          </a:lstStyle>
          <a:p>
            <a:pPr lvl="0"/>
            <a:r>
              <a:rPr lang="en-US" dirty="0"/>
              <a:t>Really epic quote that makes everyone think. </a:t>
            </a:r>
          </a:p>
        </p:txBody>
      </p:sp>
      <p:sp>
        <p:nvSpPr>
          <p:cNvPr id="17" name="Subtitle 2"/>
          <p:cNvSpPr>
            <a:spLocks noGrp="1"/>
          </p:cNvSpPr>
          <p:nvPr>
            <p:ph type="subTitle" idx="1" hasCustomPrompt="1"/>
          </p:nvPr>
        </p:nvSpPr>
        <p:spPr>
          <a:xfrm>
            <a:off x="3802842" y="4830865"/>
            <a:ext cx="4586319" cy="369332"/>
          </a:xfrm>
          <a:ln>
            <a:noFill/>
          </a:ln>
        </p:spPr>
        <p:txBody>
          <a:bodyPr wrap="square" tIns="0" bIns="0" anchor="t" anchorCtr="0">
            <a:spAutoFit/>
          </a:bodyPr>
          <a:lstStyle>
            <a:lvl1pPr marL="0" indent="0" algn="ctr">
              <a:buNone/>
              <a:defRPr sz="2667" cap="none" baseline="0">
                <a:solidFill>
                  <a:srgbClr val="FFFFFF"/>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 Quoted Source</a:t>
            </a:r>
          </a:p>
        </p:txBody>
      </p:sp>
      <p:sp>
        <p:nvSpPr>
          <p:cNvPr id="11"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9CEECE93-96F2-5947-8A40-C80576FF021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400" y="6326891"/>
            <a:ext cx="735584" cy="256032"/>
          </a:xfrm>
          <a:prstGeom prst="rect">
            <a:avLst/>
          </a:prstGeom>
        </p:spPr>
      </p:pic>
      <p:pic>
        <p:nvPicPr>
          <p:cNvPr id="10" name="Picture 9">
            <a:extLst>
              <a:ext uri="{FF2B5EF4-FFF2-40B4-BE49-F238E27FC236}">
                <a16:creationId xmlns:a16="http://schemas.microsoft.com/office/drawing/2014/main" id="{20A39848-370D-6FB6-0C4D-EDE59658F267}"/>
              </a:ext>
            </a:extLst>
          </p:cNvPr>
          <p:cNvPicPr>
            <a:picLocks noChangeAspect="1"/>
          </p:cNvPicPr>
          <p:nvPr userDrawn="1"/>
        </p:nvPicPr>
        <p:blipFill rotWithShape="1">
          <a:blip r:embed="rId4" cstate="hqprint">
            <a:alphaModFix amt="76000"/>
            <a:extLst>
              <a:ext uri="{28A0092B-C50C-407E-A947-70E740481C1C}">
                <a14:useLocalDpi xmlns:a14="http://schemas.microsoft.com/office/drawing/2010/main"/>
              </a:ext>
            </a:extLst>
          </a:blip>
          <a:srcRect/>
          <a:stretch/>
        </p:blipFill>
        <p:spPr>
          <a:xfrm>
            <a:off x="0" y="0"/>
            <a:ext cx="12192000" cy="6156347"/>
          </a:xfrm>
          <a:prstGeom prst="rect">
            <a:avLst/>
          </a:prstGeom>
        </p:spPr>
      </p:pic>
    </p:spTree>
    <p:extLst>
      <p:ext uri="{BB962C8B-B14F-4D97-AF65-F5344CB8AC3E}">
        <p14:creationId xmlns:p14="http://schemas.microsoft.com/office/powerpoint/2010/main" val="1074095318"/>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ne)">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6DC852-3713-D91D-3C84-F22F2B642A2F}"/>
              </a:ext>
            </a:extLst>
          </p:cNvPr>
          <p:cNvSpPr/>
          <p:nvPr userDrawn="1"/>
        </p:nvSpPr>
        <p:spPr>
          <a:xfrm>
            <a:off x="0" y="1"/>
            <a:ext cx="12192000" cy="6153857"/>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pic>
        <p:nvPicPr>
          <p:cNvPr id="9" name="Picture 8"/>
          <p:cNvPicPr>
            <a:picLocks noChangeAspect="1"/>
          </p:cNvPicPr>
          <p:nvPr userDrawn="1"/>
        </p:nvPicPr>
        <p:blipFill rotWithShape="1">
          <a:blip r:embed="rId2" cstate="hqprint">
            <a:alphaModFix amt="35000"/>
            <a:extLst>
              <a:ext uri="{28A0092B-C50C-407E-A947-70E740481C1C}">
                <a14:useLocalDpi xmlns:a14="http://schemas.microsoft.com/office/drawing/2010/main"/>
              </a:ext>
            </a:extLst>
          </a:blip>
          <a:srcRect/>
          <a:stretch/>
        </p:blipFill>
        <p:spPr>
          <a:xfrm>
            <a:off x="1" y="1"/>
            <a:ext cx="12192000" cy="6153857"/>
          </a:xfrm>
          <a:prstGeom prst="rect">
            <a:avLst/>
          </a:prstGeom>
        </p:spPr>
      </p:pic>
      <p:sp>
        <p:nvSpPr>
          <p:cNvPr id="4" name="Rectangle 3"/>
          <p:cNvSpPr/>
          <p:nvPr/>
        </p:nvSpPr>
        <p:spPr>
          <a:xfrm>
            <a:off x="0" y="6175357"/>
            <a:ext cx="12192000" cy="682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p:cNvSpPr>
            <a:spLocks noGrp="1"/>
          </p:cNvSpPr>
          <p:nvPr>
            <p:ph type="title" hasCustomPrompt="1"/>
          </p:nvPr>
        </p:nvSpPr>
        <p:spPr>
          <a:xfrm>
            <a:off x="1181354" y="1593798"/>
            <a:ext cx="9829293" cy="3140613"/>
          </a:xfrm>
        </p:spPr>
        <p:txBody>
          <a:bodyPr lIns="0" tIns="0" rIns="0" bIns="0" rtlCol="0" anchor="ctr" anchorCtr="0">
            <a:normAutofit/>
          </a:bodyPr>
          <a:lstStyle>
            <a:lvl1pPr algn="ctr">
              <a:defRPr lang="en-US" sz="6400" b="1" cap="none" baseline="0">
                <a:solidFill>
                  <a:srgbClr val="FFFFFF"/>
                </a:solidFill>
              </a:defRPr>
            </a:lvl1pPr>
          </a:lstStyle>
          <a:p>
            <a:pPr lvl="0"/>
            <a:r>
              <a:rPr lang="en-US" dirty="0"/>
              <a:t>Really epic quote that makes everyone think. </a:t>
            </a:r>
          </a:p>
        </p:txBody>
      </p:sp>
      <p:sp>
        <p:nvSpPr>
          <p:cNvPr id="17" name="Subtitle 2"/>
          <p:cNvSpPr>
            <a:spLocks noGrp="1"/>
          </p:cNvSpPr>
          <p:nvPr>
            <p:ph type="subTitle" idx="1" hasCustomPrompt="1"/>
          </p:nvPr>
        </p:nvSpPr>
        <p:spPr>
          <a:xfrm>
            <a:off x="3802842" y="4830865"/>
            <a:ext cx="4586319" cy="369332"/>
          </a:xfrm>
          <a:ln>
            <a:noFill/>
          </a:ln>
        </p:spPr>
        <p:txBody>
          <a:bodyPr wrap="square" tIns="0" bIns="0" anchor="t" anchorCtr="0">
            <a:spAutoFit/>
          </a:bodyPr>
          <a:lstStyle>
            <a:lvl1pPr marL="0" indent="0" algn="ctr">
              <a:buNone/>
              <a:defRPr sz="2667" cap="none" baseline="0">
                <a:solidFill>
                  <a:srgbClr val="FFFFFF"/>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 Quoted Source</a:t>
            </a:r>
          </a:p>
        </p:txBody>
      </p:sp>
      <p:sp>
        <p:nvSpPr>
          <p:cNvPr id="11" name="Slide Number Placeholder 5"/>
          <p:cNvSpPr txBox="1">
            <a:spLocks/>
          </p:cNvSpPr>
          <p:nvPr/>
        </p:nvSpPr>
        <p:spPr>
          <a:xfrm>
            <a:off x="11442447"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1067" b="0" i="0" dirty="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8A1D5A82-A652-4746-A0AC-8ECDBDB7ABD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400" y="6326891"/>
            <a:ext cx="735584" cy="256032"/>
          </a:xfrm>
          <a:prstGeom prst="rect">
            <a:avLst/>
          </a:prstGeom>
        </p:spPr>
      </p:pic>
    </p:spTree>
    <p:extLst>
      <p:ext uri="{BB962C8B-B14F-4D97-AF65-F5344CB8AC3E}">
        <p14:creationId xmlns:p14="http://schemas.microsoft.com/office/powerpoint/2010/main" val="294114921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End (tanzani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868D43-C6E2-89DB-62DC-6C5950958D87}"/>
              </a:ext>
            </a:extLst>
          </p:cNvPr>
          <p:cNvSpPr/>
          <p:nvPr userDrawn="1"/>
        </p:nvSpPr>
        <p:spPr>
          <a:xfrm>
            <a:off x="0" y="0"/>
            <a:ext cx="12192000" cy="68580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Subtitle 2"/>
          <p:cNvSpPr>
            <a:spLocks noGrp="1"/>
          </p:cNvSpPr>
          <p:nvPr>
            <p:ph type="subTitle" idx="1" hasCustomPrompt="1"/>
          </p:nvPr>
        </p:nvSpPr>
        <p:spPr>
          <a:xfrm>
            <a:off x="2402846" y="4805591"/>
            <a:ext cx="7386311" cy="491581"/>
          </a:xfrm>
          <a:ln>
            <a:noFill/>
          </a:ln>
        </p:spPr>
        <p:txBody>
          <a:bodyPr wrap="square" tIns="0" bIns="0" anchor="b" anchorCtr="0">
            <a:noAutofit/>
          </a:bodyPr>
          <a:lstStyle>
            <a:lvl1pPr marL="0" indent="0" algn="ctr">
              <a:buNone/>
              <a:defRPr sz="2667" b="1" cap="none" baseline="0">
                <a:solidFill>
                  <a:srgbClr val="FFFFFF"/>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Call to action goes here</a:t>
            </a:r>
          </a:p>
        </p:txBody>
      </p:sp>
      <p:sp>
        <p:nvSpPr>
          <p:cNvPr id="7" name="Text Placeholder 6"/>
          <p:cNvSpPr>
            <a:spLocks noGrp="1"/>
          </p:cNvSpPr>
          <p:nvPr>
            <p:ph type="body" sz="quarter" idx="10" hasCustomPrompt="1"/>
          </p:nvPr>
        </p:nvSpPr>
        <p:spPr>
          <a:xfrm>
            <a:off x="2402845" y="5327097"/>
            <a:ext cx="7386311" cy="469099"/>
          </a:xfrm>
        </p:spPr>
        <p:txBody>
          <a:bodyPr tIns="0" bIns="0">
            <a:noAutofit/>
          </a:bodyPr>
          <a:lstStyle>
            <a:lvl1pPr marL="0" indent="0" algn="ctr">
              <a:buFontTx/>
              <a:buNone/>
              <a:defRPr sz="2400">
                <a:solidFill>
                  <a:srgbClr val="FFFFFF"/>
                </a:solidFill>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emailaddress@qlik.com</a:t>
            </a:r>
            <a:endParaRPr lang="en-US" dirty="0"/>
          </a:p>
        </p:txBody>
      </p:sp>
      <p:pic>
        <p:nvPicPr>
          <p:cNvPr id="5" name="Graphic 4">
            <a:extLst>
              <a:ext uri="{FF2B5EF4-FFF2-40B4-BE49-F238E27FC236}">
                <a16:creationId xmlns:a16="http://schemas.microsoft.com/office/drawing/2014/main" id="{E8D09C3E-C416-083D-118D-24B7356D7FC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1683" b="30783"/>
          <a:stretch/>
        </p:blipFill>
        <p:spPr>
          <a:xfrm>
            <a:off x="4257078" y="2168260"/>
            <a:ext cx="3677845" cy="1748245"/>
          </a:xfrm>
          <a:prstGeom prst="rect">
            <a:avLst/>
          </a:prstGeom>
        </p:spPr>
      </p:pic>
    </p:spTree>
    <p:extLst>
      <p:ext uri="{BB962C8B-B14F-4D97-AF65-F5344CB8AC3E}">
        <p14:creationId xmlns:p14="http://schemas.microsoft.com/office/powerpoint/2010/main" val="2143144758"/>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d (turquois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9A13E5-0E23-154A-46DE-D971DC9EAA88}"/>
              </a:ext>
            </a:extLst>
          </p:cNvPr>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Subtitle 2"/>
          <p:cNvSpPr>
            <a:spLocks noGrp="1"/>
          </p:cNvSpPr>
          <p:nvPr>
            <p:ph type="subTitle" idx="1" hasCustomPrompt="1"/>
          </p:nvPr>
        </p:nvSpPr>
        <p:spPr>
          <a:xfrm>
            <a:off x="2402846" y="4805591"/>
            <a:ext cx="7386311" cy="491581"/>
          </a:xfrm>
          <a:ln>
            <a:noFill/>
          </a:ln>
        </p:spPr>
        <p:txBody>
          <a:bodyPr wrap="square" tIns="0" bIns="0" anchor="b" anchorCtr="0">
            <a:noAutofit/>
          </a:bodyPr>
          <a:lstStyle>
            <a:lvl1pPr marL="0" indent="0" algn="ctr">
              <a:buNone/>
              <a:defRPr sz="2667" b="1" cap="none" baseline="0">
                <a:solidFill>
                  <a:srgbClr val="FFFFFF"/>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3"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dirty="0"/>
              <a:t>Call to action goes here</a:t>
            </a:r>
          </a:p>
        </p:txBody>
      </p:sp>
      <p:sp>
        <p:nvSpPr>
          <p:cNvPr id="6" name="Text Placeholder 6"/>
          <p:cNvSpPr>
            <a:spLocks noGrp="1"/>
          </p:cNvSpPr>
          <p:nvPr>
            <p:ph type="body" sz="quarter" idx="10" hasCustomPrompt="1"/>
          </p:nvPr>
        </p:nvSpPr>
        <p:spPr>
          <a:xfrm>
            <a:off x="2402845" y="5327097"/>
            <a:ext cx="7386311" cy="469099"/>
          </a:xfrm>
        </p:spPr>
        <p:txBody>
          <a:bodyPr tIns="0" bIns="0">
            <a:noAutofit/>
          </a:bodyPr>
          <a:lstStyle>
            <a:lvl1pPr marL="0" indent="0" algn="ctr">
              <a:buFontTx/>
              <a:buNone/>
              <a:defRPr sz="2400">
                <a:solidFill>
                  <a:srgbClr val="FFFFFF"/>
                </a:solidFill>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a:t>emailaddress@qlik.com</a:t>
            </a:r>
            <a:endParaRPr lang="en-US" dirty="0"/>
          </a:p>
        </p:txBody>
      </p:sp>
      <p:pic>
        <p:nvPicPr>
          <p:cNvPr id="9" name="Graphic 8">
            <a:extLst>
              <a:ext uri="{FF2B5EF4-FFF2-40B4-BE49-F238E27FC236}">
                <a16:creationId xmlns:a16="http://schemas.microsoft.com/office/drawing/2014/main" id="{358B8535-736D-E3B1-6EF6-79509220B55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1683" b="30783"/>
          <a:stretch/>
        </p:blipFill>
        <p:spPr>
          <a:xfrm>
            <a:off x="4257078" y="2168260"/>
            <a:ext cx="3677845" cy="1748245"/>
          </a:xfrm>
          <a:prstGeom prst="rect">
            <a:avLst/>
          </a:prstGeom>
        </p:spPr>
      </p:pic>
    </p:spTree>
    <p:extLst>
      <p:ext uri="{BB962C8B-B14F-4D97-AF65-F5344CB8AC3E}">
        <p14:creationId xmlns:p14="http://schemas.microsoft.com/office/powerpoint/2010/main" val="125985171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E724BA-04AB-B64A-B319-746293BC0CCE}"/>
              </a:ext>
            </a:extLst>
          </p:cNvPr>
          <p:cNvSpPr>
            <a:spLocks noGrp="1"/>
          </p:cNvSpPr>
          <p:nvPr>
            <p:ph type="ctrTitle"/>
          </p:nvPr>
        </p:nvSpPr>
        <p:spPr>
          <a:xfrm>
            <a:off x="4264090" y="1122363"/>
            <a:ext cx="6403910" cy="902380"/>
          </a:xfrm>
          <a:prstGeom prst="rect">
            <a:avLst/>
          </a:prstGeom>
        </p:spPr>
        <p:txBody>
          <a:bodyPr anchor="b"/>
          <a:lstStyle>
            <a:lvl1pPr algn="l" fontAlgn="t">
              <a:defRPr sz="2400" b="1" i="0" baseline="0">
                <a:solidFill>
                  <a:schemeClr val="bg1"/>
                </a:solidFill>
                <a:latin typeface="Proxima Nova"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682617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82E45D-84C7-8948-BE73-C0838706B8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81498" y="766175"/>
            <a:ext cx="6610502" cy="4751804"/>
          </a:xfrm>
          <a:prstGeom prst="rect">
            <a:avLst/>
          </a:prstGeom>
        </p:spPr>
      </p:pic>
      <p:sp>
        <p:nvSpPr>
          <p:cNvPr id="10" name="Rectangle 9">
            <a:extLst>
              <a:ext uri="{FF2B5EF4-FFF2-40B4-BE49-F238E27FC236}">
                <a16:creationId xmlns:a16="http://schemas.microsoft.com/office/drawing/2014/main" id="{C5D6E7BB-14EE-3448-A1BE-6A42D7BB4294}"/>
              </a:ext>
            </a:extLst>
          </p:cNvPr>
          <p:cNvSpPr/>
          <p:nvPr userDrawn="1"/>
        </p:nvSpPr>
        <p:spPr>
          <a:xfrm>
            <a:off x="-1" y="1182914"/>
            <a:ext cx="6190343" cy="3998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882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862FA-52EA-ED4B-AD4D-38B99DA920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81497" y="766175"/>
            <a:ext cx="6610503" cy="4751804"/>
          </a:xfrm>
          <a:prstGeom prst="rect">
            <a:avLst/>
          </a:prstGeom>
        </p:spPr>
      </p:pic>
      <p:sp>
        <p:nvSpPr>
          <p:cNvPr id="5" name="Rectangle 4">
            <a:extLst>
              <a:ext uri="{FF2B5EF4-FFF2-40B4-BE49-F238E27FC236}">
                <a16:creationId xmlns:a16="http://schemas.microsoft.com/office/drawing/2014/main" id="{CDC3D9F4-8610-6741-A19C-01B305EE608F}"/>
              </a:ext>
            </a:extLst>
          </p:cNvPr>
          <p:cNvSpPr/>
          <p:nvPr userDrawn="1"/>
        </p:nvSpPr>
        <p:spPr>
          <a:xfrm>
            <a:off x="0" y="1465695"/>
            <a:ext cx="5936876" cy="2238935"/>
          </a:xfrm>
          <a:prstGeom prst="rect">
            <a:avLst/>
          </a:prstGeom>
          <a:gradFill flip="none" rotWithShape="1">
            <a:gsLst>
              <a:gs pos="0">
                <a:srgbClr val="FF4E00"/>
              </a:gs>
              <a:gs pos="100000">
                <a:srgbClr val="FF8E3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3713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2250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2.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image" Target="../media/image9.emf"/><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oleObject" Target="../embeddings/oleObject2.bin"/><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tags" Target="../tags/tag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theme" Target="../theme/theme1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8.xml"/><Relationship Id="rId1" Type="http://schemas.openxmlformats.org/officeDocument/2006/relationships/slideLayout" Target="../slideLayouts/slideLayout12.xml"/><Relationship Id="rId4" Type="http://schemas.openxmlformats.org/officeDocument/2006/relationships/image" Target="../media/image8.emf"/></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4BAF9-EE13-7C4D-B78B-08A5939CFAC9}"/>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E0767A-AEC1-5843-8D8A-1CFA4F4FAF6A}"/>
              </a:ext>
            </a:extLst>
          </p:cNvPr>
          <p:cNvPicPr>
            <a:picLocks noChangeAspect="1"/>
          </p:cNvPicPr>
          <p:nvPr userDrawn="1"/>
        </p:nvPicPr>
        <p:blipFill>
          <a:blip r:embed="rId6" cstate="hqprint">
            <a:alphaModFix amt="50000"/>
            <a:extLst>
              <a:ext uri="{28A0092B-C50C-407E-A947-70E740481C1C}">
                <a14:useLocalDpi xmlns:a14="http://schemas.microsoft.com/office/drawing/2010/main"/>
              </a:ext>
            </a:extLst>
          </a:blip>
          <a:stretch>
            <a:fillRect/>
          </a:stretch>
        </p:blipFill>
        <p:spPr>
          <a:xfrm>
            <a:off x="9678010" y="6049504"/>
            <a:ext cx="2176018" cy="647661"/>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79" r:id="rId4"/>
  </p:sldLayoutIdLst>
  <p:hf sldNum="0" hdr="0" ftr="0" dt="0"/>
  <p:txStyles>
    <p:title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767EF0-21C3-F044-A62F-3617BD128123}"/>
              </a:ext>
            </a:extLst>
          </p:cNvPr>
          <p:cNvSpPr/>
          <p:nvPr userDrawn="1"/>
        </p:nvSpPr>
        <p:spPr>
          <a:xfrm>
            <a:off x="0" y="1"/>
            <a:ext cx="12192000" cy="6858000"/>
          </a:xfrm>
          <a:prstGeom prst="rect">
            <a:avLst/>
          </a:prstGeom>
          <a:gradFill flip="none" rotWithShape="1">
            <a:gsLst>
              <a:gs pos="0">
                <a:srgbClr val="8B288D"/>
              </a:gs>
              <a:gs pos="100000">
                <a:srgbClr val="3E216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864E17D-152B-0441-B790-6F5BAA3995CB}"/>
              </a:ext>
            </a:extLst>
          </p:cNvPr>
          <p:cNvPicPr>
            <a:picLocks noChangeAspect="1"/>
          </p:cNvPicPr>
          <p:nvPr userDrawn="1"/>
        </p:nvPicPr>
        <p:blipFill>
          <a:blip r:embed="rId2"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pic>
        <p:nvPicPr>
          <p:cNvPr id="8" name="Picture 7">
            <a:extLst>
              <a:ext uri="{FF2B5EF4-FFF2-40B4-BE49-F238E27FC236}">
                <a16:creationId xmlns:a16="http://schemas.microsoft.com/office/drawing/2014/main" id="{6B16267A-13DB-AA4A-A8E8-BEF365A8678B}"/>
              </a:ext>
            </a:extLst>
          </p:cNvPr>
          <p:cNvPicPr>
            <a:picLocks noChangeAspect="1"/>
          </p:cNvPicPr>
          <p:nvPr userDrawn="1"/>
        </p:nvPicPr>
        <p:blipFill>
          <a:blip r:embed="rId3"/>
          <a:stretch>
            <a:fillRect/>
          </a:stretch>
        </p:blipFill>
        <p:spPr>
          <a:xfrm>
            <a:off x="1197301" y="1797911"/>
            <a:ext cx="1770211" cy="2590839"/>
          </a:xfrm>
          <a:prstGeom prst="rect">
            <a:avLst/>
          </a:prstGeom>
        </p:spPr>
      </p:pic>
      <p:sp>
        <p:nvSpPr>
          <p:cNvPr id="9" name="TextBox 8">
            <a:extLst>
              <a:ext uri="{FF2B5EF4-FFF2-40B4-BE49-F238E27FC236}">
                <a16:creationId xmlns:a16="http://schemas.microsoft.com/office/drawing/2014/main" id="{760E7ADB-D5F7-8E46-A86D-087D37FEA648}"/>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spTree>
    <p:extLst>
      <p:ext uri="{BB962C8B-B14F-4D97-AF65-F5344CB8AC3E}">
        <p14:creationId xmlns:p14="http://schemas.microsoft.com/office/powerpoint/2010/main" val="3075723873"/>
      </p:ext>
    </p:extLst>
  </p:cSld>
  <p:clrMap bg1="dk1" tx1="lt1" bg2="dk2" tx2="lt2" accent1="accent1" accent2="accent2" accent3="accent3" accent4="accent4" accent5="accent5" accent6="accent6" hlink="hlink" folHlink="folHlink"/>
  <p:hf sldNum="0" hdr="0" ftr="0" dt="0"/>
  <p:txStyles>
    <p:title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8E5889-0089-E443-961E-249E458C2227}"/>
              </a:ext>
            </a:extLst>
          </p:cNvPr>
          <p:cNvSpPr/>
          <p:nvPr userDrawn="1"/>
        </p:nvSpPr>
        <p:spPr>
          <a:xfrm>
            <a:off x="0" y="1"/>
            <a:ext cx="12192000" cy="6858000"/>
          </a:xfrm>
          <a:prstGeom prst="rect">
            <a:avLst/>
          </a:prstGeom>
          <a:gradFill flip="none" rotWithShape="1">
            <a:gsLst>
              <a:gs pos="0">
                <a:srgbClr val="0E72BA"/>
              </a:gs>
              <a:gs pos="100000">
                <a:srgbClr val="242E6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1A78C9A-F21F-4E4F-AB16-E62C6456044C}"/>
              </a:ext>
            </a:extLst>
          </p:cNvPr>
          <p:cNvPicPr>
            <a:picLocks noChangeAspect="1"/>
          </p:cNvPicPr>
          <p:nvPr userDrawn="1"/>
        </p:nvPicPr>
        <p:blipFill>
          <a:blip r:embed="rId2"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pic>
        <p:nvPicPr>
          <p:cNvPr id="12" name="Picture 11">
            <a:extLst>
              <a:ext uri="{FF2B5EF4-FFF2-40B4-BE49-F238E27FC236}">
                <a16:creationId xmlns:a16="http://schemas.microsoft.com/office/drawing/2014/main" id="{A0306E51-84BF-5B4F-939B-D051988D04CF}"/>
              </a:ext>
            </a:extLst>
          </p:cNvPr>
          <p:cNvPicPr>
            <a:picLocks noChangeAspect="1"/>
          </p:cNvPicPr>
          <p:nvPr userDrawn="1"/>
        </p:nvPicPr>
        <p:blipFill>
          <a:blip r:embed="rId3"/>
          <a:stretch>
            <a:fillRect/>
          </a:stretch>
        </p:blipFill>
        <p:spPr>
          <a:xfrm>
            <a:off x="623501" y="1904089"/>
            <a:ext cx="2944044" cy="2612987"/>
          </a:xfrm>
          <a:prstGeom prst="rect">
            <a:avLst/>
          </a:prstGeom>
        </p:spPr>
      </p:pic>
      <p:sp>
        <p:nvSpPr>
          <p:cNvPr id="13" name="TextBox 12">
            <a:extLst>
              <a:ext uri="{FF2B5EF4-FFF2-40B4-BE49-F238E27FC236}">
                <a16:creationId xmlns:a16="http://schemas.microsoft.com/office/drawing/2014/main" id="{E33962C0-621D-DE4F-A1FD-A0C0E2C79E5E}"/>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spTree>
    <p:extLst>
      <p:ext uri="{BB962C8B-B14F-4D97-AF65-F5344CB8AC3E}">
        <p14:creationId xmlns:p14="http://schemas.microsoft.com/office/powerpoint/2010/main" val="3088674150"/>
      </p:ext>
    </p:extLst>
  </p:cSld>
  <p:clrMap bg1="dk1" tx1="lt1" bg2="dk2" tx2="lt2" accent1="accent1" accent2="accent2" accent3="accent3" accent4="accent4" accent5="accent5" accent6="accent6" hlink="hlink" folHlink="folHlink"/>
  <p:hf sldNum="0" hdr="0" ftr="0" dt="0"/>
  <p:txStyles>
    <p:title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88A4BA-ED05-6A49-8395-2FD63BAA8AE4}"/>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A1FC91C-B67B-9940-96C7-09BC012C1B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581497" y="766175"/>
            <a:ext cx="6610503" cy="4751804"/>
          </a:xfrm>
          <a:prstGeom prst="rect">
            <a:avLst/>
          </a:prstGeom>
        </p:spPr>
      </p:pic>
      <p:sp>
        <p:nvSpPr>
          <p:cNvPr id="9" name="Rectangle 8">
            <a:extLst>
              <a:ext uri="{FF2B5EF4-FFF2-40B4-BE49-F238E27FC236}">
                <a16:creationId xmlns:a16="http://schemas.microsoft.com/office/drawing/2014/main" id="{4467A993-D60C-2C4D-829E-10D62FD1235E}"/>
              </a:ext>
            </a:extLst>
          </p:cNvPr>
          <p:cNvSpPr/>
          <p:nvPr userDrawn="1"/>
        </p:nvSpPr>
        <p:spPr>
          <a:xfrm>
            <a:off x="0" y="1465695"/>
            <a:ext cx="5936876" cy="2238935"/>
          </a:xfrm>
          <a:prstGeom prst="rect">
            <a:avLst/>
          </a:prstGeom>
          <a:gradFill flip="none" rotWithShape="1">
            <a:gsLst>
              <a:gs pos="0">
                <a:srgbClr val="FF4E00"/>
              </a:gs>
              <a:gs pos="100000">
                <a:srgbClr val="FF8E3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1D04CFB-F412-8C42-A860-2108E7D62826}"/>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pic>
        <p:nvPicPr>
          <p:cNvPr id="10" name="Picture 9" descr="A picture containing wheel&#10;&#10;Description automatically generated">
            <a:extLst>
              <a:ext uri="{FF2B5EF4-FFF2-40B4-BE49-F238E27FC236}">
                <a16:creationId xmlns:a16="http://schemas.microsoft.com/office/drawing/2014/main" id="{51BB7A09-CD18-7A4A-91AC-E36AD6F45A5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828666413"/>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37"/>
            </p:custDataLst>
            <p:extLst>
              <p:ext uri="{D42A27DB-BD31-4B8C-83A1-F6EECF244321}">
                <p14:modId xmlns:p14="http://schemas.microsoft.com/office/powerpoint/2010/main" val="149575738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8" imgW="251" imgH="226" progId="TCLayout.ActiveDocument.1">
                  <p:embed/>
                </p:oleObj>
              </mc:Choice>
              <mc:Fallback>
                <p:oleObj name="think-cell Slide" r:id="rId38" imgW="251" imgH="226" progId="TCLayout.ActiveDocument.1">
                  <p:embed/>
                  <p:pic>
                    <p:nvPicPr>
                      <p:cNvPr id="5" name="Object 4" hidden="1"/>
                      <p:cNvPicPr/>
                      <p:nvPr/>
                    </p:nvPicPr>
                    <p:blipFill>
                      <a:blip r:embed="rId39"/>
                      <a:stretch>
                        <a:fillRect/>
                      </a:stretch>
                    </p:blipFill>
                    <p:spPr>
                      <a:xfrm>
                        <a:off x="2118" y="2118"/>
                        <a:ext cx="2117" cy="2117"/>
                      </a:xfrm>
                      <a:prstGeom prst="rect">
                        <a:avLst/>
                      </a:prstGeom>
                    </p:spPr>
                  </p:pic>
                </p:oleObj>
              </mc:Fallback>
            </mc:AlternateContent>
          </a:graphicData>
        </a:graphic>
      </p:graphicFrame>
      <p:sp>
        <p:nvSpPr>
          <p:cNvPr id="1026" name="Title Placeholder 1"/>
          <p:cNvSpPr>
            <a:spLocks noGrp="1"/>
          </p:cNvSpPr>
          <p:nvPr>
            <p:ph type="title"/>
          </p:nvPr>
        </p:nvSpPr>
        <p:spPr bwMode="auto">
          <a:xfrm>
            <a:off x="672393" y="366186"/>
            <a:ext cx="10808407" cy="59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a:t>Click to edit Master title style</a:t>
            </a:r>
            <a:endParaRPr lang="en-US" dirty="0"/>
          </a:p>
        </p:txBody>
      </p:sp>
      <p:sp>
        <p:nvSpPr>
          <p:cNvPr id="3" name="Text Placeholder 2"/>
          <p:cNvSpPr>
            <a:spLocks noGrp="1"/>
          </p:cNvSpPr>
          <p:nvPr>
            <p:ph type="body" idx="1"/>
          </p:nvPr>
        </p:nvSpPr>
        <p:spPr>
          <a:xfrm>
            <a:off x="672394" y="1362076"/>
            <a:ext cx="10808405" cy="4133849"/>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S Doctop Placeholder" hidden="1"/>
          <p:cNvSpPr txBox="1"/>
          <p:nvPr/>
        </p:nvSpPr>
        <p:spPr>
          <a:xfrm>
            <a:off x="728134" y="0"/>
            <a:ext cx="7535333" cy="256545"/>
          </a:xfrm>
          <a:prstGeom prst="rect">
            <a:avLst/>
          </a:prstGeom>
          <a:noFill/>
        </p:spPr>
        <p:txBody>
          <a:bodyPr vert="horz" rtlCol="0">
            <a:spAutoFit/>
          </a:bodyPr>
          <a:lstStyle/>
          <a:p>
            <a:pPr algn="l" rtl="0"/>
            <a:r>
              <a:rPr lang="en-US" sz="1067" b="0" i="0">
                <a:latin typeface="Arial" panose="020B0604020202020204" pitchFamily="34" charset="0"/>
                <a:ea typeface="Arial" charset="0"/>
                <a:cs typeface="Arial" panose="020B0604020202020204" pitchFamily="34" charset="0"/>
                <a:sym typeface="Arial" panose="020B0604020202020204" pitchFamily="34" charset="0"/>
              </a:rPr>
              <a:t>ibdroot\projects\IBD-NY\quilted2021\681345_1\01. PPT\2022.01.31 TTW\Management Presentation v76.pptx</a:t>
            </a:r>
          </a:p>
        </p:txBody>
      </p:sp>
      <p:sp>
        <p:nvSpPr>
          <p:cNvPr id="6" name="GS Doctop Placeholder" hidden="1">
            <a:extLst>
              <a:ext uri="{FF2B5EF4-FFF2-40B4-BE49-F238E27FC236}">
                <a16:creationId xmlns:a16="http://schemas.microsoft.com/office/drawing/2014/main" id="{78FFD7DC-7979-1A42-8E53-C9E70A66DBE5}"/>
              </a:ext>
            </a:extLst>
          </p:cNvPr>
          <p:cNvSpPr txBox="1"/>
          <p:nvPr userDrawn="1"/>
        </p:nvSpPr>
        <p:spPr>
          <a:xfrm>
            <a:off x="728134" y="0"/>
            <a:ext cx="7535333" cy="420756"/>
          </a:xfrm>
          <a:prstGeom prst="rect">
            <a:avLst/>
          </a:prstGeom>
          <a:noFill/>
        </p:spPr>
        <p:txBody>
          <a:bodyPr vert="horz" rtlCol="0">
            <a:spAutoFit/>
          </a:bodyPr>
          <a:lstStyle/>
          <a:p>
            <a:pPr algn="l"/>
            <a:r>
              <a:rPr lang="en-US" sz="1067" b="0" i="0" dirty="0">
                <a:latin typeface="Arial" charset="0"/>
                <a:ea typeface="Arial" charset="0"/>
                <a:cs typeface="Arial" charset="0"/>
              </a:rPr>
              <a:t>IBDROOT\PROJECTS\IBD-NY\OPERAND2015\583992_1\Presentations\2016-01-25 Analyst Day\Project Elysium - Analyst Day Presentation (Updated 20150121).</a:t>
            </a:r>
            <a:r>
              <a:rPr lang="en-US" sz="1067" b="0" i="0" dirty="0" err="1">
                <a:latin typeface="Arial" charset="0"/>
                <a:ea typeface="Arial" charset="0"/>
                <a:cs typeface="Arial" charset="0"/>
              </a:rPr>
              <a:t>pptx</a:t>
            </a:r>
            <a:endParaRPr lang="en-US" sz="1067" b="0" i="0" dirty="0">
              <a:latin typeface="Arial" charset="0"/>
              <a:ea typeface="Arial" charset="0"/>
              <a:cs typeface="Arial" charset="0"/>
            </a:endParaRPr>
          </a:p>
        </p:txBody>
      </p:sp>
    </p:spTree>
    <p:extLst>
      <p:ext uri="{BB962C8B-B14F-4D97-AF65-F5344CB8AC3E}">
        <p14:creationId xmlns:p14="http://schemas.microsoft.com/office/powerpoint/2010/main" val="144689469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Lst>
  <p:hf hdr="0" dt="0"/>
  <p:txStyles>
    <p:titleStyle>
      <a:lvl1pPr algn="l" defTabSz="914377" rtl="0" eaLnBrk="1" fontAlgn="base" hangingPunct="1">
        <a:lnSpc>
          <a:spcPct val="90000"/>
        </a:lnSpc>
        <a:spcBef>
          <a:spcPct val="0"/>
        </a:spcBef>
        <a:spcAft>
          <a:spcPct val="0"/>
        </a:spcAft>
        <a:defRPr sz="3733" b="1"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2pPr>
      <a:lvl3pPr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3pPr>
      <a:lvl4pPr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4pPr>
      <a:lvl5pPr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5pPr>
      <a:lvl6pPr marL="609585"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6pPr>
      <a:lvl7pPr marL="1219170"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7pPr>
      <a:lvl8pPr marL="1828754"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8pPr>
      <a:lvl9pPr marL="2438339" algn="l" defTabSz="914377" rtl="0" eaLnBrk="1" fontAlgn="base" hangingPunct="1">
        <a:lnSpc>
          <a:spcPct val="90000"/>
        </a:lnSpc>
        <a:spcBef>
          <a:spcPct val="0"/>
        </a:spcBef>
        <a:spcAft>
          <a:spcPct val="0"/>
        </a:spcAft>
        <a:defRPr sz="4000" b="1">
          <a:solidFill>
            <a:schemeClr val="tx1"/>
          </a:solidFill>
          <a:latin typeface="Calibri" charset="0"/>
          <a:ea typeface="ＭＳ Ｐゴシック" charset="0"/>
          <a:cs typeface="Calibri" charset="0"/>
        </a:defRPr>
      </a:lvl9pPr>
    </p:titleStyle>
    <p:bodyStyle>
      <a:lvl1pPr marL="228594" indent="-228594" algn="l" defTabSz="914377" rtl="0" eaLnBrk="1" fontAlgn="base" hangingPunct="1">
        <a:lnSpc>
          <a:spcPct val="90000"/>
        </a:lnSpc>
        <a:spcBef>
          <a:spcPts val="1000"/>
        </a:spcBef>
        <a:spcAft>
          <a:spcPct val="0"/>
        </a:spcAft>
        <a:buClr>
          <a:schemeClr val="accent5"/>
        </a:buClr>
        <a:buFont typeface="Arial" charset="0"/>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685783" indent="-228594" algn="l" defTabSz="914377" rtl="0" eaLnBrk="1" fontAlgn="base" hangingPunct="1">
        <a:lnSpc>
          <a:spcPct val="90000"/>
        </a:lnSpc>
        <a:spcBef>
          <a:spcPts val="500"/>
        </a:spcBef>
        <a:spcAft>
          <a:spcPct val="0"/>
        </a:spcAft>
        <a:buClr>
          <a:schemeClr val="accent5"/>
        </a:buClr>
        <a:buFont typeface="Arial" charset="0"/>
        <a:buChar char="•"/>
        <a:defRPr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2971" indent="-228594" algn="l" defTabSz="914377" rtl="0" eaLnBrk="1" fontAlgn="base" hangingPunct="1">
        <a:lnSpc>
          <a:spcPct val="90000"/>
        </a:lnSpc>
        <a:spcBef>
          <a:spcPts val="500"/>
        </a:spcBef>
        <a:spcAft>
          <a:spcPct val="0"/>
        </a:spcAft>
        <a:buClr>
          <a:schemeClr val="accent5"/>
        </a:buClr>
        <a:buFont typeface="Arial" charset="0"/>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160" indent="-228594" algn="l" defTabSz="914377" rtl="0" eaLnBrk="1" fontAlgn="base" hangingPunct="1">
        <a:lnSpc>
          <a:spcPct val="90000"/>
        </a:lnSpc>
        <a:spcBef>
          <a:spcPts val="500"/>
        </a:spcBef>
        <a:spcAft>
          <a:spcPct val="0"/>
        </a:spcAft>
        <a:buClr>
          <a:schemeClr val="accent5"/>
        </a:buClr>
        <a:buFont typeface="Arial" charset="0"/>
        <a:buChar char="•"/>
        <a:defRPr sz="1733"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349" indent="-228594" algn="l" defTabSz="914377" rtl="0" eaLnBrk="1" fontAlgn="base" hangingPunct="1">
        <a:lnSpc>
          <a:spcPct val="90000"/>
        </a:lnSpc>
        <a:spcBef>
          <a:spcPts val="500"/>
        </a:spcBef>
        <a:spcAft>
          <a:spcPct val="0"/>
        </a:spcAft>
        <a:buClr>
          <a:schemeClr val="accent5"/>
        </a:buClr>
        <a:buFont typeface="Arial" charset="0"/>
        <a:buChar char="•"/>
        <a:defRPr sz="1733"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084">
          <p15:clr>
            <a:srgbClr val="F26B43"/>
          </p15:clr>
        </p15:guide>
        <p15:guide id="6" pos="312">
          <p15:clr>
            <a:srgbClr val="F26B43"/>
          </p15:clr>
        </p15:guide>
        <p15:guide id="7" orient="horz" pos="3036">
          <p15:clr>
            <a:srgbClr val="F26B43"/>
          </p15:clr>
        </p15:guide>
        <p15:guide id="8" orient="horz" pos="14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EDBA73-239A-3C4F-BEB5-766BE444C300}"/>
              </a:ext>
            </a:extLst>
          </p:cNvPr>
          <p:cNvSpPr/>
          <p:nvPr userDrawn="1"/>
        </p:nvSpPr>
        <p:spPr>
          <a:xfrm>
            <a:off x="0" y="1"/>
            <a:ext cx="12192000" cy="6858000"/>
          </a:xfrm>
          <a:prstGeom prst="rect">
            <a:avLst/>
          </a:prstGeom>
          <a:gradFill flip="none" rotWithShape="1">
            <a:gsLst>
              <a:gs pos="0">
                <a:srgbClr val="8B288D"/>
              </a:gs>
              <a:gs pos="100000">
                <a:srgbClr val="3E216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969132E-CC3D-DD40-A196-BF459E322424}"/>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345B5327-874B-8843-854D-2B37B3FCD353}"/>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baseline="0" smtClean="0">
                <a:solidFill>
                  <a:schemeClr val="bg1"/>
                </a:solidFill>
                <a:latin typeface="Proxima Nova Light" panose="02000506030000020004" pitchFamily="2" charset="0"/>
              </a:rPr>
              <a:pPr/>
              <a:t>‹#›</a:t>
            </a:fld>
            <a:r>
              <a:rPr lang="en-US" sz="900" baseline="0" dirty="0">
                <a:solidFill>
                  <a:schemeClr val="bg1"/>
                </a:solidFill>
                <a:latin typeface="Proxima Nova Light" panose="02000506030000020004" pitchFamily="2" charset="0"/>
              </a:rPr>
              <a:t>    © 2020 ASUG  Confidential</a:t>
            </a:r>
          </a:p>
        </p:txBody>
      </p:sp>
    </p:spTree>
    <p:extLst>
      <p:ext uri="{BB962C8B-B14F-4D97-AF65-F5344CB8AC3E}">
        <p14:creationId xmlns:p14="http://schemas.microsoft.com/office/powerpoint/2010/main" val="2941326983"/>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EDBA73-239A-3C4F-BEB5-766BE444C300}"/>
              </a:ext>
            </a:extLst>
          </p:cNvPr>
          <p:cNvSpPr/>
          <p:nvPr userDrawn="1"/>
        </p:nvSpPr>
        <p:spPr>
          <a:xfrm>
            <a:off x="0" y="1"/>
            <a:ext cx="12192000" cy="6858000"/>
          </a:xfrm>
          <a:prstGeom prst="rect">
            <a:avLst/>
          </a:prstGeom>
          <a:gradFill flip="none" rotWithShape="1">
            <a:gsLst>
              <a:gs pos="0">
                <a:srgbClr val="8B288D"/>
              </a:gs>
              <a:gs pos="100000">
                <a:srgbClr val="3E216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969132E-CC3D-DD40-A196-BF459E322424}"/>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345B5327-874B-8843-854D-2B37B3FCD353}"/>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baseline="0" smtClean="0">
                <a:solidFill>
                  <a:schemeClr val="bg1"/>
                </a:solidFill>
                <a:latin typeface="Proxima Nova Light" panose="02000506030000020004" pitchFamily="2" charset="0"/>
              </a:rPr>
              <a:pPr/>
              <a:t>‹#›</a:t>
            </a:fld>
            <a:r>
              <a:rPr lang="en-US" sz="900" baseline="0" dirty="0">
                <a:solidFill>
                  <a:schemeClr val="bg1"/>
                </a:solidFill>
                <a:latin typeface="Proxima Nova Light" panose="02000506030000020004" pitchFamily="2" charset="0"/>
              </a:rPr>
              <a:t>    © 2020 ASUG  Confidential</a:t>
            </a:r>
          </a:p>
        </p:txBody>
      </p:sp>
      <p:pic>
        <p:nvPicPr>
          <p:cNvPr id="11" name="Picture 10">
            <a:extLst>
              <a:ext uri="{FF2B5EF4-FFF2-40B4-BE49-F238E27FC236}">
                <a16:creationId xmlns:a16="http://schemas.microsoft.com/office/drawing/2014/main" id="{1A7C48E2-F001-6E44-8140-8F9FA3A71D69}"/>
              </a:ext>
            </a:extLst>
          </p:cNvPr>
          <p:cNvPicPr>
            <a:picLocks noChangeAspect="1"/>
          </p:cNvPicPr>
          <p:nvPr userDrawn="1"/>
        </p:nvPicPr>
        <p:blipFill>
          <a:blip r:embed="rId4"/>
          <a:stretch>
            <a:fillRect/>
          </a:stretch>
        </p:blipFill>
        <p:spPr>
          <a:xfrm>
            <a:off x="973070" y="1869235"/>
            <a:ext cx="2218672" cy="2448190"/>
          </a:xfrm>
          <a:prstGeom prst="rect">
            <a:avLst/>
          </a:prstGeom>
        </p:spPr>
      </p:pic>
    </p:spTree>
    <p:extLst>
      <p:ext uri="{BB962C8B-B14F-4D97-AF65-F5344CB8AC3E}">
        <p14:creationId xmlns:p14="http://schemas.microsoft.com/office/powerpoint/2010/main" val="2370441521"/>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A08D2-9752-5B42-9EDE-75281CB0F66C}"/>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37D1C67-BCB4-7448-8A22-0DCA98527FB2}"/>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pic>
        <p:nvPicPr>
          <p:cNvPr id="8" name="Picture 7" descr="A picture containing wheel&#10;&#10;Description automatically generated">
            <a:extLst>
              <a:ext uri="{FF2B5EF4-FFF2-40B4-BE49-F238E27FC236}">
                <a16:creationId xmlns:a16="http://schemas.microsoft.com/office/drawing/2014/main" id="{22389D0F-BFAA-974C-A589-E7F941EBD64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526220698"/>
      </p:ext>
    </p:extLst>
  </p:cSld>
  <p:clrMap bg1="lt1" tx1="dk1" bg2="lt2" tx2="dk2" accent1="accent1" accent2="accent2" accent3="accent3" accent4="accent4" accent5="accent5" accent6="accent6" hlink="hlink" folHlink="folHlink"/>
  <p:sldLayoutIdLst>
    <p:sldLayoutId id="2147483668"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FBCEC-A737-EE4B-BF4C-2E3013F166F4}"/>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676F3E2-5ED3-6242-B909-07C61C9BF2F9}"/>
              </a:ext>
            </a:extLst>
          </p:cNvPr>
          <p:cNvSpPr/>
          <p:nvPr userDrawn="1"/>
        </p:nvSpPr>
        <p:spPr>
          <a:xfrm>
            <a:off x="0" y="1465695"/>
            <a:ext cx="5936876" cy="2238935"/>
          </a:xfrm>
          <a:prstGeom prst="rect">
            <a:avLst/>
          </a:prstGeom>
          <a:gradFill flip="none" rotWithShape="1">
            <a:gsLst>
              <a:gs pos="0">
                <a:srgbClr val="FF4E00"/>
              </a:gs>
              <a:gs pos="100000">
                <a:srgbClr val="FF8E3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458B719-5720-9C4C-86E1-1915A6318580}"/>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pic>
        <p:nvPicPr>
          <p:cNvPr id="6" name="Picture 5" descr="A picture containing wheel&#10;&#10;Description automatically generated">
            <a:extLst>
              <a:ext uri="{FF2B5EF4-FFF2-40B4-BE49-F238E27FC236}">
                <a16:creationId xmlns:a16="http://schemas.microsoft.com/office/drawing/2014/main" id="{ECBCC5ED-660E-0247-B12D-5E86B97E9EE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623073516"/>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441B5-D972-E841-8013-088236BB5B2A}"/>
              </a:ext>
            </a:extLst>
          </p:cNvPr>
          <p:cNvSpPr/>
          <p:nvPr userDrawn="1"/>
        </p:nvSpPr>
        <p:spPr>
          <a:xfrm>
            <a:off x="0" y="1"/>
            <a:ext cx="12192000" cy="6858000"/>
          </a:xfrm>
          <a:prstGeom prst="rect">
            <a:avLst/>
          </a:prstGeom>
          <a:gradFill flip="none" rotWithShape="1">
            <a:gsLst>
              <a:gs pos="0">
                <a:srgbClr val="0E72BA"/>
              </a:gs>
              <a:gs pos="100000">
                <a:srgbClr val="242E6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002A6F-3739-F24A-A7E3-2FAEF601B2EB}"/>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AA56488F-B8C1-494E-AE06-667C5EA38219}"/>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baseline="0" smtClean="0">
                <a:solidFill>
                  <a:schemeClr val="bg1"/>
                </a:solidFill>
                <a:latin typeface="Proxima Nova Light" panose="02000506030000020004" pitchFamily="2" charset="0"/>
              </a:rPr>
              <a:pPr/>
              <a:t>‹#›</a:t>
            </a:fld>
            <a:r>
              <a:rPr lang="en-US" sz="900" baseline="0" dirty="0">
                <a:solidFill>
                  <a:schemeClr val="bg1"/>
                </a:solidFill>
                <a:latin typeface="Proxima Nova Light" panose="02000506030000020004" pitchFamily="2" charset="0"/>
              </a:rPr>
              <a:t>    © 2020 ASUG  Confidential</a:t>
            </a:r>
          </a:p>
        </p:txBody>
      </p:sp>
    </p:spTree>
    <p:extLst>
      <p:ext uri="{BB962C8B-B14F-4D97-AF65-F5344CB8AC3E}">
        <p14:creationId xmlns:p14="http://schemas.microsoft.com/office/powerpoint/2010/main" val="2221589997"/>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992CD-4FAD-2746-8648-B1A6F9082B5E}"/>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002A6F-3739-F24A-A7E3-2FAEF601B2EB}"/>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AA56488F-B8C1-494E-AE06-667C5EA38219}"/>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baseline="0" smtClean="0">
                <a:solidFill>
                  <a:schemeClr val="bg1"/>
                </a:solidFill>
                <a:latin typeface="Proxima Nova Light" panose="02000506030000020004" pitchFamily="2" charset="0"/>
              </a:rPr>
              <a:pPr/>
              <a:t>‹#›</a:t>
            </a:fld>
            <a:r>
              <a:rPr lang="en-US" sz="900" baseline="0" dirty="0">
                <a:solidFill>
                  <a:schemeClr val="bg1"/>
                </a:solidFill>
                <a:latin typeface="Proxima Nova Light" panose="02000506030000020004" pitchFamily="2" charset="0"/>
              </a:rPr>
              <a:t>    © 2020 ASUG  Confidential</a:t>
            </a:r>
          </a:p>
        </p:txBody>
      </p:sp>
    </p:spTree>
    <p:extLst>
      <p:ext uri="{BB962C8B-B14F-4D97-AF65-F5344CB8AC3E}">
        <p14:creationId xmlns:p14="http://schemas.microsoft.com/office/powerpoint/2010/main" val="1863066882"/>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441B5-D972-E841-8013-088236BB5B2A}"/>
              </a:ext>
            </a:extLst>
          </p:cNvPr>
          <p:cNvSpPr/>
          <p:nvPr userDrawn="1"/>
        </p:nvSpPr>
        <p:spPr>
          <a:xfrm>
            <a:off x="0" y="1"/>
            <a:ext cx="12192000" cy="6858000"/>
          </a:xfrm>
          <a:prstGeom prst="rect">
            <a:avLst/>
          </a:prstGeom>
          <a:gradFill flip="none" rotWithShape="1">
            <a:gsLst>
              <a:gs pos="0">
                <a:srgbClr val="0E72BA"/>
              </a:gs>
              <a:gs pos="100000">
                <a:srgbClr val="242E6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002A6F-3739-F24A-A7E3-2FAEF601B2EB}"/>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pic>
        <p:nvPicPr>
          <p:cNvPr id="9" name="Picture 8">
            <a:extLst>
              <a:ext uri="{FF2B5EF4-FFF2-40B4-BE49-F238E27FC236}">
                <a16:creationId xmlns:a16="http://schemas.microsoft.com/office/drawing/2014/main" id="{F76FCEA2-4465-DB45-AE66-D7FA767253C3}"/>
              </a:ext>
            </a:extLst>
          </p:cNvPr>
          <p:cNvPicPr>
            <a:picLocks noChangeAspect="1"/>
          </p:cNvPicPr>
          <p:nvPr userDrawn="1"/>
        </p:nvPicPr>
        <p:blipFill>
          <a:blip r:embed="rId4"/>
          <a:stretch>
            <a:fillRect/>
          </a:stretch>
        </p:blipFill>
        <p:spPr>
          <a:xfrm>
            <a:off x="623501" y="1904089"/>
            <a:ext cx="2944044" cy="2612987"/>
          </a:xfrm>
          <a:prstGeom prst="rect">
            <a:avLst/>
          </a:prstGeom>
        </p:spPr>
      </p:pic>
      <p:sp>
        <p:nvSpPr>
          <p:cNvPr id="10" name="TextBox 9">
            <a:extLst>
              <a:ext uri="{FF2B5EF4-FFF2-40B4-BE49-F238E27FC236}">
                <a16:creationId xmlns:a16="http://schemas.microsoft.com/office/drawing/2014/main" id="{AA56488F-B8C1-494E-AE06-667C5EA38219}"/>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baseline="0" smtClean="0">
                <a:solidFill>
                  <a:schemeClr val="bg1"/>
                </a:solidFill>
                <a:latin typeface="Proxima Nova Light" panose="02000506030000020004" pitchFamily="2" charset="0"/>
              </a:rPr>
              <a:pPr/>
              <a:t>‹#›</a:t>
            </a:fld>
            <a:r>
              <a:rPr lang="en-US" sz="900" baseline="0" dirty="0">
                <a:solidFill>
                  <a:schemeClr val="bg1"/>
                </a:solidFill>
                <a:latin typeface="Proxima Nova Light" panose="02000506030000020004" pitchFamily="2" charset="0"/>
              </a:rPr>
              <a:t>    © 2020 ASUG  Confidential</a:t>
            </a:r>
          </a:p>
        </p:txBody>
      </p:sp>
    </p:spTree>
    <p:extLst>
      <p:ext uri="{BB962C8B-B14F-4D97-AF65-F5344CB8AC3E}">
        <p14:creationId xmlns:p14="http://schemas.microsoft.com/office/powerpoint/2010/main" val="260760601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25364D-7DA5-D540-9938-478CABC7C30D}"/>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1C087E-4EC5-EF40-9776-99BC7B548B35}"/>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2020 ASUG  Confidential</a:t>
            </a:r>
          </a:p>
        </p:txBody>
      </p:sp>
      <p:pic>
        <p:nvPicPr>
          <p:cNvPr id="5" name="Picture 4" descr="A picture containing wheel&#10;&#10;Description automatically generated">
            <a:extLst>
              <a:ext uri="{FF2B5EF4-FFF2-40B4-BE49-F238E27FC236}">
                <a16:creationId xmlns:a16="http://schemas.microsoft.com/office/drawing/2014/main" id="{0546DD02-4B36-3D4B-AA14-54BD2C65684D}"/>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626364333"/>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688" r:id="rId3"/>
    <p:sldLayoutId id="2147483689"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svg"/><Relationship Id="rId39" Type="http://schemas.openxmlformats.org/officeDocument/2006/relationships/image" Target="../media/image101.png"/><Relationship Id="rId21" Type="http://schemas.openxmlformats.org/officeDocument/2006/relationships/image" Target="../media/image83.png"/><Relationship Id="rId34" Type="http://schemas.openxmlformats.org/officeDocument/2006/relationships/image" Target="../media/image96.svg"/><Relationship Id="rId42" Type="http://schemas.openxmlformats.org/officeDocument/2006/relationships/image" Target="../media/image103.png"/><Relationship Id="rId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78.png"/><Relationship Id="rId29"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image" Target="../media/image86.svg"/><Relationship Id="rId32" Type="http://schemas.openxmlformats.org/officeDocument/2006/relationships/image" Target="../media/image94.svg"/><Relationship Id="rId37" Type="http://schemas.openxmlformats.org/officeDocument/2006/relationships/image" Target="../media/image99.png"/><Relationship Id="rId40" Type="http://schemas.microsoft.com/office/2007/relationships/hdphoto" Target="../media/hdphoto1.wdp"/><Relationship Id="rId45" Type="http://schemas.openxmlformats.org/officeDocument/2006/relationships/image" Target="../media/image106.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svg"/><Relationship Id="rId36" Type="http://schemas.openxmlformats.org/officeDocument/2006/relationships/image" Target="../media/image98.sv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4" Type="http://schemas.openxmlformats.org/officeDocument/2006/relationships/image" Target="../media/image105.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 Id="rId27" Type="http://schemas.openxmlformats.org/officeDocument/2006/relationships/image" Target="../media/image89.png"/><Relationship Id="rId30" Type="http://schemas.openxmlformats.org/officeDocument/2006/relationships/image" Target="../media/image92.svg"/><Relationship Id="rId35" Type="http://schemas.openxmlformats.org/officeDocument/2006/relationships/image" Target="../media/image97.png"/><Relationship Id="rId43" Type="http://schemas.openxmlformats.org/officeDocument/2006/relationships/image" Target="../media/image104.png"/><Relationship Id="rId8" Type="http://schemas.openxmlformats.org/officeDocument/2006/relationships/image" Target="../media/image70.png"/><Relationship Id="rId3" Type="http://schemas.openxmlformats.org/officeDocument/2006/relationships/image" Target="../media/image65.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svg"/><Relationship Id="rId20" Type="http://schemas.openxmlformats.org/officeDocument/2006/relationships/image" Target="../media/image82.png"/><Relationship Id="rId41" Type="http://schemas.openxmlformats.org/officeDocument/2006/relationships/image" Target="../media/image102.png"/></Relationships>
</file>

<file path=ppt/slides/_rels/slide15.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22.png"/><Relationship Id="rId26" Type="http://schemas.openxmlformats.org/officeDocument/2006/relationships/image" Target="../media/image130.svg"/><Relationship Id="rId39" Type="http://schemas.openxmlformats.org/officeDocument/2006/relationships/image" Target="../media/image143.png"/><Relationship Id="rId21" Type="http://schemas.openxmlformats.org/officeDocument/2006/relationships/image" Target="../media/image125.tiff"/><Relationship Id="rId34" Type="http://schemas.openxmlformats.org/officeDocument/2006/relationships/image" Target="../media/image138.svg"/><Relationship Id="rId42" Type="http://schemas.openxmlformats.org/officeDocument/2006/relationships/image" Target="../media/image146.svg"/><Relationship Id="rId47" Type="http://schemas.openxmlformats.org/officeDocument/2006/relationships/image" Target="../media/image151.png"/><Relationship Id="rId50" Type="http://schemas.openxmlformats.org/officeDocument/2006/relationships/image" Target="../media/image154.png"/><Relationship Id="rId55" Type="http://schemas.openxmlformats.org/officeDocument/2006/relationships/image" Target="../media/image159.png"/><Relationship Id="rId7" Type="http://schemas.openxmlformats.org/officeDocument/2006/relationships/image" Target="../media/image111.png"/><Relationship Id="rId2" Type="http://schemas.openxmlformats.org/officeDocument/2006/relationships/notesSlide" Target="../notesSlides/notesSlide12.xml"/><Relationship Id="rId16" Type="http://schemas.openxmlformats.org/officeDocument/2006/relationships/image" Target="../media/image120.png"/><Relationship Id="rId29" Type="http://schemas.openxmlformats.org/officeDocument/2006/relationships/image" Target="../media/image133.png"/><Relationship Id="rId11" Type="http://schemas.openxmlformats.org/officeDocument/2006/relationships/image" Target="../media/image115.svg"/><Relationship Id="rId24" Type="http://schemas.openxmlformats.org/officeDocument/2006/relationships/image" Target="../media/image128.svg"/><Relationship Id="rId32" Type="http://schemas.openxmlformats.org/officeDocument/2006/relationships/image" Target="../media/image136.svg"/><Relationship Id="rId37" Type="http://schemas.openxmlformats.org/officeDocument/2006/relationships/image" Target="../media/image141.png"/><Relationship Id="rId40" Type="http://schemas.openxmlformats.org/officeDocument/2006/relationships/image" Target="../media/image144.svg"/><Relationship Id="rId45" Type="http://schemas.openxmlformats.org/officeDocument/2006/relationships/image" Target="../media/image149.png"/><Relationship Id="rId53" Type="http://schemas.openxmlformats.org/officeDocument/2006/relationships/image" Target="../media/image157.png"/><Relationship Id="rId5" Type="http://schemas.openxmlformats.org/officeDocument/2006/relationships/image" Target="../media/image109.png"/><Relationship Id="rId10" Type="http://schemas.openxmlformats.org/officeDocument/2006/relationships/image" Target="../media/image114.png"/><Relationship Id="rId19" Type="http://schemas.openxmlformats.org/officeDocument/2006/relationships/image" Target="../media/image123.jpeg"/><Relationship Id="rId31" Type="http://schemas.openxmlformats.org/officeDocument/2006/relationships/image" Target="../media/image135.png"/><Relationship Id="rId44" Type="http://schemas.openxmlformats.org/officeDocument/2006/relationships/image" Target="../media/image148.png"/><Relationship Id="rId52" Type="http://schemas.openxmlformats.org/officeDocument/2006/relationships/image" Target="../media/image156.pn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8.tiff"/><Relationship Id="rId22" Type="http://schemas.openxmlformats.org/officeDocument/2006/relationships/image" Target="../media/image126.jpeg"/><Relationship Id="rId27" Type="http://schemas.openxmlformats.org/officeDocument/2006/relationships/image" Target="../media/image131.png"/><Relationship Id="rId30" Type="http://schemas.openxmlformats.org/officeDocument/2006/relationships/image" Target="../media/image134.svg"/><Relationship Id="rId35" Type="http://schemas.openxmlformats.org/officeDocument/2006/relationships/image" Target="../media/image139.png"/><Relationship Id="rId43" Type="http://schemas.openxmlformats.org/officeDocument/2006/relationships/image" Target="../media/image147.png"/><Relationship Id="rId48" Type="http://schemas.openxmlformats.org/officeDocument/2006/relationships/image" Target="../media/image152.png"/><Relationship Id="rId56" Type="http://schemas.openxmlformats.org/officeDocument/2006/relationships/image" Target="../media/image160.svg"/><Relationship Id="rId8" Type="http://schemas.openxmlformats.org/officeDocument/2006/relationships/image" Target="../media/image112.png"/><Relationship Id="rId51" Type="http://schemas.openxmlformats.org/officeDocument/2006/relationships/image" Target="../media/image155.png"/><Relationship Id="rId3" Type="http://schemas.openxmlformats.org/officeDocument/2006/relationships/image" Target="../media/image107.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2.svg"/><Relationship Id="rId46" Type="http://schemas.openxmlformats.org/officeDocument/2006/relationships/image" Target="../media/image150.png"/><Relationship Id="rId20" Type="http://schemas.openxmlformats.org/officeDocument/2006/relationships/image" Target="../media/image124.tiff"/><Relationship Id="rId41" Type="http://schemas.openxmlformats.org/officeDocument/2006/relationships/image" Target="../media/image145.png"/><Relationship Id="rId54" Type="http://schemas.openxmlformats.org/officeDocument/2006/relationships/image" Target="../media/image158.jpeg"/><Relationship Id="rId1" Type="http://schemas.openxmlformats.org/officeDocument/2006/relationships/slideLayout" Target="../slideLayouts/slideLayout17.xml"/><Relationship Id="rId6" Type="http://schemas.openxmlformats.org/officeDocument/2006/relationships/image" Target="../media/image110.png"/><Relationship Id="rId15" Type="http://schemas.openxmlformats.org/officeDocument/2006/relationships/image" Target="../media/image119.tiff"/><Relationship Id="rId23" Type="http://schemas.openxmlformats.org/officeDocument/2006/relationships/image" Target="../media/image127.png"/><Relationship Id="rId28" Type="http://schemas.openxmlformats.org/officeDocument/2006/relationships/image" Target="../media/image132.svg"/><Relationship Id="rId36" Type="http://schemas.openxmlformats.org/officeDocument/2006/relationships/image" Target="../media/image140.svg"/><Relationship Id="rId49" Type="http://schemas.openxmlformats.org/officeDocument/2006/relationships/image" Target="../media/image153.png"/></Relationships>
</file>

<file path=ppt/slides/_rels/slide1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64.svg"/><Relationship Id="rId11" Type="http://schemas.openxmlformats.org/officeDocument/2006/relationships/image" Target="../media/image158.jpe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1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68.png"/><Relationship Id="rId17" Type="http://schemas.openxmlformats.org/officeDocument/2006/relationships/image" Target="../media/image185.png"/><Relationship Id="rId2" Type="http://schemas.openxmlformats.org/officeDocument/2006/relationships/notesSlide" Target="../notesSlides/notesSlide15.xml"/><Relationship Id="rId16" Type="http://schemas.openxmlformats.org/officeDocument/2006/relationships/image" Target="../media/image184.svg"/><Relationship Id="rId1" Type="http://schemas.openxmlformats.org/officeDocument/2006/relationships/slideLayout" Target="../slideLayouts/slideLayout17.xml"/><Relationship Id="rId6" Type="http://schemas.openxmlformats.org/officeDocument/2006/relationships/image" Target="../media/image177.png"/><Relationship Id="rId11" Type="http://schemas.openxmlformats.org/officeDocument/2006/relationships/image" Target="../media/image67.png"/><Relationship Id="rId5" Type="http://schemas.openxmlformats.org/officeDocument/2006/relationships/image" Target="../media/image176.png"/><Relationship Id="rId15" Type="http://schemas.openxmlformats.org/officeDocument/2006/relationships/image" Target="../media/image183.png"/><Relationship Id="rId10" Type="http://schemas.microsoft.com/office/2007/relationships/hdphoto" Target="../media/hdphoto2.wdp"/><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2.png"/></Relationships>
</file>

<file path=ppt/slides/_rels/slide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92.svg"/></Relationships>
</file>

<file path=ppt/slides/_rels/slide21.xml.rels><?xml version="1.0" encoding="UTF-8" standalone="yes"?>
<Relationships xmlns="http://schemas.openxmlformats.org/package/2006/relationships"><Relationship Id="rId8" Type="http://schemas.openxmlformats.org/officeDocument/2006/relationships/image" Target="../media/image197.png"/><Relationship Id="rId13" Type="http://schemas.microsoft.com/office/2007/relationships/hdphoto" Target="../media/hdphoto4.wdp"/><Relationship Id="rId3" Type="http://schemas.openxmlformats.org/officeDocument/2006/relationships/image" Target="../media/image193.png"/><Relationship Id="rId7" Type="http://schemas.openxmlformats.org/officeDocument/2006/relationships/image" Target="../media/image196.png"/><Relationship Id="rId12" Type="http://schemas.openxmlformats.org/officeDocument/2006/relationships/image" Target="../media/image20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200.png"/><Relationship Id="rId5" Type="http://schemas.openxmlformats.org/officeDocument/2006/relationships/image" Target="../media/image195.png"/><Relationship Id="rId10" Type="http://schemas.openxmlformats.org/officeDocument/2006/relationships/image" Target="../media/image199.emf"/><Relationship Id="rId4" Type="http://schemas.openxmlformats.org/officeDocument/2006/relationships/image" Target="../media/image194.png"/><Relationship Id="rId9" Type="http://schemas.openxmlformats.org/officeDocument/2006/relationships/image" Target="../media/image198.svg"/><Relationship Id="rId14" Type="http://schemas.openxmlformats.org/officeDocument/2006/relationships/image" Target="../media/image202.png"/></Relationships>
</file>

<file path=ppt/slides/_rels/slide22.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png"/><Relationship Id="rId3" Type="http://schemas.openxmlformats.org/officeDocument/2006/relationships/image" Target="../media/image193.pn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 Type="http://schemas.openxmlformats.org/officeDocument/2006/relationships/notesSlide" Target="../notesSlides/notesSlide19.xml"/><Relationship Id="rId16" Type="http://schemas.openxmlformats.org/officeDocument/2006/relationships/image" Target="../media/image212.png"/><Relationship Id="rId1" Type="http://schemas.openxmlformats.org/officeDocument/2006/relationships/slideLayout" Target="../slideLayouts/slideLayout17.xml"/><Relationship Id="rId6" Type="http://schemas.openxmlformats.org/officeDocument/2006/relationships/image" Target="../media/image160.svg"/><Relationship Id="rId11" Type="http://schemas.openxmlformats.org/officeDocument/2006/relationships/image" Target="../media/image207.tiff"/><Relationship Id="rId5" Type="http://schemas.openxmlformats.org/officeDocument/2006/relationships/image" Target="../media/image159.png"/><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image" Target="../media/image194.png"/><Relationship Id="rId9" Type="http://schemas.openxmlformats.org/officeDocument/2006/relationships/image" Target="../media/image205.png"/><Relationship Id="rId14" Type="http://schemas.openxmlformats.org/officeDocument/2006/relationships/image" Target="../media/image210.png"/></Relationships>
</file>

<file path=ppt/slides/_rels/slide23.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3" Type="http://schemas.openxmlformats.org/officeDocument/2006/relationships/image" Target="../media/image193.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60.svg"/><Relationship Id="rId11" Type="http://schemas.openxmlformats.org/officeDocument/2006/relationships/image" Target="../media/image207.tiff"/><Relationship Id="rId5" Type="http://schemas.openxmlformats.org/officeDocument/2006/relationships/image" Target="../media/image159.png"/><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image" Target="../media/image194.png"/><Relationship Id="rId9" Type="http://schemas.openxmlformats.org/officeDocument/2006/relationships/image" Target="../media/image205.png"/><Relationship Id="rId14" Type="http://schemas.openxmlformats.org/officeDocument/2006/relationships/image" Target="../media/image210.png"/></Relationships>
</file>

<file path=ppt/slides/_rels/slide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93.png"/><Relationship Id="rId7" Type="http://schemas.openxmlformats.org/officeDocument/2006/relationships/image" Target="../media/image220.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194.png"/><Relationship Id="rId9" Type="http://schemas.openxmlformats.org/officeDocument/2006/relationships/image" Target="../media/image222.png"/></Relationships>
</file>

<file path=ppt/slides/_rels/slide28.xml.rels><?xml version="1.0" encoding="UTF-8" standalone="yes"?>
<Relationships xmlns="http://schemas.openxmlformats.org/package/2006/relationships"><Relationship Id="rId3" Type="http://schemas.openxmlformats.org/officeDocument/2006/relationships/hyperlink" Target="mailto:matt.hayes@qlik.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2.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hyperlink" Target="https://cloud.google.com/blog/products/sap-google-cloud/how-sap-customers-benefit-from-google-cloud-analytics-and-ml" TargetMode="External"/><Relationship Id="rId11" Type="http://schemas.openxmlformats.org/officeDocument/2006/relationships/image" Target="../media/image38.png"/><Relationship Id="rId5" Type="http://schemas.openxmlformats.org/officeDocument/2006/relationships/hyperlink" Target="https://cdn2.hubspot.net/hubfs/1624046/IDGE_Data_Analysis_2016_final.pdf" TargetMode="External"/><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3.sv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hyperlink" Target="https://www.sap.com/about/company.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assets.cdn.sap.com/sapcom/docs/2017/04/4666ecdd-b67c-0010-82c7-eda71af511fa.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B72D-7602-A340-B17E-A920EB7E48B1}"/>
              </a:ext>
            </a:extLst>
          </p:cNvPr>
          <p:cNvSpPr txBox="1">
            <a:spLocks/>
          </p:cNvSpPr>
          <p:nvPr/>
        </p:nvSpPr>
        <p:spPr>
          <a:xfrm>
            <a:off x="640081" y="1632923"/>
            <a:ext cx="6936376"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Proxima Nova Extrabold" panose="02000506030000020004" pitchFamily="2" charset="0"/>
                <a:cs typeface="Arial Black" panose="020B0604020202020204" pitchFamily="34" charset="0"/>
              </a:rPr>
              <a:t>Leveraging SAP Enterprise data for Analytics Use Cases</a:t>
            </a:r>
          </a:p>
          <a:p>
            <a:br>
              <a:rPr lang="en-US" sz="3600" dirty="0">
                <a:solidFill>
                  <a:schemeClr val="tx1"/>
                </a:solidFill>
                <a:latin typeface="Proxima Nova" panose="02000506030000020004" pitchFamily="2" charset="0"/>
                <a:cs typeface="Arial Black" panose="020B0604020202020204" pitchFamily="34" charset="0"/>
              </a:rPr>
            </a:br>
            <a:r>
              <a:rPr lang="en-US" sz="2800" b="0" i="1" dirty="0">
                <a:solidFill>
                  <a:schemeClr val="tx1"/>
                </a:solidFill>
                <a:latin typeface="Proxima Nova Light" panose="02000506030000020004" pitchFamily="2" charset="0"/>
                <a:cs typeface="Arial Black" panose="020B0604020202020204" pitchFamily="34" charset="0"/>
              </a:rPr>
              <a:t>Matthew Hayes</a:t>
            </a:r>
            <a:br>
              <a:rPr lang="en-US" sz="3200" b="0" dirty="0">
                <a:solidFill>
                  <a:schemeClr val="tx1"/>
                </a:solidFill>
                <a:latin typeface="Proxima Nova Light" panose="02000506030000020004" pitchFamily="2" charset="0"/>
                <a:cs typeface="Arial Black" panose="020B0604020202020204" pitchFamily="34" charset="0"/>
              </a:rPr>
            </a:br>
            <a:r>
              <a:rPr lang="en-US" sz="2800" b="0" i="1" dirty="0">
                <a:solidFill>
                  <a:schemeClr val="tx1"/>
                </a:solidFill>
                <a:latin typeface="Proxima Nova Light" panose="02000506030000020004" pitchFamily="2" charset="0"/>
                <a:cs typeface="Arial Black" panose="020B0604020202020204" pitchFamily="34" charset="0"/>
              </a:rPr>
              <a:t>VP of SAP Business</a:t>
            </a:r>
            <a:br>
              <a:rPr lang="en-US" sz="3200" b="0" dirty="0">
                <a:solidFill>
                  <a:schemeClr val="tx1"/>
                </a:solidFill>
                <a:latin typeface="Proxima Nova Light" panose="02000506030000020004" pitchFamily="2" charset="0"/>
                <a:cs typeface="Arial Black" panose="020B0604020202020204" pitchFamily="34" charset="0"/>
              </a:rPr>
            </a:br>
            <a:r>
              <a:rPr lang="en-US" sz="2800" b="0" i="1" dirty="0">
                <a:solidFill>
                  <a:schemeClr val="tx1"/>
                </a:solidFill>
                <a:latin typeface="Proxima Nova Light" panose="02000506030000020004" pitchFamily="2" charset="0"/>
                <a:cs typeface="Arial Black" panose="020B0604020202020204" pitchFamily="34" charset="0"/>
              </a:rPr>
              <a:t>Qlik</a:t>
            </a:r>
            <a:endParaRPr lang="en-US" sz="3200" b="0" i="1" dirty="0">
              <a:solidFill>
                <a:schemeClr val="tx1"/>
              </a:solidFill>
              <a:latin typeface="Proxima Nova Light" panose="02000506030000020004" pitchFamily="2" charset="0"/>
              <a:cs typeface="Arial Black" panose="020B0604020202020204" pitchFamily="34" charset="0"/>
            </a:endParaRPr>
          </a:p>
          <a:p>
            <a:endParaRPr lang="en-US" sz="3200" b="0" dirty="0">
              <a:solidFill>
                <a:schemeClr val="tx1"/>
              </a:solidFill>
              <a:latin typeface="Proxima Nova Light" panose="02000506030000020004" pitchFamily="2" charset="0"/>
              <a:cs typeface="Arial Black" panose="020B0604020202020204" pitchFamily="34" charset="0"/>
            </a:endParaRPr>
          </a:p>
        </p:txBody>
      </p:sp>
    </p:spTree>
    <p:extLst>
      <p:ext uri="{BB962C8B-B14F-4D97-AF65-F5344CB8AC3E}">
        <p14:creationId xmlns:p14="http://schemas.microsoft.com/office/powerpoint/2010/main" val="11968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4E0F-4F34-CFB1-8A1A-A0B8564EEA10}"/>
              </a:ext>
            </a:extLst>
          </p:cNvPr>
          <p:cNvSpPr>
            <a:spLocks noGrp="1"/>
          </p:cNvSpPr>
          <p:nvPr>
            <p:ph type="title"/>
          </p:nvPr>
        </p:nvSpPr>
        <p:spPr>
          <a:xfrm>
            <a:off x="672392" y="1467169"/>
            <a:ext cx="5728407" cy="3114879"/>
          </a:xfrm>
        </p:spPr>
        <p:txBody>
          <a:bodyPr/>
          <a:lstStyle/>
          <a:p>
            <a:r>
              <a:rPr lang="en-US" dirty="0"/>
              <a:t>Turning SAP Application Data Into Valuable Insights</a:t>
            </a:r>
          </a:p>
        </p:txBody>
      </p:sp>
    </p:spTree>
    <p:extLst>
      <p:ext uri="{BB962C8B-B14F-4D97-AF65-F5344CB8AC3E}">
        <p14:creationId xmlns:p14="http://schemas.microsoft.com/office/powerpoint/2010/main" val="164369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91B25E-0E33-40F1-87D8-EB3D2EE88D0C}"/>
              </a:ext>
            </a:extLst>
          </p:cNvPr>
          <p:cNvSpPr>
            <a:spLocks noGrp="1"/>
          </p:cNvSpPr>
          <p:nvPr>
            <p:ph type="title"/>
          </p:nvPr>
        </p:nvSpPr>
        <p:spPr/>
        <p:txBody>
          <a:bodyPr/>
          <a:lstStyle/>
          <a:p>
            <a:r>
              <a:rPr lang="en-US"/>
              <a:t>Turning Raw Data into Actionable Insights</a:t>
            </a:r>
          </a:p>
        </p:txBody>
      </p:sp>
      <p:sp>
        <p:nvSpPr>
          <p:cNvPr id="8" name="Text Placeholder 7">
            <a:extLst>
              <a:ext uri="{FF2B5EF4-FFF2-40B4-BE49-F238E27FC236}">
                <a16:creationId xmlns:a16="http://schemas.microsoft.com/office/drawing/2014/main" id="{6C41F679-67F1-49E1-97BA-0816AD16D82F}"/>
              </a:ext>
            </a:extLst>
          </p:cNvPr>
          <p:cNvSpPr>
            <a:spLocks noGrp="1"/>
          </p:cNvSpPr>
          <p:nvPr>
            <p:ph type="body" sz="quarter" idx="11"/>
          </p:nvPr>
        </p:nvSpPr>
        <p:spPr/>
        <p:txBody>
          <a:bodyPr/>
          <a:lstStyle/>
          <a:p>
            <a:r>
              <a:rPr lang="en-US"/>
              <a:t>A Modern End-to-End, Modular, and Extendable Solution</a:t>
            </a:r>
          </a:p>
        </p:txBody>
      </p:sp>
      <p:pic>
        <p:nvPicPr>
          <p:cNvPr id="10" name="Picture 9">
            <a:extLst>
              <a:ext uri="{FF2B5EF4-FFF2-40B4-BE49-F238E27FC236}">
                <a16:creationId xmlns:a16="http://schemas.microsoft.com/office/drawing/2014/main" id="{AE9CD714-04F6-CF45-903F-69796DD81F4A}"/>
              </a:ext>
            </a:extLst>
          </p:cNvPr>
          <p:cNvPicPr>
            <a:picLocks noChangeAspect="1"/>
          </p:cNvPicPr>
          <p:nvPr/>
        </p:nvPicPr>
        <p:blipFill>
          <a:blip r:embed="rId3"/>
          <a:stretch>
            <a:fillRect/>
          </a:stretch>
        </p:blipFill>
        <p:spPr>
          <a:xfrm>
            <a:off x="1659468" y="1788776"/>
            <a:ext cx="8873067" cy="3945467"/>
          </a:xfrm>
          <a:prstGeom prst="rect">
            <a:avLst/>
          </a:prstGeom>
        </p:spPr>
      </p:pic>
    </p:spTree>
    <p:extLst>
      <p:ext uri="{BB962C8B-B14F-4D97-AF65-F5344CB8AC3E}">
        <p14:creationId xmlns:p14="http://schemas.microsoft.com/office/powerpoint/2010/main" val="357086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4050-E0F2-46AA-95F4-43C3A2FC71D8}"/>
              </a:ext>
            </a:extLst>
          </p:cNvPr>
          <p:cNvSpPr>
            <a:spLocks noGrp="1"/>
          </p:cNvSpPr>
          <p:nvPr>
            <p:ph type="title"/>
          </p:nvPr>
        </p:nvSpPr>
        <p:spPr/>
        <p:txBody>
          <a:bodyPr/>
          <a:lstStyle/>
          <a:p>
            <a:r>
              <a:rPr lang="en-US" dirty="0"/>
              <a:t>SAP Data Challenges</a:t>
            </a:r>
          </a:p>
        </p:txBody>
      </p:sp>
      <p:sp>
        <p:nvSpPr>
          <p:cNvPr id="3" name="Text Placeholder 2">
            <a:extLst>
              <a:ext uri="{FF2B5EF4-FFF2-40B4-BE49-F238E27FC236}">
                <a16:creationId xmlns:a16="http://schemas.microsoft.com/office/drawing/2014/main" id="{9A6DB978-4CC4-49C5-9E84-646FF95385ED}"/>
              </a:ext>
            </a:extLst>
          </p:cNvPr>
          <p:cNvSpPr>
            <a:spLocks noGrp="1"/>
          </p:cNvSpPr>
          <p:nvPr>
            <p:ph type="body" sz="quarter" idx="11"/>
          </p:nvPr>
        </p:nvSpPr>
        <p:spPr/>
        <p:txBody>
          <a:bodyPr/>
          <a:lstStyle/>
          <a:p>
            <a:r>
              <a:rPr lang="en-US" dirty="0"/>
              <a:t>Leveraging and integrating SAP data is not easy</a:t>
            </a:r>
          </a:p>
        </p:txBody>
      </p:sp>
      <p:pic>
        <p:nvPicPr>
          <p:cNvPr id="9" name="Picture 8">
            <a:extLst>
              <a:ext uri="{FF2B5EF4-FFF2-40B4-BE49-F238E27FC236}">
                <a16:creationId xmlns:a16="http://schemas.microsoft.com/office/drawing/2014/main" id="{9360F361-3D24-4A50-B9CC-6957E61610D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69685" y="2155459"/>
            <a:ext cx="9753600" cy="2447148"/>
          </a:xfrm>
          <a:prstGeom prst="rect">
            <a:avLst/>
          </a:prstGeom>
        </p:spPr>
      </p:pic>
      <p:sp>
        <p:nvSpPr>
          <p:cNvPr id="12" name="TextBox 11">
            <a:extLst>
              <a:ext uri="{FF2B5EF4-FFF2-40B4-BE49-F238E27FC236}">
                <a16:creationId xmlns:a16="http://schemas.microsoft.com/office/drawing/2014/main" id="{BD352B44-3673-4917-8985-7AA67B9C56FD}"/>
              </a:ext>
            </a:extLst>
          </p:cNvPr>
          <p:cNvSpPr txBox="1"/>
          <p:nvPr/>
        </p:nvSpPr>
        <p:spPr>
          <a:xfrm>
            <a:off x="1463543" y="4322496"/>
            <a:ext cx="2184151" cy="769634"/>
          </a:xfrm>
          <a:prstGeom prst="rect">
            <a:avLst/>
          </a:prstGeom>
          <a:noFill/>
        </p:spPr>
        <p:txBody>
          <a:bodyPr wrap="square" rtlCol="0">
            <a:spAutoFit/>
          </a:bodyPr>
          <a:lstStyle/>
          <a:p>
            <a:pPr algn="ctr"/>
            <a:r>
              <a:rPr lang="en-US" sz="1467" dirty="0">
                <a:latin typeface="Arial" panose="020B0604020202020204" pitchFamily="34" charset="0"/>
                <a:cs typeface="Arial" panose="020B0604020202020204" pitchFamily="34" charset="0"/>
              </a:rPr>
              <a:t>Data formats that make it incomprehensive </a:t>
            </a:r>
            <a:br>
              <a:rPr lang="en-US" sz="1467" dirty="0">
                <a:latin typeface="Arial" panose="020B0604020202020204" pitchFamily="34" charset="0"/>
                <a:cs typeface="Arial" panose="020B0604020202020204" pitchFamily="34" charset="0"/>
              </a:rPr>
            </a:br>
            <a:r>
              <a:rPr lang="en-US" sz="1467" dirty="0">
                <a:latin typeface="Arial" panose="020B0604020202020204" pitchFamily="34" charset="0"/>
                <a:cs typeface="Arial" panose="020B0604020202020204" pitchFamily="34" charset="0"/>
              </a:rPr>
              <a:t>to most</a:t>
            </a:r>
          </a:p>
        </p:txBody>
      </p:sp>
      <p:sp>
        <p:nvSpPr>
          <p:cNvPr id="13" name="TextBox 12">
            <a:extLst>
              <a:ext uri="{FF2B5EF4-FFF2-40B4-BE49-F238E27FC236}">
                <a16:creationId xmlns:a16="http://schemas.microsoft.com/office/drawing/2014/main" id="{5DCD1475-DFE4-43D1-A11D-27C10AAA3F85}"/>
              </a:ext>
            </a:extLst>
          </p:cNvPr>
          <p:cNvSpPr txBox="1"/>
          <p:nvPr/>
        </p:nvSpPr>
        <p:spPr>
          <a:xfrm>
            <a:off x="3881779" y="4322496"/>
            <a:ext cx="2194560" cy="769634"/>
          </a:xfrm>
          <a:prstGeom prst="rect">
            <a:avLst/>
          </a:prstGeom>
          <a:noFill/>
        </p:spPr>
        <p:txBody>
          <a:bodyPr wrap="square" rtlCol="0">
            <a:spAutoFit/>
          </a:bodyPr>
          <a:lstStyle/>
          <a:p>
            <a:pPr algn="ctr"/>
            <a:r>
              <a:rPr lang="en-US" sz="1467" dirty="0">
                <a:latin typeface="Arial" panose="020B0604020202020204" pitchFamily="34" charset="0"/>
                <a:cs typeface="Arial" panose="020B0604020202020204" pitchFamily="34" charset="0"/>
              </a:rPr>
              <a:t>10s of thousands of tables with intricate relationships</a:t>
            </a:r>
          </a:p>
        </p:txBody>
      </p:sp>
      <p:sp>
        <p:nvSpPr>
          <p:cNvPr id="14" name="TextBox 13">
            <a:extLst>
              <a:ext uri="{FF2B5EF4-FFF2-40B4-BE49-F238E27FC236}">
                <a16:creationId xmlns:a16="http://schemas.microsoft.com/office/drawing/2014/main" id="{485C10D0-3C8B-4938-918D-36E7E1EF150A}"/>
              </a:ext>
            </a:extLst>
          </p:cNvPr>
          <p:cNvSpPr txBox="1"/>
          <p:nvPr/>
        </p:nvSpPr>
        <p:spPr>
          <a:xfrm>
            <a:off x="6293809" y="4322495"/>
            <a:ext cx="2194560" cy="769634"/>
          </a:xfrm>
          <a:prstGeom prst="rect">
            <a:avLst/>
          </a:prstGeom>
          <a:noFill/>
        </p:spPr>
        <p:txBody>
          <a:bodyPr wrap="square" rtlCol="0">
            <a:spAutoFit/>
          </a:bodyPr>
          <a:lstStyle/>
          <a:p>
            <a:pPr algn="ctr"/>
            <a:r>
              <a:rPr lang="en-US" sz="1467" dirty="0">
                <a:latin typeface="Arial" panose="020B0604020202020204" pitchFamily="34" charset="0"/>
                <a:cs typeface="Arial" panose="020B0604020202020204" pitchFamily="34" charset="0"/>
              </a:rPr>
              <a:t>Complex licensing that can become time consuming and costly</a:t>
            </a:r>
          </a:p>
        </p:txBody>
      </p:sp>
      <p:sp>
        <p:nvSpPr>
          <p:cNvPr id="15" name="TextBox 14">
            <a:extLst>
              <a:ext uri="{FF2B5EF4-FFF2-40B4-BE49-F238E27FC236}">
                <a16:creationId xmlns:a16="http://schemas.microsoft.com/office/drawing/2014/main" id="{D897741F-21C2-4FB3-8D06-805BD14B0EFB}"/>
              </a:ext>
            </a:extLst>
          </p:cNvPr>
          <p:cNvSpPr txBox="1"/>
          <p:nvPr/>
        </p:nvSpPr>
        <p:spPr>
          <a:xfrm>
            <a:off x="8722453" y="4322495"/>
            <a:ext cx="2194560" cy="769634"/>
          </a:xfrm>
          <a:prstGeom prst="rect">
            <a:avLst/>
          </a:prstGeom>
          <a:noFill/>
        </p:spPr>
        <p:txBody>
          <a:bodyPr wrap="square" rtlCol="0">
            <a:spAutoFit/>
          </a:bodyPr>
          <a:lstStyle/>
          <a:p>
            <a:pPr algn="ctr"/>
            <a:r>
              <a:rPr lang="en-US" sz="1467" dirty="0">
                <a:latin typeface="Arial" panose="020B0604020202020204" pitchFamily="34" charset="0"/>
                <a:cs typeface="Arial" panose="020B0604020202020204" pitchFamily="34" charset="0"/>
              </a:rPr>
              <a:t>Built for transactional performance not </a:t>
            </a:r>
            <a:br>
              <a:rPr lang="en-US" sz="1467" dirty="0">
                <a:latin typeface="Arial" panose="020B0604020202020204" pitchFamily="34" charset="0"/>
                <a:cs typeface="Arial" panose="020B0604020202020204" pitchFamily="34" charset="0"/>
              </a:rPr>
            </a:br>
            <a:r>
              <a:rPr lang="en-US" sz="1467" dirty="0">
                <a:latin typeface="Arial" panose="020B0604020202020204" pitchFamily="34" charset="0"/>
                <a:cs typeface="Arial" panose="020B0604020202020204" pitchFamily="34" charset="0"/>
              </a:rPr>
              <a:t>real-time analytics</a:t>
            </a:r>
          </a:p>
        </p:txBody>
      </p:sp>
    </p:spTree>
    <p:extLst>
      <p:ext uri="{BB962C8B-B14F-4D97-AF65-F5344CB8AC3E}">
        <p14:creationId xmlns:p14="http://schemas.microsoft.com/office/powerpoint/2010/main" val="3648036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Customers are Looking for…</a:t>
            </a:r>
            <a:endParaRPr lang="en-GB" dirty="0"/>
          </a:p>
        </p:txBody>
      </p:sp>
      <p:sp>
        <p:nvSpPr>
          <p:cNvPr id="15" name="Text Placeholder 14">
            <a:extLst>
              <a:ext uri="{FF2B5EF4-FFF2-40B4-BE49-F238E27FC236}">
                <a16:creationId xmlns:a16="http://schemas.microsoft.com/office/drawing/2014/main" id="{E72ABBC9-5EB5-15EA-240A-5C9FA73DDC97}"/>
              </a:ext>
            </a:extLst>
          </p:cNvPr>
          <p:cNvSpPr>
            <a:spLocks noGrp="1"/>
          </p:cNvSpPr>
          <p:nvPr>
            <p:ph type="body" sz="quarter" idx="10"/>
          </p:nvPr>
        </p:nvSpPr>
        <p:spPr>
          <a:xfrm>
            <a:off x="660400" y="1673051"/>
            <a:ext cx="10822763" cy="1462756"/>
          </a:xfrm>
        </p:spPr>
        <p:txBody>
          <a:bodyPr/>
          <a:lstStyle/>
          <a:p>
            <a:pPr marL="0" indent="0">
              <a:buNone/>
            </a:pPr>
            <a:r>
              <a:rPr lang="en-US" dirty="0"/>
              <a:t>Key Assumptions:</a:t>
            </a:r>
          </a:p>
          <a:p>
            <a:r>
              <a:rPr lang="en-US" dirty="0"/>
              <a:t>Customers will want to combine SAP data with data from non-SAP sources</a:t>
            </a:r>
          </a:p>
          <a:p>
            <a:r>
              <a:rPr lang="en-US" dirty="0"/>
              <a:t>The Consumer of the data may not be an SAP user</a:t>
            </a:r>
          </a:p>
          <a:p>
            <a:endParaRPr lang="en-US" dirty="0"/>
          </a:p>
        </p:txBody>
      </p:sp>
      <p:grpSp>
        <p:nvGrpSpPr>
          <p:cNvPr id="5" name="Group 4">
            <a:extLst>
              <a:ext uri="{FF2B5EF4-FFF2-40B4-BE49-F238E27FC236}">
                <a16:creationId xmlns:a16="http://schemas.microsoft.com/office/drawing/2014/main" id="{C8C11411-E882-4D53-BC12-4C4B26D8DED0}"/>
              </a:ext>
            </a:extLst>
          </p:cNvPr>
          <p:cNvGrpSpPr/>
          <p:nvPr/>
        </p:nvGrpSpPr>
        <p:grpSpPr>
          <a:xfrm>
            <a:off x="453493" y="3243785"/>
            <a:ext cx="11179707" cy="2759875"/>
            <a:chOff x="472194" y="3101550"/>
            <a:chExt cx="11114218" cy="2616649"/>
          </a:xfrm>
        </p:grpSpPr>
        <p:sp>
          <p:nvSpPr>
            <p:cNvPr id="6" name="Rectangle 5">
              <a:extLst>
                <a:ext uri="{FF2B5EF4-FFF2-40B4-BE49-F238E27FC236}">
                  <a16:creationId xmlns:a16="http://schemas.microsoft.com/office/drawing/2014/main" id="{15D82787-5451-4605-B6A4-9EAA507EE09F}"/>
                </a:ext>
              </a:extLst>
            </p:cNvPr>
            <p:cNvSpPr/>
            <p:nvPr/>
          </p:nvSpPr>
          <p:spPr>
            <a:xfrm>
              <a:off x="472194" y="3101553"/>
              <a:ext cx="2672181" cy="2616646"/>
            </a:xfrm>
            <a:prstGeom prst="rect">
              <a:avLst/>
            </a:prstGeom>
            <a:solidFill>
              <a:schemeClr val="bg1"/>
            </a:solidFill>
            <a:ln>
              <a:noFill/>
            </a:ln>
            <a:effectLst>
              <a:outerShdw blurRad="1016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252000" rtlCol="0" anchor="ctr" anchorCtr="0"/>
            <a:lstStyle/>
            <a:p>
              <a:pPr algn="ctr"/>
              <a:r>
                <a:rPr lang="en-GB" sz="2133" b="1" dirty="0">
                  <a:solidFill>
                    <a:schemeClr val="accent5"/>
                  </a:solidFill>
                </a:rPr>
                <a:t>Data Replication of SAP Source Data (Master &amp; Transactional)</a:t>
              </a:r>
            </a:p>
            <a:p>
              <a:pPr algn="ctr"/>
              <a:endParaRPr lang="en-GB" sz="2133" b="1" dirty="0">
                <a:solidFill>
                  <a:schemeClr val="accent5"/>
                </a:solidFill>
              </a:endParaRPr>
            </a:p>
          </p:txBody>
        </p:sp>
        <p:sp>
          <p:nvSpPr>
            <p:cNvPr id="7" name="Rectangle 6">
              <a:extLst>
                <a:ext uri="{FF2B5EF4-FFF2-40B4-BE49-F238E27FC236}">
                  <a16:creationId xmlns:a16="http://schemas.microsoft.com/office/drawing/2014/main" id="{478566B1-AAA8-4AA1-97F8-53F03279C3B9}"/>
                </a:ext>
              </a:extLst>
            </p:cNvPr>
            <p:cNvSpPr/>
            <p:nvPr/>
          </p:nvSpPr>
          <p:spPr>
            <a:xfrm>
              <a:off x="3286206" y="3101552"/>
              <a:ext cx="2672181" cy="2616646"/>
            </a:xfrm>
            <a:prstGeom prst="rect">
              <a:avLst/>
            </a:prstGeom>
            <a:solidFill>
              <a:schemeClr val="bg1"/>
            </a:solidFill>
            <a:ln>
              <a:noFill/>
            </a:ln>
            <a:effectLst>
              <a:outerShdw blurRad="1016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144000" rtlCol="0" anchor="t" anchorCtr="0"/>
            <a:lstStyle/>
            <a:p>
              <a:pPr algn="ctr"/>
              <a:r>
                <a:rPr lang="en-GB" sz="2400" b="1" dirty="0">
                  <a:solidFill>
                    <a:schemeClr val="accent5"/>
                  </a:solidFill>
                </a:rPr>
                <a:t>Replicate </a:t>
              </a:r>
              <a:br>
                <a:rPr lang="en-GB" sz="2400" b="1" dirty="0">
                  <a:solidFill>
                    <a:schemeClr val="accent5"/>
                  </a:solidFill>
                </a:rPr>
              </a:br>
              <a:r>
                <a:rPr lang="en-GB" sz="2400" b="1" dirty="0">
                  <a:solidFill>
                    <a:schemeClr val="accent5"/>
                  </a:solidFill>
                </a:rPr>
                <a:t>SAP meta-data</a:t>
              </a:r>
            </a:p>
          </p:txBody>
        </p:sp>
        <p:sp>
          <p:nvSpPr>
            <p:cNvPr id="8" name="Rectangle 7">
              <a:extLst>
                <a:ext uri="{FF2B5EF4-FFF2-40B4-BE49-F238E27FC236}">
                  <a16:creationId xmlns:a16="http://schemas.microsoft.com/office/drawing/2014/main" id="{30DA43B5-DCD5-45CC-910D-C3457242E002}"/>
                </a:ext>
              </a:extLst>
            </p:cNvPr>
            <p:cNvSpPr/>
            <p:nvPr/>
          </p:nvSpPr>
          <p:spPr>
            <a:xfrm>
              <a:off x="6100219" y="3101551"/>
              <a:ext cx="2672181" cy="2616646"/>
            </a:xfrm>
            <a:prstGeom prst="rect">
              <a:avLst/>
            </a:prstGeom>
            <a:solidFill>
              <a:schemeClr val="bg1"/>
            </a:solidFill>
            <a:ln>
              <a:noFill/>
            </a:ln>
            <a:effectLst>
              <a:outerShdw blurRad="1016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nchorCtr="0"/>
            <a:lstStyle/>
            <a:p>
              <a:pPr algn="ctr"/>
              <a:r>
                <a:rPr lang="en-GB" sz="1867" b="1" dirty="0">
                  <a:solidFill>
                    <a:schemeClr val="accent5"/>
                  </a:solidFill>
                </a:rPr>
                <a:t>Combine highly structured SAP data with data from other (often unstructured) sources to enhance the data</a:t>
              </a:r>
            </a:p>
          </p:txBody>
        </p:sp>
        <p:sp>
          <p:nvSpPr>
            <p:cNvPr id="9" name="Rectangle 8">
              <a:extLst>
                <a:ext uri="{FF2B5EF4-FFF2-40B4-BE49-F238E27FC236}">
                  <a16:creationId xmlns:a16="http://schemas.microsoft.com/office/drawing/2014/main" id="{10BD778F-FB0E-4963-8D13-99090FDCB8A0}"/>
                </a:ext>
              </a:extLst>
            </p:cNvPr>
            <p:cNvSpPr/>
            <p:nvPr/>
          </p:nvSpPr>
          <p:spPr>
            <a:xfrm>
              <a:off x="8914231" y="3101550"/>
              <a:ext cx="2672181" cy="2616646"/>
            </a:xfrm>
            <a:prstGeom prst="rect">
              <a:avLst/>
            </a:prstGeom>
            <a:solidFill>
              <a:schemeClr val="bg1"/>
            </a:solidFill>
            <a:ln>
              <a:noFill/>
            </a:ln>
            <a:effectLst>
              <a:outerShdw blurRad="1016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252000" rtlCol="0" anchor="t" anchorCtr="0"/>
            <a:lstStyle/>
            <a:p>
              <a:pPr algn="ctr"/>
              <a:endParaRPr lang="en-GB" sz="1867" b="1" dirty="0">
                <a:solidFill>
                  <a:schemeClr val="accent5"/>
                </a:solidFill>
              </a:endParaRPr>
            </a:p>
            <a:p>
              <a:pPr algn="ctr"/>
              <a:r>
                <a:rPr lang="en-GB" sz="1867" b="1" dirty="0">
                  <a:solidFill>
                    <a:schemeClr val="accent5"/>
                  </a:solidFill>
                </a:rPr>
                <a:t>Data Type Promotions</a:t>
              </a:r>
            </a:p>
          </p:txBody>
        </p:sp>
      </p:grpSp>
      <p:sp>
        <p:nvSpPr>
          <p:cNvPr id="10" name="Rectangle 9">
            <a:extLst>
              <a:ext uri="{FF2B5EF4-FFF2-40B4-BE49-F238E27FC236}">
                <a16:creationId xmlns:a16="http://schemas.microsoft.com/office/drawing/2014/main" id="{22619240-14A3-463E-858B-4D6C7C3EF50F}"/>
              </a:ext>
            </a:extLst>
          </p:cNvPr>
          <p:cNvSpPr/>
          <p:nvPr/>
        </p:nvSpPr>
        <p:spPr>
          <a:xfrm>
            <a:off x="3376289" y="4258309"/>
            <a:ext cx="2490171" cy="7308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r>
              <a:rPr lang="en-GB" sz="1300" dirty="0">
                <a:solidFill>
                  <a:schemeClr val="tx1"/>
                </a:solidFill>
              </a:rPr>
              <a:t>Field Names </a:t>
            </a:r>
            <a:br>
              <a:rPr lang="en-GB" sz="1300" dirty="0">
                <a:solidFill>
                  <a:schemeClr val="tx1"/>
                </a:solidFill>
              </a:rPr>
            </a:br>
            <a:r>
              <a:rPr lang="en-GB" sz="1300" dirty="0">
                <a:solidFill>
                  <a:schemeClr val="tx1"/>
                </a:solidFill>
              </a:rPr>
              <a:t>(BUKRS = Company Code)</a:t>
            </a:r>
          </a:p>
        </p:txBody>
      </p:sp>
      <p:sp>
        <p:nvSpPr>
          <p:cNvPr id="11" name="Rectangle 10">
            <a:extLst>
              <a:ext uri="{FF2B5EF4-FFF2-40B4-BE49-F238E27FC236}">
                <a16:creationId xmlns:a16="http://schemas.microsoft.com/office/drawing/2014/main" id="{B1275535-6746-43F5-9044-16D0D4AFC8EF}"/>
              </a:ext>
            </a:extLst>
          </p:cNvPr>
          <p:cNvSpPr/>
          <p:nvPr/>
        </p:nvSpPr>
        <p:spPr>
          <a:xfrm>
            <a:off x="3376289" y="5097114"/>
            <a:ext cx="2490171" cy="7308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r>
              <a:rPr lang="en-GB" sz="1300" dirty="0">
                <a:solidFill>
                  <a:schemeClr val="tx1"/>
                </a:solidFill>
              </a:rPr>
              <a:t>Values</a:t>
            </a:r>
            <a:br>
              <a:rPr lang="en-GB" sz="1300" dirty="0">
                <a:solidFill>
                  <a:schemeClr val="tx1"/>
                </a:solidFill>
              </a:rPr>
            </a:br>
            <a:r>
              <a:rPr lang="en-GB" sz="1300" dirty="0">
                <a:solidFill>
                  <a:schemeClr val="tx1"/>
                </a:solidFill>
              </a:rPr>
              <a:t>(Company Code 1000 = </a:t>
            </a:r>
            <a:br>
              <a:rPr lang="en-GB" sz="1300" dirty="0">
                <a:solidFill>
                  <a:schemeClr val="tx1"/>
                </a:solidFill>
              </a:rPr>
            </a:br>
            <a:r>
              <a:rPr lang="en-GB" sz="1300" dirty="0">
                <a:solidFill>
                  <a:schemeClr val="tx1"/>
                </a:solidFill>
              </a:rPr>
              <a:t>US-</a:t>
            </a:r>
            <a:r>
              <a:rPr lang="en-GB" sz="1300" dirty="0" err="1">
                <a:solidFill>
                  <a:schemeClr val="tx1"/>
                </a:solidFill>
              </a:rPr>
              <a:t>NorthAmerica</a:t>
            </a:r>
            <a:r>
              <a:rPr lang="en-GB" sz="1300" dirty="0">
                <a:solidFill>
                  <a:schemeClr val="tx1"/>
                </a:solidFill>
              </a:rPr>
              <a:t>-California)</a:t>
            </a:r>
          </a:p>
        </p:txBody>
      </p:sp>
      <p:grpSp>
        <p:nvGrpSpPr>
          <p:cNvPr id="3" name="Group 2">
            <a:extLst>
              <a:ext uri="{FF2B5EF4-FFF2-40B4-BE49-F238E27FC236}">
                <a16:creationId xmlns:a16="http://schemas.microsoft.com/office/drawing/2014/main" id="{CCDBBD1E-4506-4931-93E4-6A2AA5E92820}"/>
              </a:ext>
            </a:extLst>
          </p:cNvPr>
          <p:cNvGrpSpPr/>
          <p:nvPr/>
        </p:nvGrpSpPr>
        <p:grpSpPr>
          <a:xfrm>
            <a:off x="9050587" y="4723315"/>
            <a:ext cx="2490172" cy="997805"/>
            <a:chOff x="9050584" y="4016923"/>
            <a:chExt cx="2490172" cy="997806"/>
          </a:xfrm>
        </p:grpSpPr>
        <p:sp>
          <p:nvSpPr>
            <p:cNvPr id="12" name="Rectangle 11">
              <a:extLst>
                <a:ext uri="{FF2B5EF4-FFF2-40B4-BE49-F238E27FC236}">
                  <a16:creationId xmlns:a16="http://schemas.microsoft.com/office/drawing/2014/main" id="{17C6C249-B2D4-4211-B959-4AE58223D358}"/>
                </a:ext>
              </a:extLst>
            </p:cNvPr>
            <p:cNvSpPr/>
            <p:nvPr/>
          </p:nvSpPr>
          <p:spPr>
            <a:xfrm>
              <a:off x="9050584" y="4016923"/>
              <a:ext cx="2490171" cy="4616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r>
                <a:rPr lang="en-GB" sz="1300" dirty="0">
                  <a:solidFill>
                    <a:schemeClr val="tx1"/>
                  </a:solidFill>
                </a:rPr>
                <a:t>CHAR, NUMC, DATS, TIMS</a:t>
              </a:r>
            </a:p>
          </p:txBody>
        </p:sp>
        <p:sp>
          <p:nvSpPr>
            <p:cNvPr id="14" name="Rectangle 13">
              <a:extLst>
                <a:ext uri="{FF2B5EF4-FFF2-40B4-BE49-F238E27FC236}">
                  <a16:creationId xmlns:a16="http://schemas.microsoft.com/office/drawing/2014/main" id="{9F5364D5-AB14-40D1-90F8-B9534957CE07}"/>
                </a:ext>
              </a:extLst>
            </p:cNvPr>
            <p:cNvSpPr/>
            <p:nvPr/>
          </p:nvSpPr>
          <p:spPr>
            <a:xfrm>
              <a:off x="9050585" y="4553094"/>
              <a:ext cx="2490171" cy="4616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r>
                <a:rPr lang="en-GB" sz="1300" dirty="0">
                  <a:solidFill>
                    <a:schemeClr val="tx1"/>
                  </a:solidFill>
                </a:rPr>
                <a:t>Strings</a:t>
              </a:r>
            </a:p>
          </p:txBody>
        </p:sp>
      </p:grpSp>
      <p:sp>
        <p:nvSpPr>
          <p:cNvPr id="17" name="Rectangle 16">
            <a:extLst>
              <a:ext uri="{FF2B5EF4-FFF2-40B4-BE49-F238E27FC236}">
                <a16:creationId xmlns:a16="http://schemas.microsoft.com/office/drawing/2014/main" id="{EC9D64C5-0692-4547-852C-73C5D5E8364F}"/>
              </a:ext>
            </a:extLst>
          </p:cNvPr>
          <p:cNvSpPr/>
          <p:nvPr/>
        </p:nvSpPr>
        <p:spPr>
          <a:xfrm>
            <a:off x="552372" y="5184950"/>
            <a:ext cx="2490171" cy="7308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endParaRPr lang="en-GB" sz="1333" dirty="0">
              <a:solidFill>
                <a:schemeClr val="tx1"/>
              </a:solidFill>
            </a:endParaRPr>
          </a:p>
          <a:p>
            <a:pPr algn="ctr"/>
            <a:r>
              <a:rPr lang="en-GB" sz="1333" dirty="0">
                <a:solidFill>
                  <a:schemeClr val="tx1"/>
                </a:solidFill>
              </a:rPr>
              <a:t>Handle Pool/Cluster/INDX Tables</a:t>
            </a:r>
          </a:p>
          <a:p>
            <a:pPr algn="ctr"/>
            <a:endParaRPr lang="en-GB" sz="1300" dirty="0">
              <a:solidFill>
                <a:schemeClr val="tx1"/>
              </a:solidFill>
            </a:endParaRPr>
          </a:p>
        </p:txBody>
      </p:sp>
    </p:spTree>
    <p:extLst>
      <p:ext uri="{BB962C8B-B14F-4D97-AF65-F5344CB8AC3E}">
        <p14:creationId xmlns:p14="http://schemas.microsoft.com/office/powerpoint/2010/main" val="126695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Key: DL DW Automation">
            <a:extLst>
              <a:ext uri="{FF2B5EF4-FFF2-40B4-BE49-F238E27FC236}">
                <a16:creationId xmlns:a16="http://schemas.microsoft.com/office/drawing/2014/main" id="{668F7B27-8793-4085-A4B0-61DFF836C962}"/>
              </a:ext>
            </a:extLst>
          </p:cNvPr>
          <p:cNvGrpSpPr/>
          <p:nvPr/>
        </p:nvGrpSpPr>
        <p:grpSpPr>
          <a:xfrm>
            <a:off x="8691730" y="6242362"/>
            <a:ext cx="1672967" cy="390472"/>
            <a:chOff x="9385848" y="495609"/>
            <a:chExt cx="1672966" cy="390471"/>
          </a:xfrm>
        </p:grpSpPr>
        <p:sp>
          <p:nvSpPr>
            <p:cNvPr id="147" name="TextBox 146">
              <a:extLst>
                <a:ext uri="{FF2B5EF4-FFF2-40B4-BE49-F238E27FC236}">
                  <a16:creationId xmlns:a16="http://schemas.microsoft.com/office/drawing/2014/main" id="{AAD29387-34CA-4950-92FB-5E8BE0661D15}"/>
                </a:ext>
              </a:extLst>
            </p:cNvPr>
            <p:cNvSpPr txBox="1"/>
            <p:nvPr/>
          </p:nvSpPr>
          <p:spPr>
            <a:xfrm>
              <a:off x="9450359" y="501360"/>
              <a:ext cx="1608455" cy="384720"/>
            </a:xfrm>
            <a:prstGeom prst="rect">
              <a:avLst/>
            </a:prstGeom>
            <a:noFill/>
          </p:spPr>
          <p:txBody>
            <a:bodyPr wrap="square" lIns="0" tIns="0" rIns="0" bIns="0" rtlCol="0">
              <a:spAutoFit/>
            </a:bodyPr>
            <a:lstStyle/>
            <a:p>
              <a:pPr marL="268281" indent="-268281" defTabSz="914332">
                <a:spcAft>
                  <a:spcPts val="600"/>
                </a:spcAft>
                <a:buClr>
                  <a:prstClr val="white"/>
                </a:buClr>
                <a:buFont typeface="+mj-lt"/>
                <a:buAutoNum type="arabicPeriod"/>
                <a:defRPr/>
              </a:pPr>
              <a:r>
                <a:rPr lang="en-US" sz="1100" dirty="0">
                  <a:solidFill>
                    <a:schemeClr val="accent6"/>
                  </a:solidFill>
                </a:rPr>
                <a:t>DL/DW Automation </a:t>
              </a:r>
            </a:p>
            <a:p>
              <a:pPr defTabSz="914332">
                <a:spcAft>
                  <a:spcPts val="600"/>
                </a:spcAft>
                <a:buClr>
                  <a:prstClr val="white"/>
                </a:buClr>
                <a:defRPr/>
              </a:pPr>
              <a:endParaRPr lang="en-GB" sz="900" b="1" dirty="0">
                <a:solidFill>
                  <a:srgbClr val="1D335C"/>
                </a:solidFill>
                <a:latin typeface="+mj-lt"/>
              </a:endParaRPr>
            </a:p>
          </p:txBody>
        </p:sp>
        <p:pic>
          <p:nvPicPr>
            <p:cNvPr id="148" name="Graphic 147">
              <a:extLst>
                <a:ext uri="{FF2B5EF4-FFF2-40B4-BE49-F238E27FC236}">
                  <a16:creationId xmlns:a16="http://schemas.microsoft.com/office/drawing/2014/main" id="{7F39DD48-C5B2-4621-A16D-A51008F479F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5848" y="495609"/>
              <a:ext cx="284732" cy="225179"/>
            </a:xfrm>
            <a:prstGeom prst="rect">
              <a:avLst/>
            </a:prstGeom>
          </p:spPr>
        </p:pic>
      </p:grpSp>
      <p:grpSp>
        <p:nvGrpSpPr>
          <p:cNvPr id="12" name="GCP">
            <a:extLst>
              <a:ext uri="{FF2B5EF4-FFF2-40B4-BE49-F238E27FC236}">
                <a16:creationId xmlns:a16="http://schemas.microsoft.com/office/drawing/2014/main" id="{2A1FE3A6-6837-425F-AA4E-1A087D9CFEE6}"/>
              </a:ext>
            </a:extLst>
          </p:cNvPr>
          <p:cNvGrpSpPr/>
          <p:nvPr/>
        </p:nvGrpSpPr>
        <p:grpSpPr>
          <a:xfrm>
            <a:off x="8594187" y="1256517"/>
            <a:ext cx="2924831" cy="4850524"/>
            <a:chOff x="8594187" y="1256516"/>
            <a:chExt cx="2924830" cy="4850524"/>
          </a:xfrm>
        </p:grpSpPr>
        <p:grpSp>
          <p:nvGrpSpPr>
            <p:cNvPr id="114" name="GCP">
              <a:extLst>
                <a:ext uri="{FF2B5EF4-FFF2-40B4-BE49-F238E27FC236}">
                  <a16:creationId xmlns:a16="http://schemas.microsoft.com/office/drawing/2014/main" id="{48F46074-E236-49F4-851D-DDC1FDD17DC7}"/>
                </a:ext>
              </a:extLst>
            </p:cNvPr>
            <p:cNvGrpSpPr/>
            <p:nvPr/>
          </p:nvGrpSpPr>
          <p:grpSpPr>
            <a:xfrm>
              <a:off x="8594187" y="1256516"/>
              <a:ext cx="2924830" cy="4850524"/>
              <a:chOff x="8594187" y="1256516"/>
              <a:chExt cx="2924830" cy="4850524"/>
            </a:xfrm>
          </p:grpSpPr>
          <p:grpSp>
            <p:nvGrpSpPr>
              <p:cNvPr id="103" name="Group 102">
                <a:extLst>
                  <a:ext uri="{FF2B5EF4-FFF2-40B4-BE49-F238E27FC236}">
                    <a16:creationId xmlns:a16="http://schemas.microsoft.com/office/drawing/2014/main" id="{124DFDA8-A578-4C49-9F15-ADC8FCC01786}"/>
                  </a:ext>
                </a:extLst>
              </p:cNvPr>
              <p:cNvGrpSpPr/>
              <p:nvPr/>
            </p:nvGrpSpPr>
            <p:grpSpPr>
              <a:xfrm>
                <a:off x="8594187" y="1256516"/>
                <a:ext cx="2924830" cy="4850524"/>
                <a:chOff x="8594187" y="1256516"/>
                <a:chExt cx="2924830" cy="4850524"/>
              </a:xfrm>
            </p:grpSpPr>
            <p:sp>
              <p:nvSpPr>
                <p:cNvPr id="5" name="GCP Group Box">
                  <a:extLst>
                    <a:ext uri="{FF2B5EF4-FFF2-40B4-BE49-F238E27FC236}">
                      <a16:creationId xmlns:a16="http://schemas.microsoft.com/office/drawing/2014/main" id="{D6418374-68C5-41BA-A97F-C6D0C4CEE433}"/>
                    </a:ext>
                  </a:extLst>
                </p:cNvPr>
                <p:cNvSpPr/>
                <p:nvPr/>
              </p:nvSpPr>
              <p:spPr>
                <a:xfrm>
                  <a:off x="8594187" y="1256516"/>
                  <a:ext cx="2924830" cy="48505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32">
                    <a:defRPr/>
                  </a:pPr>
                  <a:endParaRPr lang="en-US" b="1">
                    <a:solidFill>
                      <a:prstClr val="white"/>
                    </a:solidFill>
                    <a:latin typeface="Open Sans"/>
                  </a:endParaRPr>
                </a:p>
              </p:txBody>
            </p:sp>
            <p:sp>
              <p:nvSpPr>
                <p:cNvPr id="42" name="All dbs text">
                  <a:extLst>
                    <a:ext uri="{FF2B5EF4-FFF2-40B4-BE49-F238E27FC236}">
                      <a16:creationId xmlns:a16="http://schemas.microsoft.com/office/drawing/2014/main" id="{EF3D90D8-10C8-499D-B9DB-C4641DD19DF9}"/>
                    </a:ext>
                  </a:extLst>
                </p:cNvPr>
                <p:cNvSpPr/>
                <p:nvPr/>
              </p:nvSpPr>
              <p:spPr>
                <a:xfrm>
                  <a:off x="8809469" y="2077957"/>
                  <a:ext cx="2419144"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All databases</a:t>
                  </a:r>
                </a:p>
              </p:txBody>
            </p:sp>
            <p:grpSp>
              <p:nvGrpSpPr>
                <p:cNvPr id="102" name="Group 101">
                  <a:extLst>
                    <a:ext uri="{FF2B5EF4-FFF2-40B4-BE49-F238E27FC236}">
                      <a16:creationId xmlns:a16="http://schemas.microsoft.com/office/drawing/2014/main" id="{482FE8F0-ADFE-45D3-8E85-4B477740C3A0}"/>
                    </a:ext>
                  </a:extLst>
                </p:cNvPr>
                <p:cNvGrpSpPr/>
                <p:nvPr/>
              </p:nvGrpSpPr>
              <p:grpSpPr>
                <a:xfrm>
                  <a:off x="9106720" y="1504094"/>
                  <a:ext cx="1952091" cy="343637"/>
                  <a:chOff x="9106720" y="1504094"/>
                  <a:chExt cx="1952091" cy="343637"/>
                </a:xfrm>
              </p:grpSpPr>
              <p:pic>
                <p:nvPicPr>
                  <p:cNvPr id="11" name="GCP Text" descr="Image result for google cloud platform white">
                    <a:extLst>
                      <a:ext uri="{FF2B5EF4-FFF2-40B4-BE49-F238E27FC236}">
                        <a16:creationId xmlns:a16="http://schemas.microsoft.com/office/drawing/2014/main" id="{43B12354-636B-4C8E-AD8E-450E8E95DB9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78094"/>
                  <a:stretch/>
                </p:blipFill>
                <p:spPr bwMode="auto">
                  <a:xfrm>
                    <a:off x="9528214" y="1587994"/>
                    <a:ext cx="1530597" cy="215838"/>
                  </a:xfrm>
                  <a:prstGeom prst="rect">
                    <a:avLst/>
                  </a:prstGeom>
                  <a:noFill/>
                  <a:extLst>
                    <a:ext uri="{909E8E84-426E-40DD-AFC4-6F175D3DCCD1}">
                      <a14:hiddenFill xmlns:a14="http://schemas.microsoft.com/office/drawing/2010/main">
                        <a:solidFill>
                          <a:srgbClr val="FFFFFF"/>
                        </a:solidFill>
                      </a14:hiddenFill>
                    </a:ext>
                  </a:extLst>
                </p:spPr>
              </p:pic>
              <p:pic>
                <p:nvPicPr>
                  <p:cNvPr id="131" name="GCP Logo" descr="Image result for transparent google cloud platform logo">
                    <a:extLst>
                      <a:ext uri="{FF2B5EF4-FFF2-40B4-BE49-F238E27FC236}">
                        <a16:creationId xmlns:a16="http://schemas.microsoft.com/office/drawing/2014/main" id="{D2970FAD-0329-41F4-B16D-E70080C14F0B}"/>
                      </a:ext>
                    </a:extLst>
                  </p:cNvPr>
                  <p:cNvPicPr>
                    <a:picLocks noChangeAspect="1" noChangeArrowheads="1"/>
                  </p:cNvPicPr>
                  <p:nvPr/>
                </p:nvPicPr>
                <p:blipFill>
                  <a:blip r:embed="rId6" cstate="hqprint">
                    <a:biLevel thresh="25000"/>
                    <a:extLst>
                      <a:ext uri="{28A0092B-C50C-407E-A947-70E740481C1C}">
                        <a14:useLocalDpi xmlns:a14="http://schemas.microsoft.com/office/drawing/2010/main"/>
                      </a:ext>
                    </a:extLst>
                  </a:blip>
                  <a:srcRect/>
                  <a:stretch>
                    <a:fillRect/>
                  </a:stretch>
                </p:blipFill>
                <p:spPr bwMode="auto">
                  <a:xfrm>
                    <a:off x="9106720" y="1504094"/>
                    <a:ext cx="343637" cy="343637"/>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A947854A-E6BB-48B9-AB9F-52204D8E4607}"/>
                    </a:ext>
                  </a:extLst>
                </p:cNvPr>
                <p:cNvSpPr/>
                <p:nvPr/>
              </p:nvSpPr>
              <p:spPr>
                <a:xfrm>
                  <a:off x="8809469" y="2652771"/>
                  <a:ext cx="2419144"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Cloud Storage </a:t>
                  </a:r>
                  <a:r>
                    <a:rPr lang="en-GB" sz="1200">
                      <a:solidFill>
                        <a:schemeClr val="bg1"/>
                      </a:solidFill>
                      <a:latin typeface="+mj-lt"/>
                    </a:rPr>
                    <a:t>(GCS)</a:t>
                  </a:r>
                  <a:endParaRPr lang="en-GB" sz="1400">
                    <a:solidFill>
                      <a:schemeClr val="bg1"/>
                    </a:solidFill>
                    <a:latin typeface="+mj-lt"/>
                  </a:endParaRPr>
                </a:p>
              </p:txBody>
            </p:sp>
            <p:sp>
              <p:nvSpPr>
                <p:cNvPr id="44" name="Rectangle 43">
                  <a:extLst>
                    <a:ext uri="{FF2B5EF4-FFF2-40B4-BE49-F238E27FC236}">
                      <a16:creationId xmlns:a16="http://schemas.microsoft.com/office/drawing/2014/main" id="{70AE8C47-172B-4770-82B6-1BA6144B7E81}"/>
                    </a:ext>
                  </a:extLst>
                </p:cNvPr>
                <p:cNvSpPr/>
                <p:nvPr/>
              </p:nvSpPr>
              <p:spPr>
                <a:xfrm>
                  <a:off x="8809469" y="3227585"/>
                  <a:ext cx="2419144"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err="1">
                      <a:solidFill>
                        <a:schemeClr val="bg1"/>
                      </a:solidFill>
                      <a:latin typeface="+mj-lt"/>
                    </a:rPr>
                    <a:t>DataProc</a:t>
                  </a:r>
                  <a:endParaRPr lang="en-GB" sz="1400">
                    <a:solidFill>
                      <a:schemeClr val="bg1"/>
                    </a:solidFill>
                    <a:latin typeface="+mj-lt"/>
                  </a:endParaRPr>
                </a:p>
              </p:txBody>
            </p:sp>
            <p:pic>
              <p:nvPicPr>
                <p:cNvPr id="78" name="GCS" descr="Image result for google storage">
                  <a:extLst>
                    <a:ext uri="{FF2B5EF4-FFF2-40B4-BE49-F238E27FC236}">
                      <a16:creationId xmlns:a16="http://schemas.microsoft.com/office/drawing/2014/main" id="{642D9443-8E37-4A9E-B3D2-BAF786785C1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913285" y="2747699"/>
                  <a:ext cx="346893" cy="346893"/>
                </a:xfrm>
                <a:prstGeom prst="rect">
                  <a:avLst/>
                </a:prstGeom>
                <a:noFill/>
                <a:extLst>
                  <a:ext uri="{909E8E84-426E-40DD-AFC4-6F175D3DCCD1}">
                    <a14:hiddenFill xmlns:a14="http://schemas.microsoft.com/office/drawing/2010/main">
                      <a:solidFill>
                        <a:srgbClr val="FFFFFF"/>
                      </a:solidFill>
                    </a14:hiddenFill>
                  </a:ext>
                </a:extLst>
              </p:spPr>
            </p:pic>
            <p:pic>
              <p:nvPicPr>
                <p:cNvPr id="79" name="DataProc" descr="http://www.nikhilk.net/content/blog/dataprocHexagon.png">
                  <a:extLst>
                    <a:ext uri="{FF2B5EF4-FFF2-40B4-BE49-F238E27FC236}">
                      <a16:creationId xmlns:a16="http://schemas.microsoft.com/office/drawing/2014/main" id="{C3CF25F1-5640-4AC5-88BF-60C6A099BB5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906032" y="3333832"/>
                  <a:ext cx="353689" cy="353689"/>
                </a:xfrm>
                <a:prstGeom prst="rect">
                  <a:avLst/>
                </a:prstGeom>
                <a:noFill/>
                <a:extLst>
                  <a:ext uri="{909E8E84-426E-40DD-AFC4-6F175D3DCCD1}">
                    <a14:hiddenFill xmlns:a14="http://schemas.microsoft.com/office/drawing/2010/main">
                      <a:solidFill>
                        <a:srgbClr val="FFFFFF"/>
                      </a:solidFill>
                    </a14:hiddenFill>
                  </a:ext>
                </a:extLst>
              </p:spPr>
            </p:pic>
            <p:pic>
              <p:nvPicPr>
                <p:cNvPr id="80" name="Kafka" descr="Image result for google pubsub transparent logo">
                  <a:extLst>
                    <a:ext uri="{FF2B5EF4-FFF2-40B4-BE49-F238E27FC236}">
                      <a16:creationId xmlns:a16="http://schemas.microsoft.com/office/drawing/2014/main" id="{669897D8-8B44-4CE4-8CBF-691B8F65C278}"/>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8911014" y="3806583"/>
                  <a:ext cx="348707" cy="294935"/>
                </a:xfrm>
                <a:prstGeom prst="rect">
                  <a:avLst/>
                </a:prstGeom>
                <a:noFill/>
                <a:extLst>
                  <a:ext uri="{909E8E84-426E-40DD-AFC4-6F175D3DCCD1}">
                    <a14:hiddenFill xmlns:a14="http://schemas.microsoft.com/office/drawing/2010/main">
                      <a:solidFill>
                        <a:srgbClr val="FFFFFF"/>
                      </a:solidFill>
                    </a14:hiddenFill>
                  </a:ext>
                </a:extLst>
              </p:spPr>
            </p:pic>
            <p:pic>
              <p:nvPicPr>
                <p:cNvPr id="128" name="DataProc Compose">
                  <a:extLst>
                    <a:ext uri="{FF2B5EF4-FFF2-40B4-BE49-F238E27FC236}">
                      <a16:creationId xmlns:a16="http://schemas.microsoft.com/office/drawing/2014/main" id="{698DF295-3E7D-49B4-8A29-D95404A415B8}"/>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51937" y="3426965"/>
                  <a:ext cx="160877" cy="127229"/>
                </a:xfrm>
                <a:prstGeom prst="rect">
                  <a:avLst/>
                </a:prstGeom>
              </p:spPr>
            </p:pic>
            <p:pic>
              <p:nvPicPr>
                <p:cNvPr id="18" name="All DBs">
                  <a:extLst>
                    <a:ext uri="{FF2B5EF4-FFF2-40B4-BE49-F238E27FC236}">
                      <a16:creationId xmlns:a16="http://schemas.microsoft.com/office/drawing/2014/main" id="{08BAFAF2-E815-4A41-AC74-296240B82B4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912251" y="2192331"/>
                  <a:ext cx="347821" cy="347821"/>
                </a:xfrm>
                <a:prstGeom prst="rect">
                  <a:avLst/>
                </a:prstGeom>
              </p:spPr>
            </p:pic>
          </p:grpSp>
          <p:grpSp>
            <p:nvGrpSpPr>
              <p:cNvPr id="109" name="Group 108">
                <a:extLst>
                  <a:ext uri="{FF2B5EF4-FFF2-40B4-BE49-F238E27FC236}">
                    <a16:creationId xmlns:a16="http://schemas.microsoft.com/office/drawing/2014/main" id="{56CF5B15-2274-47A7-A5C2-DDD8FC15EC2C}"/>
                  </a:ext>
                </a:extLst>
              </p:cNvPr>
              <p:cNvGrpSpPr/>
              <p:nvPr/>
            </p:nvGrpSpPr>
            <p:grpSpPr>
              <a:xfrm>
                <a:off x="8802585" y="3822808"/>
                <a:ext cx="2519866" cy="1644203"/>
                <a:chOff x="8802585" y="3822808"/>
                <a:chExt cx="2519866" cy="1644203"/>
              </a:xfrm>
            </p:grpSpPr>
            <p:grpSp>
              <p:nvGrpSpPr>
                <p:cNvPr id="108" name="Group 107">
                  <a:extLst>
                    <a:ext uri="{FF2B5EF4-FFF2-40B4-BE49-F238E27FC236}">
                      <a16:creationId xmlns:a16="http://schemas.microsoft.com/office/drawing/2014/main" id="{D009FCF7-043F-4428-A68A-52964721039C}"/>
                    </a:ext>
                  </a:extLst>
                </p:cNvPr>
                <p:cNvGrpSpPr/>
                <p:nvPr/>
              </p:nvGrpSpPr>
              <p:grpSpPr>
                <a:xfrm>
                  <a:off x="8802585" y="3822808"/>
                  <a:ext cx="2519866" cy="1644203"/>
                  <a:chOff x="8802585" y="3822808"/>
                  <a:chExt cx="2519866" cy="1644203"/>
                </a:xfrm>
              </p:grpSpPr>
              <p:grpSp>
                <p:nvGrpSpPr>
                  <p:cNvPr id="105" name="Group 104">
                    <a:extLst>
                      <a:ext uri="{FF2B5EF4-FFF2-40B4-BE49-F238E27FC236}">
                        <a16:creationId xmlns:a16="http://schemas.microsoft.com/office/drawing/2014/main" id="{32455D44-66CD-49EC-82B8-CC96CEB6DE6B}"/>
                      </a:ext>
                    </a:extLst>
                  </p:cNvPr>
                  <p:cNvGrpSpPr/>
                  <p:nvPr/>
                </p:nvGrpSpPr>
                <p:grpSpPr>
                  <a:xfrm>
                    <a:off x="8802585" y="4934446"/>
                    <a:ext cx="2519866" cy="532565"/>
                    <a:chOff x="8802585" y="4934446"/>
                    <a:chExt cx="2519866" cy="532565"/>
                  </a:xfrm>
                </p:grpSpPr>
                <p:grpSp>
                  <p:nvGrpSpPr>
                    <p:cNvPr id="104" name="Group 103">
                      <a:extLst>
                        <a:ext uri="{FF2B5EF4-FFF2-40B4-BE49-F238E27FC236}">
                          <a16:creationId xmlns:a16="http://schemas.microsoft.com/office/drawing/2014/main" id="{D1F09E68-F172-42EF-A738-EC7B8B0A3982}"/>
                        </a:ext>
                      </a:extLst>
                    </p:cNvPr>
                    <p:cNvGrpSpPr/>
                    <p:nvPr/>
                  </p:nvGrpSpPr>
                  <p:grpSpPr>
                    <a:xfrm>
                      <a:off x="8802585" y="4934446"/>
                      <a:ext cx="2519866" cy="532565"/>
                      <a:chOff x="8802585" y="4934446"/>
                      <a:chExt cx="2519866" cy="532565"/>
                    </a:xfrm>
                  </p:grpSpPr>
                  <p:sp>
                    <p:nvSpPr>
                      <p:cNvPr id="150" name="Snowflake text">
                        <a:extLst>
                          <a:ext uri="{FF2B5EF4-FFF2-40B4-BE49-F238E27FC236}">
                            <a16:creationId xmlns:a16="http://schemas.microsoft.com/office/drawing/2014/main" id="{6C4B38CA-9805-4045-9CAD-77F8CC3C4C4A}"/>
                          </a:ext>
                        </a:extLst>
                      </p:cNvPr>
                      <p:cNvSpPr/>
                      <p:nvPr/>
                    </p:nvSpPr>
                    <p:spPr>
                      <a:xfrm>
                        <a:off x="8802585" y="4934446"/>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Snowflake</a:t>
                        </a:r>
                      </a:p>
                    </p:txBody>
                  </p:sp>
                  <p:pic>
                    <p:nvPicPr>
                      <p:cNvPr id="152" name="Snowflake logo">
                        <a:extLst>
                          <a:ext uri="{FF2B5EF4-FFF2-40B4-BE49-F238E27FC236}">
                            <a16:creationId xmlns:a16="http://schemas.microsoft.com/office/drawing/2014/main" id="{A25D37EE-8C2A-4318-AD50-204AE4E01E01}"/>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943436" y="5071244"/>
                        <a:ext cx="278880" cy="276556"/>
                      </a:xfrm>
                      <a:prstGeom prst="rect">
                        <a:avLst/>
                      </a:prstGeom>
                    </p:spPr>
                  </p:pic>
                </p:grpSp>
                <p:pic>
                  <p:nvPicPr>
                    <p:cNvPr id="151" name="Snowflake Compose">
                      <a:extLst>
                        <a:ext uri="{FF2B5EF4-FFF2-40B4-BE49-F238E27FC236}">
                          <a16:creationId xmlns:a16="http://schemas.microsoft.com/office/drawing/2014/main" id="{73A1CD6D-9905-49C3-8A7D-E2DCF83C5978}"/>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51937" y="5160875"/>
                      <a:ext cx="160877" cy="127229"/>
                    </a:xfrm>
                    <a:prstGeom prst="rect">
                      <a:avLst/>
                    </a:prstGeom>
                  </p:spPr>
                </p:pic>
              </p:grpSp>
              <p:sp>
                <p:nvSpPr>
                  <p:cNvPr id="3" name="Kafka text">
                    <a:extLst>
                      <a:ext uri="{FF2B5EF4-FFF2-40B4-BE49-F238E27FC236}">
                        <a16:creationId xmlns:a16="http://schemas.microsoft.com/office/drawing/2014/main" id="{140E08FD-37DC-47EA-ABB2-6CFFD5D3098E}"/>
                      </a:ext>
                    </a:extLst>
                  </p:cNvPr>
                  <p:cNvSpPr/>
                  <p:nvPr/>
                </p:nvSpPr>
                <p:spPr>
                  <a:xfrm>
                    <a:off x="9433283" y="3822808"/>
                    <a:ext cx="567848" cy="307777"/>
                  </a:xfrm>
                  <a:prstGeom prst="rect">
                    <a:avLst/>
                  </a:prstGeom>
                </p:spPr>
                <p:txBody>
                  <a:bodyPr wrap="none">
                    <a:spAutoFit/>
                  </a:bodyPr>
                  <a:lstStyle/>
                  <a:p>
                    <a:pPr defTabSz="914332">
                      <a:defRPr/>
                    </a:pPr>
                    <a:r>
                      <a:rPr lang="en-GB" sz="1400">
                        <a:solidFill>
                          <a:schemeClr val="bg1"/>
                        </a:solidFill>
                        <a:latin typeface="+mj-lt"/>
                      </a:rPr>
                      <a:t>Kafka</a:t>
                    </a:r>
                  </a:p>
                </p:txBody>
              </p:sp>
            </p:grpSp>
            <p:sp>
              <p:nvSpPr>
                <p:cNvPr id="158" name="GBQ text">
                  <a:extLst>
                    <a:ext uri="{FF2B5EF4-FFF2-40B4-BE49-F238E27FC236}">
                      <a16:creationId xmlns:a16="http://schemas.microsoft.com/office/drawing/2014/main" id="{BF8D8C71-C50B-4ED0-8B83-5F7C7B603221}"/>
                    </a:ext>
                  </a:extLst>
                </p:cNvPr>
                <p:cNvSpPr/>
                <p:nvPr/>
              </p:nvSpPr>
              <p:spPr>
                <a:xfrm>
                  <a:off x="8809469" y="4377212"/>
                  <a:ext cx="2419144"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BigQuery</a:t>
                  </a:r>
                </a:p>
              </p:txBody>
            </p:sp>
            <p:pic>
              <p:nvPicPr>
                <p:cNvPr id="159" name="GBQ" descr="Image result for google dataproc transparent logo">
                  <a:extLst>
                    <a:ext uri="{FF2B5EF4-FFF2-40B4-BE49-F238E27FC236}">
                      <a16:creationId xmlns:a16="http://schemas.microsoft.com/office/drawing/2014/main" id="{DC4B7375-63C8-4334-BEDC-840B5B661237}"/>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p:blipFill>
              <p:spPr bwMode="auto">
                <a:xfrm>
                  <a:off x="8899813" y="4449260"/>
                  <a:ext cx="369566" cy="366548"/>
                </a:xfrm>
                <a:prstGeom prst="rect">
                  <a:avLst/>
                </a:prstGeom>
                <a:noFill/>
                <a:extLst>
                  <a:ext uri="{909E8E84-426E-40DD-AFC4-6F175D3DCCD1}">
                    <a14:hiddenFill xmlns:a14="http://schemas.microsoft.com/office/drawing/2010/main">
                      <a:solidFill>
                        <a:srgbClr val="FFFFFF"/>
                      </a:solidFill>
                    </a14:hiddenFill>
                  </a:ext>
                </a:extLst>
              </p:spPr>
            </p:pic>
            <p:pic>
              <p:nvPicPr>
                <p:cNvPr id="160" name="GCP Compose">
                  <a:extLst>
                    <a:ext uri="{FF2B5EF4-FFF2-40B4-BE49-F238E27FC236}">
                      <a16:creationId xmlns:a16="http://schemas.microsoft.com/office/drawing/2014/main" id="{BDD6BCBC-7EBE-475D-8E28-282E80500316}"/>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51937" y="4578224"/>
                  <a:ext cx="160877" cy="127229"/>
                </a:xfrm>
                <a:prstGeom prst="rect">
                  <a:avLst/>
                </a:prstGeom>
              </p:spPr>
            </p:pic>
          </p:grpSp>
          <p:pic>
            <p:nvPicPr>
              <p:cNvPr id="157" name="Confluent logo">
                <a:extLst>
                  <a:ext uri="{FF2B5EF4-FFF2-40B4-BE49-F238E27FC236}">
                    <a16:creationId xmlns:a16="http://schemas.microsoft.com/office/drawing/2014/main" id="{0B637755-683E-4072-8CF6-511362689CD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369611" y="3993575"/>
                <a:ext cx="1348619" cy="427902"/>
              </a:xfrm>
              <a:prstGeom prst="rect">
                <a:avLst/>
              </a:prstGeom>
            </p:spPr>
          </p:pic>
        </p:grpSp>
        <p:pic>
          <p:nvPicPr>
            <p:cNvPr id="8" name="Picture 7">
              <a:extLst>
                <a:ext uri="{FF2B5EF4-FFF2-40B4-BE49-F238E27FC236}">
                  <a16:creationId xmlns:a16="http://schemas.microsoft.com/office/drawing/2014/main" id="{AD0E6B09-392A-4A8A-B8D7-AE441297FB0C}"/>
                </a:ext>
              </a:extLst>
            </p:cNvPr>
            <p:cNvPicPr>
              <a:picLocks noChangeAspect="1"/>
            </p:cNvPicPr>
            <p:nvPr/>
          </p:nvPicPr>
          <p:blipFill>
            <a:blip r:embed="rId17"/>
            <a:stretch>
              <a:fillRect/>
            </a:stretch>
          </p:blipFill>
          <p:spPr>
            <a:xfrm>
              <a:off x="8814836" y="5533673"/>
              <a:ext cx="2426418" cy="530398"/>
            </a:xfrm>
            <a:prstGeom prst="rect">
              <a:avLst/>
            </a:prstGeom>
          </p:spPr>
        </p:pic>
        <p:pic>
          <p:nvPicPr>
            <p:cNvPr id="9" name="Picture 8">
              <a:extLst>
                <a:ext uri="{FF2B5EF4-FFF2-40B4-BE49-F238E27FC236}">
                  <a16:creationId xmlns:a16="http://schemas.microsoft.com/office/drawing/2014/main" id="{B117B64B-37DF-4D11-83A3-F186FE450D36}"/>
                </a:ext>
              </a:extLst>
            </p:cNvPr>
            <p:cNvPicPr>
              <a:picLocks noChangeAspect="1"/>
            </p:cNvPicPr>
            <p:nvPr/>
          </p:nvPicPr>
          <p:blipFill>
            <a:blip r:embed="rId18"/>
            <a:stretch>
              <a:fillRect/>
            </a:stretch>
          </p:blipFill>
          <p:spPr>
            <a:xfrm>
              <a:off x="8947972" y="5652630"/>
              <a:ext cx="274344" cy="280440"/>
            </a:xfrm>
            <a:prstGeom prst="rect">
              <a:avLst/>
            </a:prstGeom>
          </p:spPr>
        </p:pic>
        <p:pic>
          <p:nvPicPr>
            <p:cNvPr id="10" name="Databricks Compose">
              <a:extLst>
                <a:ext uri="{FF2B5EF4-FFF2-40B4-BE49-F238E27FC236}">
                  <a16:creationId xmlns:a16="http://schemas.microsoft.com/office/drawing/2014/main" id="{590C1A5B-3F03-46B9-AE2D-D168801DAB1C}"/>
                </a:ext>
              </a:extLst>
            </p:cNvPr>
            <p:cNvPicPr>
              <a:picLocks noChangeAspect="1"/>
            </p:cNvPicPr>
            <p:nvPr/>
          </p:nvPicPr>
          <p:blipFill>
            <a:blip r:embed="rId19"/>
            <a:stretch>
              <a:fillRect/>
            </a:stretch>
          </p:blipFill>
          <p:spPr>
            <a:xfrm>
              <a:off x="10753120" y="5761273"/>
              <a:ext cx="158510" cy="128027"/>
            </a:xfrm>
            <a:prstGeom prst="rect">
              <a:avLst/>
            </a:prstGeom>
          </p:spPr>
        </p:pic>
      </p:grpSp>
      <p:grpSp>
        <p:nvGrpSpPr>
          <p:cNvPr id="111" name="Azure">
            <a:extLst>
              <a:ext uri="{FF2B5EF4-FFF2-40B4-BE49-F238E27FC236}">
                <a16:creationId xmlns:a16="http://schemas.microsoft.com/office/drawing/2014/main" id="{FA300C5D-355A-4469-B952-DF3C8B08F8E2}"/>
              </a:ext>
            </a:extLst>
          </p:cNvPr>
          <p:cNvGrpSpPr/>
          <p:nvPr/>
        </p:nvGrpSpPr>
        <p:grpSpPr>
          <a:xfrm>
            <a:off x="5565099" y="1256517"/>
            <a:ext cx="2997431" cy="4850524"/>
            <a:chOff x="5565099" y="1256516"/>
            <a:chExt cx="2997430" cy="4850524"/>
          </a:xfrm>
        </p:grpSpPr>
        <p:grpSp>
          <p:nvGrpSpPr>
            <p:cNvPr id="99" name="Group 98">
              <a:extLst>
                <a:ext uri="{FF2B5EF4-FFF2-40B4-BE49-F238E27FC236}">
                  <a16:creationId xmlns:a16="http://schemas.microsoft.com/office/drawing/2014/main" id="{950A50EC-EEC7-4FAA-BA40-C4FEFC19E08C}"/>
                </a:ext>
              </a:extLst>
            </p:cNvPr>
            <p:cNvGrpSpPr/>
            <p:nvPr/>
          </p:nvGrpSpPr>
          <p:grpSpPr>
            <a:xfrm>
              <a:off x="5565099" y="1256516"/>
              <a:ext cx="2997430" cy="4850524"/>
              <a:chOff x="5565099" y="1256516"/>
              <a:chExt cx="2997430" cy="4850524"/>
            </a:xfrm>
          </p:grpSpPr>
          <p:sp>
            <p:nvSpPr>
              <p:cNvPr id="6" name="Rectangle 5">
                <a:extLst>
                  <a:ext uri="{FF2B5EF4-FFF2-40B4-BE49-F238E27FC236}">
                    <a16:creationId xmlns:a16="http://schemas.microsoft.com/office/drawing/2014/main" id="{909636A8-CA1B-4178-BBD5-65E6D8B72D5B}"/>
                  </a:ext>
                </a:extLst>
              </p:cNvPr>
              <p:cNvSpPr/>
              <p:nvPr/>
            </p:nvSpPr>
            <p:spPr>
              <a:xfrm>
                <a:off x="5565099" y="1256516"/>
                <a:ext cx="2997430" cy="4850524"/>
              </a:xfrm>
              <a:prstGeom prst="rect">
                <a:avLst/>
              </a:prstGeom>
              <a:solidFill>
                <a:srgbClr val="87006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32">
                  <a:defRPr/>
                </a:pPr>
                <a:endParaRPr lang="en-US" b="1">
                  <a:solidFill>
                    <a:prstClr val="white"/>
                  </a:solidFill>
                  <a:latin typeface="Open Sans"/>
                </a:endParaRPr>
              </a:p>
            </p:txBody>
          </p:sp>
          <p:grpSp>
            <p:nvGrpSpPr>
              <p:cNvPr id="89" name="Group 88">
                <a:extLst>
                  <a:ext uri="{FF2B5EF4-FFF2-40B4-BE49-F238E27FC236}">
                    <a16:creationId xmlns:a16="http://schemas.microsoft.com/office/drawing/2014/main" id="{84992774-8668-4B9D-ADA1-2D120B024C25}"/>
                  </a:ext>
                </a:extLst>
              </p:cNvPr>
              <p:cNvGrpSpPr/>
              <p:nvPr/>
            </p:nvGrpSpPr>
            <p:grpSpPr>
              <a:xfrm>
                <a:off x="6512866" y="1509716"/>
                <a:ext cx="1030547" cy="300700"/>
                <a:chOff x="5497935" y="1681338"/>
                <a:chExt cx="1339962" cy="390983"/>
              </a:xfrm>
            </p:grpSpPr>
            <p:sp>
              <p:nvSpPr>
                <p:cNvPr id="13" name="Freeform 5">
                  <a:extLst>
                    <a:ext uri="{FF2B5EF4-FFF2-40B4-BE49-F238E27FC236}">
                      <a16:creationId xmlns:a16="http://schemas.microsoft.com/office/drawing/2014/main" id="{333A0FD6-6864-47AB-991E-9DB836CA88A9}"/>
                    </a:ext>
                  </a:extLst>
                </p:cNvPr>
                <p:cNvSpPr>
                  <a:spLocks/>
                </p:cNvSpPr>
                <p:nvPr/>
              </p:nvSpPr>
              <p:spPr bwMode="auto">
                <a:xfrm>
                  <a:off x="5622221" y="1740892"/>
                  <a:ext cx="374154" cy="331429"/>
                </a:xfrm>
                <a:custGeom>
                  <a:avLst/>
                  <a:gdLst>
                    <a:gd name="T0" fmla="*/ 143 w 289"/>
                    <a:gd name="T1" fmla="*/ 0 h 256"/>
                    <a:gd name="T2" fmla="*/ 86 w 289"/>
                    <a:gd name="T3" fmla="*/ 115 h 256"/>
                    <a:gd name="T4" fmla="*/ 186 w 289"/>
                    <a:gd name="T5" fmla="*/ 231 h 256"/>
                    <a:gd name="T6" fmla="*/ 0 w 289"/>
                    <a:gd name="T7" fmla="*/ 253 h 256"/>
                    <a:gd name="T8" fmla="*/ 289 w 289"/>
                    <a:gd name="T9" fmla="*/ 256 h 256"/>
                    <a:gd name="T10" fmla="*/ 143 w 289"/>
                    <a:gd name="T11" fmla="*/ 0 h 256"/>
                    <a:gd name="T12" fmla="*/ 143 w 289"/>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289" h="256">
                      <a:moveTo>
                        <a:pt x="143" y="0"/>
                      </a:moveTo>
                      <a:lnTo>
                        <a:pt x="86" y="115"/>
                      </a:lnTo>
                      <a:lnTo>
                        <a:pt x="186" y="231"/>
                      </a:lnTo>
                      <a:lnTo>
                        <a:pt x="0" y="253"/>
                      </a:lnTo>
                      <a:lnTo>
                        <a:pt x="289" y="256"/>
                      </a:lnTo>
                      <a:lnTo>
                        <a:pt x="143" y="0"/>
                      </a:lnTo>
                      <a:lnTo>
                        <a:pt x="14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sp>
              <p:nvSpPr>
                <p:cNvPr id="14" name="Freeform 6">
                  <a:extLst>
                    <a:ext uri="{FF2B5EF4-FFF2-40B4-BE49-F238E27FC236}">
                      <a16:creationId xmlns:a16="http://schemas.microsoft.com/office/drawing/2014/main" id="{ECF1FC92-5530-452F-9F14-6AC9AA64E50B}"/>
                    </a:ext>
                  </a:extLst>
                </p:cNvPr>
                <p:cNvSpPr>
                  <a:spLocks/>
                </p:cNvSpPr>
                <p:nvPr/>
              </p:nvSpPr>
              <p:spPr bwMode="auto">
                <a:xfrm>
                  <a:off x="5497935" y="1681338"/>
                  <a:ext cx="293885" cy="356028"/>
                </a:xfrm>
                <a:custGeom>
                  <a:avLst/>
                  <a:gdLst>
                    <a:gd name="T0" fmla="*/ 227 w 227"/>
                    <a:gd name="T1" fmla="*/ 0 h 275"/>
                    <a:gd name="T2" fmla="*/ 97 w 227"/>
                    <a:gd name="T3" fmla="*/ 110 h 275"/>
                    <a:gd name="T4" fmla="*/ 0 w 227"/>
                    <a:gd name="T5" fmla="*/ 275 h 275"/>
                    <a:gd name="T6" fmla="*/ 83 w 227"/>
                    <a:gd name="T7" fmla="*/ 266 h 275"/>
                    <a:gd name="T8" fmla="*/ 227 w 227"/>
                    <a:gd name="T9" fmla="*/ 0 h 275"/>
                  </a:gdLst>
                  <a:ahLst/>
                  <a:cxnLst>
                    <a:cxn ang="0">
                      <a:pos x="T0" y="T1"/>
                    </a:cxn>
                    <a:cxn ang="0">
                      <a:pos x="T2" y="T3"/>
                    </a:cxn>
                    <a:cxn ang="0">
                      <a:pos x="T4" y="T5"/>
                    </a:cxn>
                    <a:cxn ang="0">
                      <a:pos x="T6" y="T7"/>
                    </a:cxn>
                    <a:cxn ang="0">
                      <a:pos x="T8" y="T9"/>
                    </a:cxn>
                  </a:cxnLst>
                  <a:rect l="0" t="0" r="r" b="b"/>
                  <a:pathLst>
                    <a:path w="227" h="275">
                      <a:moveTo>
                        <a:pt x="227" y="0"/>
                      </a:moveTo>
                      <a:lnTo>
                        <a:pt x="97" y="110"/>
                      </a:lnTo>
                      <a:lnTo>
                        <a:pt x="0" y="275"/>
                      </a:lnTo>
                      <a:lnTo>
                        <a:pt x="83" y="266"/>
                      </a:lnTo>
                      <a:lnTo>
                        <a:pt x="2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sp>
              <p:nvSpPr>
                <p:cNvPr id="15" name="Freeform 7">
                  <a:extLst>
                    <a:ext uri="{FF2B5EF4-FFF2-40B4-BE49-F238E27FC236}">
                      <a16:creationId xmlns:a16="http://schemas.microsoft.com/office/drawing/2014/main" id="{9DA5A613-D12E-49C0-A26D-FC3F41D815B4}"/>
                    </a:ext>
                  </a:extLst>
                </p:cNvPr>
                <p:cNvSpPr>
                  <a:spLocks noEditPoints="1"/>
                </p:cNvSpPr>
                <p:nvPr/>
              </p:nvSpPr>
              <p:spPr bwMode="auto">
                <a:xfrm>
                  <a:off x="6055929" y="1831517"/>
                  <a:ext cx="781968" cy="203259"/>
                </a:xfrm>
                <a:custGeom>
                  <a:avLst/>
                  <a:gdLst>
                    <a:gd name="T0" fmla="*/ 0 w 1432"/>
                    <a:gd name="T1" fmla="*/ 364 h 370"/>
                    <a:gd name="T2" fmla="*/ 89 w 1432"/>
                    <a:gd name="T3" fmla="*/ 262 h 370"/>
                    <a:gd name="T4" fmla="*/ 294 w 1432"/>
                    <a:gd name="T5" fmla="*/ 364 h 370"/>
                    <a:gd name="T6" fmla="*/ 195 w 1432"/>
                    <a:gd name="T7" fmla="*/ 0 h 370"/>
                    <a:gd name="T8" fmla="*/ 171 w 1432"/>
                    <a:gd name="T9" fmla="*/ 44 h 370"/>
                    <a:gd name="T10" fmla="*/ 178 w 1432"/>
                    <a:gd name="T11" fmla="*/ 69 h 370"/>
                    <a:gd name="T12" fmla="*/ 104 w 1432"/>
                    <a:gd name="T13" fmla="*/ 224 h 370"/>
                    <a:gd name="T14" fmla="*/ 171 w 1432"/>
                    <a:gd name="T15" fmla="*/ 44 h 370"/>
                    <a:gd name="T16" fmla="*/ 1227 w 1432"/>
                    <a:gd name="T17" fmla="*/ 137 h 370"/>
                    <a:gd name="T18" fmla="*/ 1224 w 1432"/>
                    <a:gd name="T19" fmla="*/ 335 h 370"/>
                    <a:gd name="T20" fmla="*/ 1413 w 1432"/>
                    <a:gd name="T21" fmla="*/ 345 h 370"/>
                    <a:gd name="T22" fmla="*/ 1327 w 1432"/>
                    <a:gd name="T23" fmla="*/ 335 h 370"/>
                    <a:gd name="T24" fmla="*/ 1237 w 1432"/>
                    <a:gd name="T25" fmla="*/ 245 h 370"/>
                    <a:gd name="T26" fmla="*/ 1432 w 1432"/>
                    <a:gd name="T27" fmla="*/ 223 h 370"/>
                    <a:gd name="T28" fmla="*/ 1318 w 1432"/>
                    <a:gd name="T29" fmla="*/ 98 h 370"/>
                    <a:gd name="T30" fmla="*/ 1077 w 1432"/>
                    <a:gd name="T31" fmla="*/ 115 h 370"/>
                    <a:gd name="T32" fmla="*/ 1047 w 1432"/>
                    <a:gd name="T33" fmla="*/ 158 h 370"/>
                    <a:gd name="T34" fmla="*/ 1003 w 1432"/>
                    <a:gd name="T35" fmla="*/ 104 h 370"/>
                    <a:gd name="T36" fmla="*/ 1047 w 1432"/>
                    <a:gd name="T37" fmla="*/ 364 h 370"/>
                    <a:gd name="T38" fmla="*/ 1066 w 1432"/>
                    <a:gd name="T39" fmla="*/ 163 h 370"/>
                    <a:gd name="T40" fmla="*/ 1147 w 1432"/>
                    <a:gd name="T41" fmla="*/ 146 h 370"/>
                    <a:gd name="T42" fmla="*/ 1121 w 1432"/>
                    <a:gd name="T43" fmla="*/ 100 h 370"/>
                    <a:gd name="T44" fmla="*/ 389 w 1432"/>
                    <a:gd name="T45" fmla="*/ 140 h 370"/>
                    <a:gd name="T46" fmla="*/ 374 w 1432"/>
                    <a:gd name="T47" fmla="*/ 351 h 370"/>
                    <a:gd name="T48" fmla="*/ 601 w 1432"/>
                    <a:gd name="T49" fmla="*/ 364 h 370"/>
                    <a:gd name="T50" fmla="*/ 439 w 1432"/>
                    <a:gd name="T51" fmla="*/ 329 h 370"/>
                    <a:gd name="T52" fmla="*/ 603 w 1432"/>
                    <a:gd name="T53" fmla="*/ 104 h 370"/>
                    <a:gd name="T54" fmla="*/ 669 w 1432"/>
                    <a:gd name="T55" fmla="*/ 104 h 370"/>
                    <a:gd name="T56" fmla="*/ 768 w 1432"/>
                    <a:gd name="T57" fmla="*/ 370 h 370"/>
                    <a:gd name="T58" fmla="*/ 854 w 1432"/>
                    <a:gd name="T59" fmla="*/ 323 h 370"/>
                    <a:gd name="T60" fmla="*/ 899 w 1432"/>
                    <a:gd name="T61" fmla="*/ 364 h 370"/>
                    <a:gd name="T62" fmla="*/ 854 w 1432"/>
                    <a:gd name="T63" fmla="*/ 104 h 370"/>
                    <a:gd name="T64" fmla="*/ 833 w 1432"/>
                    <a:gd name="T65" fmla="*/ 313 h 370"/>
                    <a:gd name="T66" fmla="*/ 713 w 1432"/>
                    <a:gd name="T67" fmla="*/ 253 h 370"/>
                    <a:gd name="T68" fmla="*/ 669 w 1432"/>
                    <a:gd name="T69" fmla="*/ 104 h 370"/>
                    <a:gd name="T70" fmla="*/ 1368 w 1432"/>
                    <a:gd name="T71" fmla="*/ 153 h 370"/>
                    <a:gd name="T72" fmla="*/ 1237 w 1432"/>
                    <a:gd name="T73" fmla="*/ 209 h 370"/>
                    <a:gd name="T74" fmla="*/ 1318 w 1432"/>
                    <a:gd name="T75" fmla="*/ 13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2" h="370">
                      <a:moveTo>
                        <a:pt x="149" y="0"/>
                      </a:moveTo>
                      <a:cubicBezTo>
                        <a:pt x="0" y="364"/>
                        <a:pt x="0" y="364"/>
                        <a:pt x="0" y="364"/>
                      </a:cubicBezTo>
                      <a:cubicBezTo>
                        <a:pt x="51" y="364"/>
                        <a:pt x="51" y="364"/>
                        <a:pt x="51" y="364"/>
                      </a:cubicBezTo>
                      <a:cubicBezTo>
                        <a:pt x="89" y="262"/>
                        <a:pt x="89" y="262"/>
                        <a:pt x="89" y="262"/>
                      </a:cubicBezTo>
                      <a:cubicBezTo>
                        <a:pt x="253" y="262"/>
                        <a:pt x="253" y="262"/>
                        <a:pt x="253" y="262"/>
                      </a:cubicBezTo>
                      <a:cubicBezTo>
                        <a:pt x="294" y="364"/>
                        <a:pt x="294" y="364"/>
                        <a:pt x="294" y="364"/>
                      </a:cubicBezTo>
                      <a:cubicBezTo>
                        <a:pt x="344" y="364"/>
                        <a:pt x="344" y="364"/>
                        <a:pt x="344" y="364"/>
                      </a:cubicBezTo>
                      <a:cubicBezTo>
                        <a:pt x="195" y="0"/>
                        <a:pt x="195" y="0"/>
                        <a:pt x="195" y="0"/>
                      </a:cubicBezTo>
                      <a:cubicBezTo>
                        <a:pt x="149" y="0"/>
                        <a:pt x="149" y="0"/>
                        <a:pt x="149" y="0"/>
                      </a:cubicBezTo>
                      <a:close/>
                      <a:moveTo>
                        <a:pt x="171" y="44"/>
                      </a:moveTo>
                      <a:cubicBezTo>
                        <a:pt x="172" y="44"/>
                        <a:pt x="172" y="44"/>
                        <a:pt x="172" y="44"/>
                      </a:cubicBezTo>
                      <a:cubicBezTo>
                        <a:pt x="174" y="56"/>
                        <a:pt x="176" y="64"/>
                        <a:pt x="178" y="69"/>
                      </a:cubicBezTo>
                      <a:cubicBezTo>
                        <a:pt x="238" y="224"/>
                        <a:pt x="238" y="224"/>
                        <a:pt x="238" y="224"/>
                      </a:cubicBezTo>
                      <a:cubicBezTo>
                        <a:pt x="104" y="224"/>
                        <a:pt x="104" y="224"/>
                        <a:pt x="104" y="224"/>
                      </a:cubicBezTo>
                      <a:cubicBezTo>
                        <a:pt x="164" y="69"/>
                        <a:pt x="164" y="69"/>
                        <a:pt x="164" y="69"/>
                      </a:cubicBezTo>
                      <a:cubicBezTo>
                        <a:pt x="167" y="63"/>
                        <a:pt x="169" y="55"/>
                        <a:pt x="171" y="44"/>
                      </a:cubicBezTo>
                      <a:close/>
                      <a:moveTo>
                        <a:pt x="1318" y="98"/>
                      </a:moveTo>
                      <a:cubicBezTo>
                        <a:pt x="1282" y="98"/>
                        <a:pt x="1252" y="111"/>
                        <a:pt x="1227" y="137"/>
                      </a:cubicBezTo>
                      <a:cubicBezTo>
                        <a:pt x="1203" y="162"/>
                        <a:pt x="1191" y="195"/>
                        <a:pt x="1191" y="235"/>
                      </a:cubicBezTo>
                      <a:cubicBezTo>
                        <a:pt x="1191" y="278"/>
                        <a:pt x="1202" y="311"/>
                        <a:pt x="1224" y="335"/>
                      </a:cubicBezTo>
                      <a:cubicBezTo>
                        <a:pt x="1247" y="359"/>
                        <a:pt x="1277" y="370"/>
                        <a:pt x="1317" y="370"/>
                      </a:cubicBezTo>
                      <a:cubicBezTo>
                        <a:pt x="1356" y="370"/>
                        <a:pt x="1389" y="362"/>
                        <a:pt x="1413" y="345"/>
                      </a:cubicBezTo>
                      <a:cubicBezTo>
                        <a:pt x="1413" y="306"/>
                        <a:pt x="1413" y="306"/>
                        <a:pt x="1413" y="306"/>
                      </a:cubicBezTo>
                      <a:cubicBezTo>
                        <a:pt x="1387" y="326"/>
                        <a:pt x="1358" y="335"/>
                        <a:pt x="1327" y="335"/>
                      </a:cubicBezTo>
                      <a:cubicBezTo>
                        <a:pt x="1299" y="335"/>
                        <a:pt x="1278" y="327"/>
                        <a:pt x="1262" y="312"/>
                      </a:cubicBezTo>
                      <a:cubicBezTo>
                        <a:pt x="1246" y="296"/>
                        <a:pt x="1238" y="274"/>
                        <a:pt x="1237" y="245"/>
                      </a:cubicBezTo>
                      <a:cubicBezTo>
                        <a:pt x="1432" y="245"/>
                        <a:pt x="1432" y="245"/>
                        <a:pt x="1432" y="245"/>
                      </a:cubicBezTo>
                      <a:cubicBezTo>
                        <a:pt x="1432" y="223"/>
                        <a:pt x="1432" y="223"/>
                        <a:pt x="1432" y="223"/>
                      </a:cubicBezTo>
                      <a:cubicBezTo>
                        <a:pt x="1432" y="184"/>
                        <a:pt x="1422" y="153"/>
                        <a:pt x="1402" y="131"/>
                      </a:cubicBezTo>
                      <a:cubicBezTo>
                        <a:pt x="1383" y="109"/>
                        <a:pt x="1355" y="98"/>
                        <a:pt x="1318" y="98"/>
                      </a:cubicBezTo>
                      <a:close/>
                      <a:moveTo>
                        <a:pt x="1121" y="100"/>
                      </a:moveTo>
                      <a:cubicBezTo>
                        <a:pt x="1105" y="100"/>
                        <a:pt x="1090" y="105"/>
                        <a:pt x="1077" y="115"/>
                      </a:cubicBezTo>
                      <a:cubicBezTo>
                        <a:pt x="1064" y="125"/>
                        <a:pt x="1055" y="140"/>
                        <a:pt x="1048" y="158"/>
                      </a:cubicBezTo>
                      <a:cubicBezTo>
                        <a:pt x="1047" y="158"/>
                        <a:pt x="1047" y="158"/>
                        <a:pt x="1047" y="158"/>
                      </a:cubicBezTo>
                      <a:cubicBezTo>
                        <a:pt x="1047" y="104"/>
                        <a:pt x="1047" y="104"/>
                        <a:pt x="1047" y="104"/>
                      </a:cubicBezTo>
                      <a:cubicBezTo>
                        <a:pt x="1003" y="104"/>
                        <a:pt x="1003" y="104"/>
                        <a:pt x="1003" y="104"/>
                      </a:cubicBezTo>
                      <a:cubicBezTo>
                        <a:pt x="1003" y="364"/>
                        <a:pt x="1003" y="364"/>
                        <a:pt x="1003" y="364"/>
                      </a:cubicBezTo>
                      <a:cubicBezTo>
                        <a:pt x="1047" y="364"/>
                        <a:pt x="1047" y="364"/>
                        <a:pt x="1047" y="364"/>
                      </a:cubicBezTo>
                      <a:cubicBezTo>
                        <a:pt x="1047" y="232"/>
                        <a:pt x="1047" y="232"/>
                        <a:pt x="1047" y="232"/>
                      </a:cubicBezTo>
                      <a:cubicBezTo>
                        <a:pt x="1047" y="203"/>
                        <a:pt x="1054" y="180"/>
                        <a:pt x="1066" y="163"/>
                      </a:cubicBezTo>
                      <a:cubicBezTo>
                        <a:pt x="1079" y="146"/>
                        <a:pt x="1095" y="138"/>
                        <a:pt x="1114" y="138"/>
                      </a:cubicBezTo>
                      <a:cubicBezTo>
                        <a:pt x="1128" y="138"/>
                        <a:pt x="1139" y="141"/>
                        <a:pt x="1147" y="146"/>
                      </a:cubicBezTo>
                      <a:cubicBezTo>
                        <a:pt x="1147" y="103"/>
                        <a:pt x="1147" y="103"/>
                        <a:pt x="1147" y="103"/>
                      </a:cubicBezTo>
                      <a:cubicBezTo>
                        <a:pt x="1141" y="101"/>
                        <a:pt x="1132" y="100"/>
                        <a:pt x="1121" y="100"/>
                      </a:cubicBezTo>
                      <a:close/>
                      <a:moveTo>
                        <a:pt x="389" y="104"/>
                      </a:moveTo>
                      <a:cubicBezTo>
                        <a:pt x="389" y="140"/>
                        <a:pt x="389" y="140"/>
                        <a:pt x="389" y="140"/>
                      </a:cubicBezTo>
                      <a:cubicBezTo>
                        <a:pt x="538" y="140"/>
                        <a:pt x="538" y="140"/>
                        <a:pt x="538" y="140"/>
                      </a:cubicBezTo>
                      <a:cubicBezTo>
                        <a:pt x="374" y="351"/>
                        <a:pt x="374" y="351"/>
                        <a:pt x="374" y="351"/>
                      </a:cubicBezTo>
                      <a:cubicBezTo>
                        <a:pt x="374" y="364"/>
                        <a:pt x="374" y="364"/>
                        <a:pt x="374" y="364"/>
                      </a:cubicBezTo>
                      <a:cubicBezTo>
                        <a:pt x="601" y="364"/>
                        <a:pt x="601" y="364"/>
                        <a:pt x="601" y="364"/>
                      </a:cubicBezTo>
                      <a:cubicBezTo>
                        <a:pt x="601" y="329"/>
                        <a:pt x="601" y="329"/>
                        <a:pt x="601" y="329"/>
                      </a:cubicBezTo>
                      <a:cubicBezTo>
                        <a:pt x="439" y="329"/>
                        <a:pt x="439" y="329"/>
                        <a:pt x="439" y="329"/>
                      </a:cubicBezTo>
                      <a:cubicBezTo>
                        <a:pt x="603" y="116"/>
                        <a:pt x="603" y="116"/>
                        <a:pt x="603" y="116"/>
                      </a:cubicBezTo>
                      <a:cubicBezTo>
                        <a:pt x="603" y="104"/>
                        <a:pt x="603" y="104"/>
                        <a:pt x="603" y="104"/>
                      </a:cubicBezTo>
                      <a:cubicBezTo>
                        <a:pt x="389" y="104"/>
                        <a:pt x="389" y="104"/>
                        <a:pt x="389" y="104"/>
                      </a:cubicBezTo>
                      <a:close/>
                      <a:moveTo>
                        <a:pt x="669" y="104"/>
                      </a:moveTo>
                      <a:cubicBezTo>
                        <a:pt x="669" y="260"/>
                        <a:pt x="669" y="260"/>
                        <a:pt x="669" y="260"/>
                      </a:cubicBezTo>
                      <a:cubicBezTo>
                        <a:pt x="669" y="333"/>
                        <a:pt x="702" y="370"/>
                        <a:pt x="768" y="370"/>
                      </a:cubicBezTo>
                      <a:cubicBezTo>
                        <a:pt x="807" y="370"/>
                        <a:pt x="835" y="355"/>
                        <a:pt x="853" y="323"/>
                      </a:cubicBezTo>
                      <a:cubicBezTo>
                        <a:pt x="854" y="323"/>
                        <a:pt x="854" y="323"/>
                        <a:pt x="854" y="323"/>
                      </a:cubicBezTo>
                      <a:cubicBezTo>
                        <a:pt x="854" y="364"/>
                        <a:pt x="854" y="364"/>
                        <a:pt x="854" y="364"/>
                      </a:cubicBezTo>
                      <a:cubicBezTo>
                        <a:pt x="899" y="364"/>
                        <a:pt x="899" y="364"/>
                        <a:pt x="899" y="364"/>
                      </a:cubicBezTo>
                      <a:cubicBezTo>
                        <a:pt x="899" y="104"/>
                        <a:pt x="899" y="104"/>
                        <a:pt x="899" y="104"/>
                      </a:cubicBezTo>
                      <a:cubicBezTo>
                        <a:pt x="854" y="104"/>
                        <a:pt x="854" y="104"/>
                        <a:pt x="854" y="104"/>
                      </a:cubicBezTo>
                      <a:cubicBezTo>
                        <a:pt x="854" y="254"/>
                        <a:pt x="854" y="254"/>
                        <a:pt x="854" y="254"/>
                      </a:cubicBezTo>
                      <a:cubicBezTo>
                        <a:pt x="854" y="278"/>
                        <a:pt x="847" y="298"/>
                        <a:pt x="833" y="313"/>
                      </a:cubicBezTo>
                      <a:cubicBezTo>
                        <a:pt x="819" y="328"/>
                        <a:pt x="802" y="335"/>
                        <a:pt x="780" y="335"/>
                      </a:cubicBezTo>
                      <a:cubicBezTo>
                        <a:pt x="736" y="335"/>
                        <a:pt x="713" y="308"/>
                        <a:pt x="713" y="253"/>
                      </a:cubicBezTo>
                      <a:cubicBezTo>
                        <a:pt x="713" y="104"/>
                        <a:pt x="713" y="104"/>
                        <a:pt x="713" y="104"/>
                      </a:cubicBezTo>
                      <a:cubicBezTo>
                        <a:pt x="669" y="104"/>
                        <a:pt x="669" y="104"/>
                        <a:pt x="669" y="104"/>
                      </a:cubicBezTo>
                      <a:close/>
                      <a:moveTo>
                        <a:pt x="1318" y="133"/>
                      </a:moveTo>
                      <a:cubicBezTo>
                        <a:pt x="1339" y="133"/>
                        <a:pt x="1356" y="140"/>
                        <a:pt x="1368" y="153"/>
                      </a:cubicBezTo>
                      <a:cubicBezTo>
                        <a:pt x="1380" y="167"/>
                        <a:pt x="1386" y="185"/>
                        <a:pt x="1387" y="209"/>
                      </a:cubicBezTo>
                      <a:cubicBezTo>
                        <a:pt x="1237" y="209"/>
                        <a:pt x="1237" y="209"/>
                        <a:pt x="1237" y="209"/>
                      </a:cubicBezTo>
                      <a:cubicBezTo>
                        <a:pt x="1241" y="187"/>
                        <a:pt x="1250" y="168"/>
                        <a:pt x="1264" y="154"/>
                      </a:cubicBezTo>
                      <a:cubicBezTo>
                        <a:pt x="1279" y="140"/>
                        <a:pt x="1297" y="133"/>
                        <a:pt x="1318" y="1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grpSp>
          <p:sp>
            <p:nvSpPr>
              <p:cNvPr id="35" name="Rectangle 34">
                <a:extLst>
                  <a:ext uri="{FF2B5EF4-FFF2-40B4-BE49-F238E27FC236}">
                    <a16:creationId xmlns:a16="http://schemas.microsoft.com/office/drawing/2014/main" id="{C30CB752-4EC8-4EFA-8494-CE965B652EEC}"/>
                  </a:ext>
                </a:extLst>
              </p:cNvPr>
              <p:cNvSpPr/>
              <p:nvPr/>
            </p:nvSpPr>
            <p:spPr>
              <a:xfrm>
                <a:off x="5776962" y="2077957"/>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All databases</a:t>
                </a:r>
              </a:p>
            </p:txBody>
          </p:sp>
          <p:sp>
            <p:nvSpPr>
              <p:cNvPr id="36" name="Rectangle 35">
                <a:extLst>
                  <a:ext uri="{FF2B5EF4-FFF2-40B4-BE49-F238E27FC236}">
                    <a16:creationId xmlns:a16="http://schemas.microsoft.com/office/drawing/2014/main" id="{14E77DFA-BA67-4B71-8C61-1EAB77C33C14}"/>
                  </a:ext>
                </a:extLst>
              </p:cNvPr>
              <p:cNvSpPr/>
              <p:nvPr/>
            </p:nvSpPr>
            <p:spPr>
              <a:xfrm>
                <a:off x="5776961" y="2652771"/>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ADLS,  BLOB</a:t>
                </a:r>
              </a:p>
            </p:txBody>
          </p:sp>
          <p:sp>
            <p:nvSpPr>
              <p:cNvPr id="37" name="Rectangle 36">
                <a:extLst>
                  <a:ext uri="{FF2B5EF4-FFF2-40B4-BE49-F238E27FC236}">
                    <a16:creationId xmlns:a16="http://schemas.microsoft.com/office/drawing/2014/main" id="{98AF8944-283B-4EC6-B14B-CD29D4124293}"/>
                  </a:ext>
                </a:extLst>
              </p:cNvPr>
              <p:cNvSpPr/>
              <p:nvPr/>
            </p:nvSpPr>
            <p:spPr>
              <a:xfrm>
                <a:off x="5776961" y="3227585"/>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HDInsight</a:t>
                </a:r>
              </a:p>
            </p:txBody>
          </p:sp>
          <p:sp>
            <p:nvSpPr>
              <p:cNvPr id="38" name="Rectangle 37">
                <a:extLst>
                  <a:ext uri="{FF2B5EF4-FFF2-40B4-BE49-F238E27FC236}">
                    <a16:creationId xmlns:a16="http://schemas.microsoft.com/office/drawing/2014/main" id="{97A84487-BEB6-406E-A411-FC9D8797DCA5}"/>
                  </a:ext>
                </a:extLst>
              </p:cNvPr>
              <p:cNvSpPr/>
              <p:nvPr/>
            </p:nvSpPr>
            <p:spPr>
              <a:xfrm>
                <a:off x="6389252" y="3838027"/>
                <a:ext cx="1430029" cy="231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defTabSz="914332">
                  <a:defRPr/>
                </a:pPr>
                <a:r>
                  <a:rPr lang="en-GB" sz="1400">
                    <a:solidFill>
                      <a:schemeClr val="bg1"/>
                    </a:solidFill>
                    <a:latin typeface="+mj-lt"/>
                  </a:rPr>
                  <a:t>Event Hubs</a:t>
                </a:r>
              </a:p>
            </p:txBody>
          </p:sp>
          <p:sp>
            <p:nvSpPr>
              <p:cNvPr id="39" name="Rectangle 38">
                <a:extLst>
                  <a:ext uri="{FF2B5EF4-FFF2-40B4-BE49-F238E27FC236}">
                    <a16:creationId xmlns:a16="http://schemas.microsoft.com/office/drawing/2014/main" id="{C43D8ECF-0A95-4700-BC88-C50697F22623}"/>
                  </a:ext>
                </a:extLst>
              </p:cNvPr>
              <p:cNvSpPr/>
              <p:nvPr/>
            </p:nvSpPr>
            <p:spPr>
              <a:xfrm>
                <a:off x="5776960" y="4377212"/>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Azure </a:t>
                </a:r>
                <a:r>
                  <a:rPr lang="en-US" sz="1400">
                    <a:latin typeface="+mj-lt"/>
                  </a:rPr>
                  <a:t>Synapse </a:t>
                </a:r>
                <a:endParaRPr lang="en-GB" sz="1100">
                  <a:solidFill>
                    <a:schemeClr val="bg1"/>
                  </a:solidFill>
                  <a:latin typeface="+mj-lt"/>
                </a:endParaRPr>
              </a:p>
            </p:txBody>
          </p:sp>
          <p:sp>
            <p:nvSpPr>
              <p:cNvPr id="40" name="Rectangle 39">
                <a:extLst>
                  <a:ext uri="{FF2B5EF4-FFF2-40B4-BE49-F238E27FC236}">
                    <a16:creationId xmlns:a16="http://schemas.microsoft.com/office/drawing/2014/main" id="{91BE0721-7A66-4172-B0B2-1CD25552C2D0}"/>
                  </a:ext>
                </a:extLst>
              </p:cNvPr>
              <p:cNvSpPr/>
              <p:nvPr/>
            </p:nvSpPr>
            <p:spPr>
              <a:xfrm>
                <a:off x="5776959" y="4952026"/>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Snowflake</a:t>
                </a:r>
              </a:p>
            </p:txBody>
          </p:sp>
          <p:sp>
            <p:nvSpPr>
              <p:cNvPr id="41" name="Rectangle 40">
                <a:extLst>
                  <a:ext uri="{FF2B5EF4-FFF2-40B4-BE49-F238E27FC236}">
                    <a16:creationId xmlns:a16="http://schemas.microsoft.com/office/drawing/2014/main" id="{4FBD8C13-D9EC-4970-AB7F-3DFF03423857}"/>
                  </a:ext>
                </a:extLst>
              </p:cNvPr>
              <p:cNvSpPr/>
              <p:nvPr/>
            </p:nvSpPr>
            <p:spPr>
              <a:xfrm>
                <a:off x="5776959" y="5526840"/>
                <a:ext cx="2427770"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Databricks</a:t>
                </a:r>
              </a:p>
            </p:txBody>
          </p:sp>
          <p:pic>
            <p:nvPicPr>
              <p:cNvPr id="72" name="Picture 2" descr="http://zappysys.com/images/tech/azure-storage-blob-logo.png">
                <a:extLst>
                  <a:ext uri="{FF2B5EF4-FFF2-40B4-BE49-F238E27FC236}">
                    <a16:creationId xmlns:a16="http://schemas.microsoft.com/office/drawing/2014/main" id="{1C909BC8-03DE-4C25-8795-0CDEBCC5538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832365" y="2741059"/>
                <a:ext cx="348649" cy="34904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0">
                <a:extLst>
                  <a:ext uri="{FF2B5EF4-FFF2-40B4-BE49-F238E27FC236}">
                    <a16:creationId xmlns:a16="http://schemas.microsoft.com/office/drawing/2014/main" id="{9CF08C7E-443F-4247-9574-8EE576BE4FF9}"/>
                  </a:ext>
                </a:extLst>
              </p:cNvPr>
              <p:cNvPicPr>
                <a:picLocks noChangeAspect="1" noChangeArrowheads="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bwMode="auto">
              <a:xfrm>
                <a:off x="5859051" y="3812786"/>
                <a:ext cx="279245" cy="2792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id="{E790E313-FD3C-4E44-BC38-51F1127CF741}"/>
                  </a:ext>
                </a:extLst>
              </p:cNvPr>
              <p:cNvPicPr>
                <a:picLocks noChangeAspect="1" noChangeArrowheads="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bwMode="auto">
              <a:xfrm>
                <a:off x="5870828" y="3345434"/>
                <a:ext cx="291359" cy="291359"/>
              </a:xfrm>
              <a:prstGeom prst="rect">
                <a:avLst/>
              </a:prstGeom>
              <a:noFill/>
              <a:extLst>
                <a:ext uri="{909E8E84-426E-40DD-AFC4-6F175D3DCCD1}">
                  <a14:hiddenFill xmlns:a14="http://schemas.microsoft.com/office/drawing/2010/main">
                    <a:solidFill>
                      <a:srgbClr val="FFFFFF"/>
                    </a:solidFill>
                  </a14:hiddenFill>
                </a:ext>
              </a:extLst>
            </p:spPr>
          </p:pic>
          <p:pic>
            <p:nvPicPr>
              <p:cNvPr id="76" name="Graphic 75">
                <a:extLst>
                  <a:ext uri="{FF2B5EF4-FFF2-40B4-BE49-F238E27FC236}">
                    <a16:creationId xmlns:a16="http://schemas.microsoft.com/office/drawing/2014/main" id="{3FD90EAC-8DD0-4BD8-8FA1-A1AFF195DA55}"/>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57718" y="5084624"/>
                <a:ext cx="285988" cy="283605"/>
              </a:xfrm>
              <a:prstGeom prst="rect">
                <a:avLst/>
              </a:prstGeom>
            </p:spPr>
          </p:pic>
          <p:pic>
            <p:nvPicPr>
              <p:cNvPr id="77" name="Graphic 76">
                <a:extLst>
                  <a:ext uri="{FF2B5EF4-FFF2-40B4-BE49-F238E27FC236}">
                    <a16:creationId xmlns:a16="http://schemas.microsoft.com/office/drawing/2014/main" id="{96A14067-08DC-4168-ABB0-419E710A64A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861955" y="5656893"/>
                <a:ext cx="280699" cy="284298"/>
              </a:xfrm>
              <a:prstGeom prst="rect">
                <a:avLst/>
              </a:prstGeom>
            </p:spPr>
          </p:pic>
          <p:sp>
            <p:nvSpPr>
              <p:cNvPr id="100" name="Rectangle 99">
                <a:extLst>
                  <a:ext uri="{FF2B5EF4-FFF2-40B4-BE49-F238E27FC236}">
                    <a16:creationId xmlns:a16="http://schemas.microsoft.com/office/drawing/2014/main" id="{E64D98F4-247E-4374-9C5E-728C680F3158}"/>
                  </a:ext>
                </a:extLst>
              </p:cNvPr>
              <p:cNvSpPr/>
              <p:nvPr/>
            </p:nvSpPr>
            <p:spPr>
              <a:xfrm>
                <a:off x="7956041" y="5219991"/>
                <a:ext cx="184730" cy="307777"/>
              </a:xfrm>
              <a:prstGeom prst="rect">
                <a:avLst/>
              </a:prstGeom>
              <a:noFill/>
            </p:spPr>
            <p:txBody>
              <a:bodyPr wrap="none">
                <a:spAutoFit/>
              </a:bodyPr>
              <a:lstStyle/>
              <a:p>
                <a:pPr algn="ctr" defTabSz="914332">
                  <a:defRPr/>
                </a:pPr>
                <a:endParaRPr lang="en-GB" sz="1400" b="1">
                  <a:solidFill>
                    <a:srgbClr val="1B3360"/>
                  </a:solidFill>
                  <a:latin typeface="Open Sans"/>
                </a:endParaRPr>
              </a:p>
            </p:txBody>
          </p:sp>
          <p:pic>
            <p:nvPicPr>
              <p:cNvPr id="122" name="HD Insight Compose">
                <a:extLst>
                  <a:ext uri="{FF2B5EF4-FFF2-40B4-BE49-F238E27FC236}">
                    <a16:creationId xmlns:a16="http://schemas.microsoft.com/office/drawing/2014/main" id="{1C2C6E6A-AE61-4806-8910-057CF61F6BB4}"/>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51190" y="3454042"/>
                <a:ext cx="160877" cy="127229"/>
              </a:xfrm>
              <a:prstGeom prst="rect">
                <a:avLst/>
              </a:prstGeom>
            </p:spPr>
          </p:pic>
          <p:pic>
            <p:nvPicPr>
              <p:cNvPr id="123" name="Synapse Compose">
                <a:extLst>
                  <a:ext uri="{FF2B5EF4-FFF2-40B4-BE49-F238E27FC236}">
                    <a16:creationId xmlns:a16="http://schemas.microsoft.com/office/drawing/2014/main" id="{B8CF2B71-28EB-47F5-98E3-482E8059DF2F}"/>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51190" y="4586850"/>
                <a:ext cx="160877" cy="127229"/>
              </a:xfrm>
              <a:prstGeom prst="rect">
                <a:avLst/>
              </a:prstGeom>
            </p:spPr>
          </p:pic>
          <p:pic>
            <p:nvPicPr>
              <p:cNvPr id="124" name="Snowflake Compose">
                <a:extLst>
                  <a:ext uri="{FF2B5EF4-FFF2-40B4-BE49-F238E27FC236}">
                    <a16:creationId xmlns:a16="http://schemas.microsoft.com/office/drawing/2014/main" id="{D7DA3B27-CEB8-4EA1-9A13-C35995AD59AA}"/>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51190" y="5187985"/>
                <a:ext cx="160877" cy="127229"/>
              </a:xfrm>
              <a:prstGeom prst="rect">
                <a:avLst/>
              </a:prstGeom>
            </p:spPr>
          </p:pic>
          <p:pic>
            <p:nvPicPr>
              <p:cNvPr id="125" name="Databricks Compose">
                <a:extLst>
                  <a:ext uri="{FF2B5EF4-FFF2-40B4-BE49-F238E27FC236}">
                    <a16:creationId xmlns:a16="http://schemas.microsoft.com/office/drawing/2014/main" id="{C08AF448-1BF6-467E-8BB2-3CD529C73A8F}"/>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51190" y="5746788"/>
                <a:ext cx="160877" cy="127229"/>
              </a:xfrm>
              <a:prstGeom prst="rect">
                <a:avLst/>
              </a:prstGeom>
            </p:spPr>
          </p:pic>
        </p:grpSp>
        <p:pic>
          <p:nvPicPr>
            <p:cNvPr id="1028" name="Picture 4">
              <a:extLst>
                <a:ext uri="{FF2B5EF4-FFF2-40B4-BE49-F238E27FC236}">
                  <a16:creationId xmlns:a16="http://schemas.microsoft.com/office/drawing/2014/main" id="{1F11E679-7A1C-461B-8F51-616649041CAA}"/>
                </a:ext>
              </a:extLst>
            </p:cNvPr>
            <p:cNvPicPr>
              <a:picLocks noChangeAspect="1" noChangeArrowheads="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bwMode="auto">
            <a:xfrm>
              <a:off x="6040931" y="2344696"/>
              <a:ext cx="1714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5A9FA6-152D-4D44-9C62-826B84A84C35}"/>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5861955" y="4497435"/>
              <a:ext cx="286368" cy="286368"/>
            </a:xfrm>
            <a:prstGeom prst="rect">
              <a:avLst/>
            </a:prstGeom>
          </p:spPr>
        </p:pic>
        <p:pic>
          <p:nvPicPr>
            <p:cNvPr id="146" name="Confluent logo">
              <a:extLst>
                <a:ext uri="{FF2B5EF4-FFF2-40B4-BE49-F238E27FC236}">
                  <a16:creationId xmlns:a16="http://schemas.microsoft.com/office/drawing/2014/main" id="{A2F1521A-5E79-485F-9AEA-3F557E5ECF8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316534" y="3976323"/>
              <a:ext cx="1348619" cy="427902"/>
            </a:xfrm>
            <a:prstGeom prst="rect">
              <a:avLst/>
            </a:prstGeom>
          </p:spPr>
        </p:pic>
        <p:pic>
          <p:nvPicPr>
            <p:cNvPr id="88" name="Graphic 87">
              <a:extLst>
                <a:ext uri="{FF2B5EF4-FFF2-40B4-BE49-F238E27FC236}">
                  <a16:creationId xmlns:a16="http://schemas.microsoft.com/office/drawing/2014/main" id="{68AD3EFC-72E6-470D-B348-53615FA414B6}"/>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5895004" y="2344696"/>
              <a:ext cx="171450" cy="171450"/>
            </a:xfrm>
            <a:prstGeom prst="rect">
              <a:avLst/>
            </a:prstGeom>
          </p:spPr>
        </p:pic>
        <p:pic>
          <p:nvPicPr>
            <p:cNvPr id="91" name="Graphic 90">
              <a:extLst>
                <a:ext uri="{FF2B5EF4-FFF2-40B4-BE49-F238E27FC236}">
                  <a16:creationId xmlns:a16="http://schemas.microsoft.com/office/drawing/2014/main" id="{44B65198-40A5-422B-A0D0-0BA6FBEF3BB5}"/>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5752448" y="2344696"/>
              <a:ext cx="171450" cy="171450"/>
            </a:xfrm>
            <a:prstGeom prst="rect">
              <a:avLst/>
            </a:prstGeom>
          </p:spPr>
        </p:pic>
        <p:pic>
          <p:nvPicPr>
            <p:cNvPr id="93" name="Graphic 92">
              <a:extLst>
                <a:ext uri="{FF2B5EF4-FFF2-40B4-BE49-F238E27FC236}">
                  <a16:creationId xmlns:a16="http://schemas.microsoft.com/office/drawing/2014/main" id="{DF96A288-3E21-4D4C-B252-798D49CDB552}"/>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5833689" y="2168502"/>
              <a:ext cx="171450" cy="171450"/>
            </a:xfrm>
            <a:prstGeom prst="rect">
              <a:avLst/>
            </a:prstGeom>
          </p:spPr>
        </p:pic>
        <p:pic>
          <p:nvPicPr>
            <p:cNvPr id="96" name="Graphic 95">
              <a:extLst>
                <a:ext uri="{FF2B5EF4-FFF2-40B4-BE49-F238E27FC236}">
                  <a16:creationId xmlns:a16="http://schemas.microsoft.com/office/drawing/2014/main" id="{C17D312A-7AB9-41A4-89F2-E0614FEAFFEA}"/>
                </a:ext>
              </a:extLst>
            </p:cNvPr>
            <p:cNvPicPr>
              <a:picLocks noChangeAspect="1"/>
            </p:cNvPicPr>
            <p:nvPr/>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5990347" y="2168502"/>
              <a:ext cx="171450" cy="171450"/>
            </a:xfrm>
            <a:prstGeom prst="rect">
              <a:avLst/>
            </a:prstGeom>
          </p:spPr>
        </p:pic>
      </p:grpSp>
      <p:grpSp>
        <p:nvGrpSpPr>
          <p:cNvPr id="115" name="AWS">
            <a:extLst>
              <a:ext uri="{FF2B5EF4-FFF2-40B4-BE49-F238E27FC236}">
                <a16:creationId xmlns:a16="http://schemas.microsoft.com/office/drawing/2014/main" id="{C4FC6929-A78E-40B7-AFC4-F62F09363451}"/>
              </a:ext>
            </a:extLst>
          </p:cNvPr>
          <p:cNvGrpSpPr/>
          <p:nvPr/>
        </p:nvGrpSpPr>
        <p:grpSpPr>
          <a:xfrm>
            <a:off x="2550561" y="1256517"/>
            <a:ext cx="2981440" cy="4850524"/>
            <a:chOff x="2550561" y="1256516"/>
            <a:chExt cx="2981440" cy="4850524"/>
          </a:xfrm>
        </p:grpSpPr>
        <p:grpSp>
          <p:nvGrpSpPr>
            <p:cNvPr id="97" name="AWS">
              <a:extLst>
                <a:ext uri="{FF2B5EF4-FFF2-40B4-BE49-F238E27FC236}">
                  <a16:creationId xmlns:a16="http://schemas.microsoft.com/office/drawing/2014/main" id="{50B68817-2BCA-487E-A115-60FE3227FCD4}"/>
                </a:ext>
              </a:extLst>
            </p:cNvPr>
            <p:cNvGrpSpPr/>
            <p:nvPr/>
          </p:nvGrpSpPr>
          <p:grpSpPr>
            <a:xfrm>
              <a:off x="2550561" y="1256516"/>
              <a:ext cx="2981440" cy="4850524"/>
              <a:chOff x="2550561" y="1256516"/>
              <a:chExt cx="2981440" cy="4850524"/>
            </a:xfrm>
          </p:grpSpPr>
          <p:sp>
            <p:nvSpPr>
              <p:cNvPr id="7" name="Rectangle 6">
                <a:extLst>
                  <a:ext uri="{FF2B5EF4-FFF2-40B4-BE49-F238E27FC236}">
                    <a16:creationId xmlns:a16="http://schemas.microsoft.com/office/drawing/2014/main" id="{48B21DCE-AB35-4F48-A288-E18757364F7F}"/>
                  </a:ext>
                </a:extLst>
              </p:cNvPr>
              <p:cNvSpPr/>
              <p:nvPr/>
            </p:nvSpPr>
            <p:spPr>
              <a:xfrm>
                <a:off x="2550561" y="1256516"/>
                <a:ext cx="2981440" cy="4850524"/>
              </a:xfrm>
              <a:prstGeom prst="rect">
                <a:avLst/>
              </a:prstGeom>
              <a:solidFill>
                <a:srgbClr val="1C355E"/>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32">
                  <a:defRPr/>
                </a:pPr>
                <a:endParaRPr lang="en-US" b="1">
                  <a:solidFill>
                    <a:prstClr val="white"/>
                  </a:solidFill>
                  <a:latin typeface="Open Sans"/>
                </a:endParaRPr>
              </a:p>
            </p:txBody>
          </p:sp>
          <p:pic>
            <p:nvPicPr>
              <p:cNvPr id="16" name="AWS logo">
                <a:extLst>
                  <a:ext uri="{FF2B5EF4-FFF2-40B4-BE49-F238E27FC236}">
                    <a16:creationId xmlns:a16="http://schemas.microsoft.com/office/drawing/2014/main" id="{76DE56FF-9F05-40F6-8FC3-10ACB4E9275F}"/>
                  </a:ext>
                </a:extLst>
              </p:cNvPr>
              <p:cNvPicPr>
                <a:picLocks noChangeAspect="1"/>
              </p:cNvPicPr>
              <p:nvPr/>
            </p:nvPicPr>
            <p:blipFill>
              <a:blip r:embed="rId39" cstate="hqprint">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a:xfrm>
                <a:off x="3749576" y="1491304"/>
                <a:ext cx="630513" cy="376951"/>
              </a:xfrm>
              <a:prstGeom prst="rect">
                <a:avLst/>
              </a:prstGeom>
            </p:spPr>
          </p:pic>
          <p:sp>
            <p:nvSpPr>
              <p:cNvPr id="17" name="Rectangle 16">
                <a:extLst>
                  <a:ext uri="{FF2B5EF4-FFF2-40B4-BE49-F238E27FC236}">
                    <a16:creationId xmlns:a16="http://schemas.microsoft.com/office/drawing/2014/main" id="{26DAA2AA-CBFB-4847-8005-BF1FE29903FC}"/>
                  </a:ext>
                </a:extLst>
              </p:cNvPr>
              <p:cNvSpPr/>
              <p:nvPr/>
            </p:nvSpPr>
            <p:spPr>
              <a:xfrm>
                <a:off x="2743387" y="2077957"/>
                <a:ext cx="2519865"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RDS (All)</a:t>
                </a:r>
              </a:p>
            </p:txBody>
          </p:sp>
          <p:sp>
            <p:nvSpPr>
              <p:cNvPr id="19" name="Rectangle 18">
                <a:extLst>
                  <a:ext uri="{FF2B5EF4-FFF2-40B4-BE49-F238E27FC236}">
                    <a16:creationId xmlns:a16="http://schemas.microsoft.com/office/drawing/2014/main" id="{B6C0F6E6-680B-4B73-B7AC-F0FDD3E91E44}"/>
                  </a:ext>
                </a:extLst>
              </p:cNvPr>
              <p:cNvSpPr/>
              <p:nvPr/>
            </p:nvSpPr>
            <p:spPr>
              <a:xfrm>
                <a:off x="2743387" y="2652771"/>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S3</a:t>
                </a:r>
              </a:p>
            </p:txBody>
          </p:sp>
          <p:sp>
            <p:nvSpPr>
              <p:cNvPr id="20" name="Rectangle 19">
                <a:extLst>
                  <a:ext uri="{FF2B5EF4-FFF2-40B4-BE49-F238E27FC236}">
                    <a16:creationId xmlns:a16="http://schemas.microsoft.com/office/drawing/2014/main" id="{7CE424F3-C707-4061-8E9D-FC7D1D955863}"/>
                  </a:ext>
                </a:extLst>
              </p:cNvPr>
              <p:cNvSpPr/>
              <p:nvPr/>
            </p:nvSpPr>
            <p:spPr>
              <a:xfrm>
                <a:off x="2743387" y="3227585"/>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EMR</a:t>
                </a:r>
              </a:p>
            </p:txBody>
          </p:sp>
          <p:sp>
            <p:nvSpPr>
              <p:cNvPr id="21" name="Kinesis text">
                <a:extLst>
                  <a:ext uri="{FF2B5EF4-FFF2-40B4-BE49-F238E27FC236}">
                    <a16:creationId xmlns:a16="http://schemas.microsoft.com/office/drawing/2014/main" id="{3B3348AE-97B5-49A8-8933-C7220FFACC80}"/>
                  </a:ext>
                </a:extLst>
              </p:cNvPr>
              <p:cNvSpPr/>
              <p:nvPr/>
            </p:nvSpPr>
            <p:spPr>
              <a:xfrm>
                <a:off x="3371218" y="3831695"/>
                <a:ext cx="1386262" cy="226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defTabSz="914332">
                  <a:defRPr/>
                </a:pPr>
                <a:r>
                  <a:rPr lang="en-GB" sz="1400">
                    <a:solidFill>
                      <a:schemeClr val="bg1"/>
                    </a:solidFill>
                    <a:latin typeface="+mj-lt"/>
                  </a:rPr>
                  <a:t>Kinesis</a:t>
                </a:r>
                <a:endParaRPr lang="en-GB" sz="1200">
                  <a:solidFill>
                    <a:schemeClr val="bg1"/>
                  </a:solidFill>
                  <a:latin typeface="+mj-lt"/>
                </a:endParaRPr>
              </a:p>
            </p:txBody>
          </p:sp>
          <p:sp>
            <p:nvSpPr>
              <p:cNvPr id="24" name="Rectangle 23">
                <a:extLst>
                  <a:ext uri="{FF2B5EF4-FFF2-40B4-BE49-F238E27FC236}">
                    <a16:creationId xmlns:a16="http://schemas.microsoft.com/office/drawing/2014/main" id="{B8E08E8C-BD11-4AA5-8D7E-7FF6AACC1E66}"/>
                  </a:ext>
                </a:extLst>
              </p:cNvPr>
              <p:cNvSpPr/>
              <p:nvPr/>
            </p:nvSpPr>
            <p:spPr>
              <a:xfrm>
                <a:off x="2738270" y="4377212"/>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Redshift</a:t>
                </a:r>
              </a:p>
            </p:txBody>
          </p:sp>
          <p:sp>
            <p:nvSpPr>
              <p:cNvPr id="25" name="Rectangle 24">
                <a:extLst>
                  <a:ext uri="{FF2B5EF4-FFF2-40B4-BE49-F238E27FC236}">
                    <a16:creationId xmlns:a16="http://schemas.microsoft.com/office/drawing/2014/main" id="{0A8C1E89-6657-46E3-84DA-465662A40303}"/>
                  </a:ext>
                </a:extLst>
              </p:cNvPr>
              <p:cNvSpPr/>
              <p:nvPr/>
            </p:nvSpPr>
            <p:spPr>
              <a:xfrm>
                <a:off x="2738271" y="4952026"/>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Snowflake</a:t>
                </a:r>
              </a:p>
            </p:txBody>
          </p:sp>
          <p:sp>
            <p:nvSpPr>
              <p:cNvPr id="26" name="Rectangle 25">
                <a:extLst>
                  <a:ext uri="{FF2B5EF4-FFF2-40B4-BE49-F238E27FC236}">
                    <a16:creationId xmlns:a16="http://schemas.microsoft.com/office/drawing/2014/main" id="{AD6D4E7D-EBE0-4515-B340-E9D2EA46B597}"/>
                  </a:ext>
                </a:extLst>
              </p:cNvPr>
              <p:cNvSpPr/>
              <p:nvPr/>
            </p:nvSpPr>
            <p:spPr>
              <a:xfrm>
                <a:off x="2745833" y="5526840"/>
                <a:ext cx="2519866" cy="532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defTabSz="914332">
                  <a:defRPr/>
                </a:pPr>
                <a:r>
                  <a:rPr lang="en-GB" sz="1400">
                    <a:solidFill>
                      <a:schemeClr val="bg1"/>
                    </a:solidFill>
                    <a:latin typeface="+mj-lt"/>
                  </a:rPr>
                  <a:t>Databricks</a:t>
                </a:r>
              </a:p>
            </p:txBody>
          </p:sp>
          <p:pic>
            <p:nvPicPr>
              <p:cNvPr id="116" name="EMR Compose">
                <a:extLst>
                  <a:ext uri="{FF2B5EF4-FFF2-40B4-BE49-F238E27FC236}">
                    <a16:creationId xmlns:a16="http://schemas.microsoft.com/office/drawing/2014/main" id="{48201F3C-DC5A-42E0-9B2C-781F74428B44}"/>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8383" y="3425708"/>
                <a:ext cx="160877" cy="127229"/>
              </a:xfrm>
              <a:prstGeom prst="rect">
                <a:avLst/>
              </a:prstGeom>
            </p:spPr>
          </p:pic>
          <p:pic>
            <p:nvPicPr>
              <p:cNvPr id="118" name="Redshift Compose">
                <a:extLst>
                  <a:ext uri="{FF2B5EF4-FFF2-40B4-BE49-F238E27FC236}">
                    <a16:creationId xmlns:a16="http://schemas.microsoft.com/office/drawing/2014/main" id="{D01F0231-D8E8-4D2D-B78D-0CB87E1C267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8383" y="4578224"/>
                <a:ext cx="160877" cy="127229"/>
              </a:xfrm>
              <a:prstGeom prst="rect">
                <a:avLst/>
              </a:prstGeom>
            </p:spPr>
          </p:pic>
          <p:pic>
            <p:nvPicPr>
              <p:cNvPr id="119" name="Snowflake Compose">
                <a:extLst>
                  <a:ext uri="{FF2B5EF4-FFF2-40B4-BE49-F238E27FC236}">
                    <a16:creationId xmlns:a16="http://schemas.microsoft.com/office/drawing/2014/main" id="{9EA674CB-7D6D-4DC8-B464-AD4781A674F0}"/>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8383" y="5179361"/>
                <a:ext cx="160877" cy="127229"/>
              </a:xfrm>
              <a:prstGeom prst="rect">
                <a:avLst/>
              </a:prstGeom>
            </p:spPr>
          </p:pic>
          <p:pic>
            <p:nvPicPr>
              <p:cNvPr id="120" name="Databricks Compose">
                <a:extLst>
                  <a:ext uri="{FF2B5EF4-FFF2-40B4-BE49-F238E27FC236}">
                    <a16:creationId xmlns:a16="http://schemas.microsoft.com/office/drawing/2014/main" id="{D44E7EFD-D7B2-431E-B5C3-B035047F6993}"/>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8383" y="5746630"/>
                <a:ext cx="160877" cy="127229"/>
              </a:xfrm>
              <a:prstGeom prst="rect">
                <a:avLst/>
              </a:prstGeom>
            </p:spPr>
          </p:pic>
          <p:pic>
            <p:nvPicPr>
              <p:cNvPr id="65" name="EMR">
                <a:extLst>
                  <a:ext uri="{FF2B5EF4-FFF2-40B4-BE49-F238E27FC236}">
                    <a16:creationId xmlns:a16="http://schemas.microsoft.com/office/drawing/2014/main" id="{011F15C7-7179-4D50-AABB-D2E168EDC68E}"/>
                  </a:ext>
                </a:extLst>
              </p:cNvPr>
              <p:cNvPicPr>
                <a:picLocks noChangeAspect="1" noChangeArrowheads="1"/>
              </p:cNvPicPr>
              <p:nvPr/>
            </p:nvPicPr>
            <p:blipFill>
              <a:blip r:embed="rId41" cstate="hqprint">
                <a:extLst>
                  <a:ext uri="{28A0092B-C50C-407E-A947-70E740481C1C}">
                    <a14:useLocalDpi xmlns:a14="http://schemas.microsoft.com/office/drawing/2010/main"/>
                  </a:ext>
                </a:extLst>
              </a:blip>
              <a:stretch>
                <a:fillRect/>
              </a:stretch>
            </p:blipFill>
            <p:spPr bwMode="auto">
              <a:xfrm>
                <a:off x="2873445" y="3352732"/>
                <a:ext cx="295440" cy="295440"/>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RDS">
                <a:extLst>
                  <a:ext uri="{FF2B5EF4-FFF2-40B4-BE49-F238E27FC236}">
                    <a16:creationId xmlns:a16="http://schemas.microsoft.com/office/drawing/2014/main" id="{4039F44B-87BF-42C7-BE0D-E57A8F337483}"/>
                  </a:ext>
                </a:extLst>
              </p:cNvPr>
              <p:cNvPicPr>
                <a:picLocks noChangeAspect="1" noChangeArrowheads="1"/>
              </p:cNvPicPr>
              <p:nvPr/>
            </p:nvPicPr>
            <p:blipFill>
              <a:blip r:embed="rId42" cstate="hqprint">
                <a:extLst>
                  <a:ext uri="{28A0092B-C50C-407E-A947-70E740481C1C}">
                    <a14:useLocalDpi xmlns:a14="http://schemas.microsoft.com/office/drawing/2010/main"/>
                  </a:ext>
                </a:extLst>
              </a:blip>
              <a:stretch>
                <a:fillRect/>
              </a:stretch>
            </p:blipFill>
            <p:spPr bwMode="auto">
              <a:xfrm>
                <a:off x="2872324" y="2210991"/>
                <a:ext cx="297682" cy="297682"/>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Snowflake">
                <a:extLst>
                  <a:ext uri="{FF2B5EF4-FFF2-40B4-BE49-F238E27FC236}">
                    <a16:creationId xmlns:a16="http://schemas.microsoft.com/office/drawing/2014/main" id="{7F1DCCAD-D426-4092-AEB0-97A224CED3BD}"/>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881725" y="5087850"/>
                <a:ext cx="278880" cy="276556"/>
              </a:xfrm>
              <a:prstGeom prst="rect">
                <a:avLst/>
              </a:prstGeom>
            </p:spPr>
          </p:pic>
          <p:pic>
            <p:nvPicPr>
              <p:cNvPr id="71" name="Databricks">
                <a:extLst>
                  <a:ext uri="{FF2B5EF4-FFF2-40B4-BE49-F238E27FC236}">
                    <a16:creationId xmlns:a16="http://schemas.microsoft.com/office/drawing/2014/main" id="{FA4A41AC-ED3E-4A65-A34A-8D75BFF1A48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884304" y="5652630"/>
                <a:ext cx="273722" cy="277232"/>
              </a:xfrm>
              <a:prstGeom prst="rect">
                <a:avLst/>
              </a:prstGeom>
            </p:spPr>
          </p:pic>
          <p:pic>
            <p:nvPicPr>
              <p:cNvPr id="68" name="Redshift">
                <a:extLst>
                  <a:ext uri="{FF2B5EF4-FFF2-40B4-BE49-F238E27FC236}">
                    <a16:creationId xmlns:a16="http://schemas.microsoft.com/office/drawing/2014/main" id="{65B1DD28-CE2B-4D12-B251-F27A81398031}"/>
                  </a:ext>
                </a:extLst>
              </p:cNvPr>
              <p:cNvPicPr>
                <a:picLocks noChangeAspect="1" noChangeArrowheads="1"/>
              </p:cNvPicPr>
              <p:nvPr/>
            </p:nvPicPr>
            <p:blipFill>
              <a:blip r:embed="rId43" cstate="hqprint">
                <a:extLst>
                  <a:ext uri="{28A0092B-C50C-407E-A947-70E740481C1C}">
                    <a14:useLocalDpi xmlns:a14="http://schemas.microsoft.com/office/drawing/2010/main"/>
                  </a:ext>
                </a:extLst>
              </a:blip>
              <a:stretch>
                <a:fillRect/>
              </a:stretch>
            </p:blipFill>
            <p:spPr bwMode="auto">
              <a:xfrm>
                <a:off x="2875750" y="4511200"/>
                <a:ext cx="290831" cy="290831"/>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Kinesis">
                <a:extLst>
                  <a:ext uri="{FF2B5EF4-FFF2-40B4-BE49-F238E27FC236}">
                    <a16:creationId xmlns:a16="http://schemas.microsoft.com/office/drawing/2014/main" id="{A06A0E8B-F6C8-47D2-BC1D-2EC9B002D94A}"/>
                  </a:ext>
                </a:extLst>
              </p:cNvPr>
              <p:cNvPicPr>
                <a:picLocks noChangeAspect="1" noChangeArrowheads="1"/>
              </p:cNvPicPr>
              <p:nvPr/>
            </p:nvPicPr>
            <p:blipFill>
              <a:blip r:embed="rId44" cstate="hqprint">
                <a:extLst>
                  <a:ext uri="{28A0092B-C50C-407E-A947-70E740481C1C}">
                    <a14:useLocalDpi xmlns:a14="http://schemas.microsoft.com/office/drawing/2010/main"/>
                  </a:ext>
                </a:extLst>
              </a:blip>
              <a:stretch>
                <a:fillRect/>
              </a:stretch>
            </p:blipFill>
            <p:spPr bwMode="auto">
              <a:xfrm>
                <a:off x="2879021" y="3805223"/>
                <a:ext cx="286808" cy="28680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6" name="S3">
              <a:extLst>
                <a:ext uri="{FF2B5EF4-FFF2-40B4-BE49-F238E27FC236}">
                  <a16:creationId xmlns:a16="http://schemas.microsoft.com/office/drawing/2014/main" id="{F6CF39DF-29B8-43A8-B00C-8C594DDF5134}"/>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2872623" y="2778802"/>
              <a:ext cx="293206" cy="293206"/>
            </a:xfrm>
            <a:prstGeom prst="rect">
              <a:avLst/>
            </a:prstGeom>
          </p:spPr>
        </p:pic>
        <p:pic>
          <p:nvPicPr>
            <p:cNvPr id="155" name="Confluent logo">
              <a:extLst>
                <a:ext uri="{FF2B5EF4-FFF2-40B4-BE49-F238E27FC236}">
                  <a16:creationId xmlns:a16="http://schemas.microsoft.com/office/drawing/2014/main" id="{EDF79A37-53EF-4E7C-8F5C-0A2B5D8C4BC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312577" y="3976323"/>
              <a:ext cx="1348619" cy="427902"/>
            </a:xfrm>
            <a:prstGeom prst="rect">
              <a:avLst/>
            </a:prstGeom>
          </p:spPr>
        </p:pic>
      </p:grpSp>
      <p:sp>
        <p:nvSpPr>
          <p:cNvPr id="34" name="Spark">
            <a:extLst>
              <a:ext uri="{FF2B5EF4-FFF2-40B4-BE49-F238E27FC236}">
                <a16:creationId xmlns:a16="http://schemas.microsoft.com/office/drawing/2014/main" id="{6824D718-CC35-4CBB-8003-E4417BCAD460}"/>
              </a:ext>
            </a:extLst>
          </p:cNvPr>
          <p:cNvSpPr/>
          <p:nvPr/>
        </p:nvSpPr>
        <p:spPr>
          <a:xfrm>
            <a:off x="672981" y="5532591"/>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a:solidFill>
                  <a:srgbClr val="000000"/>
                </a:solidFill>
                <a:latin typeface="+mj-lt"/>
                <a:cs typeface="Arial" pitchFamily="34" charset="0"/>
              </a:rPr>
              <a:t>Data Lakes (House)</a:t>
            </a:r>
            <a:endParaRPr lang="en-US" sz="1200">
              <a:solidFill>
                <a:srgbClr val="000000"/>
              </a:solidFill>
              <a:latin typeface="+mj-lt"/>
            </a:endParaRPr>
          </a:p>
        </p:txBody>
      </p:sp>
      <p:sp>
        <p:nvSpPr>
          <p:cNvPr id="33" name="Other DWaaS">
            <a:extLst>
              <a:ext uri="{FF2B5EF4-FFF2-40B4-BE49-F238E27FC236}">
                <a16:creationId xmlns:a16="http://schemas.microsoft.com/office/drawing/2014/main" id="{2D81BAFE-8A54-460E-8D19-99AFC3AD5ED1}"/>
              </a:ext>
            </a:extLst>
          </p:cNvPr>
          <p:cNvSpPr/>
          <p:nvPr/>
        </p:nvSpPr>
        <p:spPr>
          <a:xfrm>
            <a:off x="672980" y="4957778"/>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dirty="0">
                <a:solidFill>
                  <a:srgbClr val="000000"/>
                </a:solidFill>
                <a:latin typeface="+mj-lt"/>
                <a:cs typeface="Arial" pitchFamily="34" charset="0"/>
              </a:rPr>
              <a:t>OTHER DWaaS</a:t>
            </a:r>
            <a:endParaRPr lang="en-US" sz="1200" dirty="0">
              <a:solidFill>
                <a:srgbClr val="000000"/>
              </a:solidFill>
              <a:latin typeface="+mj-lt"/>
            </a:endParaRPr>
          </a:p>
        </p:txBody>
      </p:sp>
      <p:sp>
        <p:nvSpPr>
          <p:cNvPr id="31" name="Streaming">
            <a:extLst>
              <a:ext uri="{FF2B5EF4-FFF2-40B4-BE49-F238E27FC236}">
                <a16:creationId xmlns:a16="http://schemas.microsoft.com/office/drawing/2014/main" id="{BB4FDABE-05C5-4250-821B-AEA93BF49AFA}"/>
              </a:ext>
            </a:extLst>
          </p:cNvPr>
          <p:cNvSpPr/>
          <p:nvPr/>
        </p:nvSpPr>
        <p:spPr>
          <a:xfrm>
            <a:off x="672981" y="3808150"/>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a:solidFill>
                  <a:srgbClr val="000000"/>
                </a:solidFill>
                <a:latin typeface="+mj-lt"/>
                <a:cs typeface="Arial" pitchFamily="34" charset="0"/>
              </a:rPr>
              <a:t>STREAMING</a:t>
            </a:r>
            <a:endParaRPr lang="en-US" sz="1200">
              <a:solidFill>
                <a:srgbClr val="000000"/>
              </a:solidFill>
              <a:latin typeface="+mj-lt"/>
            </a:endParaRPr>
          </a:p>
        </p:txBody>
      </p:sp>
      <p:sp>
        <p:nvSpPr>
          <p:cNvPr id="32" name="DWaaS">
            <a:extLst>
              <a:ext uri="{FF2B5EF4-FFF2-40B4-BE49-F238E27FC236}">
                <a16:creationId xmlns:a16="http://schemas.microsoft.com/office/drawing/2014/main" id="{AE5169C0-AD75-4155-AD19-CA835E188D79}"/>
              </a:ext>
            </a:extLst>
          </p:cNvPr>
          <p:cNvSpPr/>
          <p:nvPr/>
        </p:nvSpPr>
        <p:spPr>
          <a:xfrm>
            <a:off x="672981" y="4382964"/>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dirty="0">
                <a:solidFill>
                  <a:srgbClr val="000000"/>
                </a:solidFill>
                <a:latin typeface="+mj-lt"/>
                <a:cs typeface="Arial" pitchFamily="34" charset="0"/>
              </a:rPr>
              <a:t>DWaaS</a:t>
            </a:r>
            <a:endParaRPr lang="en-US" sz="1200" dirty="0">
              <a:solidFill>
                <a:srgbClr val="000000"/>
              </a:solidFill>
              <a:latin typeface="+mj-lt"/>
            </a:endParaRPr>
          </a:p>
        </p:txBody>
      </p:sp>
      <p:sp>
        <p:nvSpPr>
          <p:cNvPr id="30" name="Hadoop">
            <a:extLst>
              <a:ext uri="{FF2B5EF4-FFF2-40B4-BE49-F238E27FC236}">
                <a16:creationId xmlns:a16="http://schemas.microsoft.com/office/drawing/2014/main" id="{B80185B2-396A-438C-8FE8-E6657789D752}"/>
              </a:ext>
            </a:extLst>
          </p:cNvPr>
          <p:cNvSpPr/>
          <p:nvPr/>
        </p:nvSpPr>
        <p:spPr>
          <a:xfrm>
            <a:off x="672981" y="3233336"/>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a:solidFill>
                  <a:srgbClr val="000000"/>
                </a:solidFill>
                <a:latin typeface="+mj-lt"/>
                <a:cs typeface="Arial" pitchFamily="34" charset="0"/>
              </a:rPr>
              <a:t>HADOOP</a:t>
            </a:r>
            <a:endParaRPr lang="en-US" sz="1200">
              <a:solidFill>
                <a:srgbClr val="000000"/>
              </a:solidFill>
              <a:latin typeface="+mj-lt"/>
            </a:endParaRPr>
          </a:p>
        </p:txBody>
      </p:sp>
      <p:sp>
        <p:nvSpPr>
          <p:cNvPr id="29" name="Storage">
            <a:extLst>
              <a:ext uri="{FF2B5EF4-FFF2-40B4-BE49-F238E27FC236}">
                <a16:creationId xmlns:a16="http://schemas.microsoft.com/office/drawing/2014/main" id="{97D11FE8-0421-4671-A2A3-64B7A53D41AF}"/>
              </a:ext>
            </a:extLst>
          </p:cNvPr>
          <p:cNvSpPr/>
          <p:nvPr/>
        </p:nvSpPr>
        <p:spPr>
          <a:xfrm>
            <a:off x="672981" y="2658522"/>
            <a:ext cx="10797451"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a:solidFill>
                  <a:srgbClr val="000000"/>
                </a:solidFill>
                <a:latin typeface="+mj-lt"/>
                <a:cs typeface="Arial" pitchFamily="34" charset="0"/>
              </a:rPr>
              <a:t>STORAGE</a:t>
            </a:r>
            <a:endParaRPr lang="en-US" sz="1200">
              <a:solidFill>
                <a:srgbClr val="000000"/>
              </a:solidFill>
              <a:latin typeface="+mj-lt"/>
            </a:endParaRPr>
          </a:p>
        </p:txBody>
      </p:sp>
      <p:sp>
        <p:nvSpPr>
          <p:cNvPr id="28" name="DBaaS">
            <a:extLst>
              <a:ext uri="{FF2B5EF4-FFF2-40B4-BE49-F238E27FC236}">
                <a16:creationId xmlns:a16="http://schemas.microsoft.com/office/drawing/2014/main" id="{404A52F3-BF62-4C30-8F1A-1D47305B15BA}"/>
              </a:ext>
            </a:extLst>
          </p:cNvPr>
          <p:cNvSpPr/>
          <p:nvPr/>
        </p:nvSpPr>
        <p:spPr>
          <a:xfrm>
            <a:off x="672394" y="2083708"/>
            <a:ext cx="10798039" cy="532565"/>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32">
              <a:defRPr/>
            </a:pPr>
            <a:r>
              <a:rPr lang="en-US" sz="1200" kern="0">
                <a:solidFill>
                  <a:srgbClr val="000000"/>
                </a:solidFill>
                <a:latin typeface="+mj-lt"/>
                <a:cs typeface="Arial" pitchFamily="34" charset="0"/>
              </a:rPr>
              <a:t>DBaaS</a:t>
            </a:r>
            <a:endParaRPr lang="en-US" sz="1200">
              <a:solidFill>
                <a:srgbClr val="000000"/>
              </a:solidFill>
              <a:latin typeface="+mj-lt"/>
            </a:endParaRPr>
          </a:p>
        </p:txBody>
      </p:sp>
      <p:sp>
        <p:nvSpPr>
          <p:cNvPr id="2" name="Title 1">
            <a:extLst>
              <a:ext uri="{FF2B5EF4-FFF2-40B4-BE49-F238E27FC236}">
                <a16:creationId xmlns:a16="http://schemas.microsoft.com/office/drawing/2014/main" id="{080DFAF4-3DD6-4729-7854-CD679D68729B}"/>
              </a:ext>
            </a:extLst>
          </p:cNvPr>
          <p:cNvSpPr>
            <a:spLocks noGrp="1"/>
          </p:cNvSpPr>
          <p:nvPr>
            <p:ph type="title"/>
          </p:nvPr>
        </p:nvSpPr>
        <p:spPr/>
        <p:txBody>
          <a:bodyPr/>
          <a:lstStyle/>
          <a:p>
            <a:r>
              <a:rPr lang="en-US" dirty="0"/>
              <a:t>Cloud Data Integration Partner Alignment</a:t>
            </a:r>
          </a:p>
        </p:txBody>
      </p:sp>
    </p:spTree>
    <p:extLst>
      <p:ext uri="{BB962C8B-B14F-4D97-AF65-F5344CB8AC3E}">
        <p14:creationId xmlns:p14="http://schemas.microsoft.com/office/powerpoint/2010/main" val="609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
                                        <p:tgtEl>
                                          <p:spTgt spid="28"/>
                                        </p:tgtEl>
                                      </p:cBhvr>
                                    </p:animEffect>
                                  </p:childTnLst>
                                </p:cTn>
                              </p:par>
                            </p:childTnLst>
                          </p:cTn>
                        </p:par>
                        <p:par>
                          <p:cTn id="8" fill="hold">
                            <p:stCondLst>
                              <p:cond delay="15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50"/>
                                        <p:tgtEl>
                                          <p:spTgt spid="29"/>
                                        </p:tgtEl>
                                      </p:cBhvr>
                                    </p:animEffect>
                                  </p:childTnLst>
                                </p:cTn>
                              </p:par>
                            </p:childTnLst>
                          </p:cTn>
                        </p:par>
                        <p:par>
                          <p:cTn id="12" fill="hold">
                            <p:stCondLst>
                              <p:cond delay="3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50"/>
                                        <p:tgtEl>
                                          <p:spTgt spid="30"/>
                                        </p:tgtEl>
                                      </p:cBhvr>
                                    </p:animEffect>
                                  </p:childTnLst>
                                </p:cTn>
                              </p:par>
                            </p:childTnLst>
                          </p:cTn>
                        </p:par>
                        <p:par>
                          <p:cTn id="16" fill="hold">
                            <p:stCondLst>
                              <p:cond delay="45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50"/>
                                        <p:tgtEl>
                                          <p:spTgt spid="31"/>
                                        </p:tgtEl>
                                      </p:cBhvr>
                                    </p:animEffec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50"/>
                                        <p:tgtEl>
                                          <p:spTgt spid="32"/>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50"/>
                                        <p:tgtEl>
                                          <p:spTgt spid="33"/>
                                        </p:tgtEl>
                                      </p:cBhvr>
                                    </p:animEffect>
                                  </p:childTnLst>
                                </p:cTn>
                              </p:par>
                            </p:childTnLst>
                          </p:cTn>
                        </p:par>
                        <p:par>
                          <p:cTn id="28" fill="hold">
                            <p:stCondLst>
                              <p:cond delay="9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50"/>
                                        <p:tgtEl>
                                          <p:spTgt spid="34"/>
                                        </p:tgtEl>
                                      </p:cBhvr>
                                    </p:animEffect>
                                  </p:childTnLst>
                                </p:cTn>
                              </p:par>
                            </p:childTnLst>
                          </p:cTn>
                        </p:par>
                        <p:par>
                          <p:cTn id="32" fill="hold">
                            <p:stCondLst>
                              <p:cond delay="1050"/>
                            </p:stCondLst>
                            <p:childTnLst>
                              <p:par>
                                <p:cTn id="33" presetID="10" presetClass="entr" presetSubtype="0"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500"/>
                                        <p:tgtEl>
                                          <p:spTgt spid="115"/>
                                        </p:tgtEl>
                                      </p:cBhvr>
                                    </p:animEffect>
                                  </p:childTnLst>
                                </p:cTn>
                              </p:par>
                            </p:childTnLst>
                          </p:cTn>
                        </p:par>
                        <p:par>
                          <p:cTn id="36" fill="hold">
                            <p:stCondLst>
                              <p:cond delay="1550"/>
                            </p:stCondLst>
                            <p:childTnLst>
                              <p:par>
                                <p:cTn id="37" presetID="10" presetClass="entr" presetSubtype="0" fill="hold"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500"/>
                                        <p:tgtEl>
                                          <p:spTgt spid="111"/>
                                        </p:tgtEl>
                                      </p:cBhvr>
                                    </p:animEffect>
                                  </p:childTnLst>
                                </p:cTn>
                              </p:par>
                            </p:childTnLst>
                          </p:cTn>
                        </p:par>
                        <p:par>
                          <p:cTn id="40" fill="hold">
                            <p:stCondLst>
                              <p:cond delay="205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2550"/>
                            </p:stCondLst>
                            <p:childTnLst>
                              <p:par>
                                <p:cTn id="45" presetID="10" presetClass="entr" presetSubtype="0" fill="hold" nodeType="after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1" grpId="0" animBg="1"/>
      <p:bldP spid="32" grpId="0" animBg="1"/>
      <p:bldP spid="30" grpId="0" animBg="1"/>
      <p:bldP spid="29"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F2A04B5-7CEC-4953-87D9-746919FDD825}"/>
              </a:ext>
            </a:extLst>
          </p:cNvPr>
          <p:cNvGrpSpPr/>
          <p:nvPr/>
        </p:nvGrpSpPr>
        <p:grpSpPr>
          <a:xfrm>
            <a:off x="6108194" y="2527016"/>
            <a:ext cx="2812956" cy="1997453"/>
            <a:chOff x="5776476" y="2836152"/>
            <a:chExt cx="2812956" cy="1997453"/>
          </a:xfrm>
        </p:grpSpPr>
        <p:sp>
          <p:nvSpPr>
            <p:cNvPr id="296" name="Rectangle 295">
              <a:extLst>
                <a:ext uri="{FF2B5EF4-FFF2-40B4-BE49-F238E27FC236}">
                  <a16:creationId xmlns:a16="http://schemas.microsoft.com/office/drawing/2014/main" id="{8D6980FC-5F7F-4D6C-889C-A7A5B5BD052B}"/>
                </a:ext>
              </a:extLst>
            </p:cNvPr>
            <p:cNvSpPr/>
            <p:nvPr/>
          </p:nvSpPr>
          <p:spPr>
            <a:xfrm>
              <a:off x="5776476" y="2836152"/>
              <a:ext cx="2812956" cy="1997453"/>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299" name="TextBox 298">
              <a:extLst>
                <a:ext uri="{FF2B5EF4-FFF2-40B4-BE49-F238E27FC236}">
                  <a16:creationId xmlns:a16="http://schemas.microsoft.com/office/drawing/2014/main" id="{85679272-622D-4877-8AD0-7439065858F9}"/>
                </a:ext>
              </a:extLst>
            </p:cNvPr>
            <p:cNvSpPr txBox="1"/>
            <p:nvPr/>
          </p:nvSpPr>
          <p:spPr>
            <a:xfrm>
              <a:off x="5777675" y="2854201"/>
              <a:ext cx="280350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Data Warehouse Automation</a:t>
              </a:r>
            </a:p>
          </p:txBody>
        </p:sp>
      </p:grpSp>
      <p:grpSp>
        <p:nvGrpSpPr>
          <p:cNvPr id="7" name="Group 6">
            <a:extLst>
              <a:ext uri="{FF2B5EF4-FFF2-40B4-BE49-F238E27FC236}">
                <a16:creationId xmlns:a16="http://schemas.microsoft.com/office/drawing/2014/main" id="{DCEB92B0-7DEF-4308-96BA-9A0AA9469E39}"/>
              </a:ext>
            </a:extLst>
          </p:cNvPr>
          <p:cNvGrpSpPr/>
          <p:nvPr/>
        </p:nvGrpSpPr>
        <p:grpSpPr>
          <a:xfrm>
            <a:off x="1677350" y="1556112"/>
            <a:ext cx="3419007" cy="4061875"/>
            <a:chOff x="1644528" y="1580208"/>
            <a:chExt cx="3419006" cy="4061875"/>
          </a:xfrm>
          <a:solidFill>
            <a:srgbClr val="78ADDC"/>
          </a:solidFill>
        </p:grpSpPr>
        <p:sp>
          <p:nvSpPr>
            <p:cNvPr id="163" name="Rectangle 162">
              <a:extLst>
                <a:ext uri="{FF2B5EF4-FFF2-40B4-BE49-F238E27FC236}">
                  <a16:creationId xmlns:a16="http://schemas.microsoft.com/office/drawing/2014/main" id="{DD320908-AD76-4921-9169-ED2212EB3B63}"/>
                </a:ext>
              </a:extLst>
            </p:cNvPr>
            <p:cNvSpPr/>
            <p:nvPr/>
          </p:nvSpPr>
          <p:spPr>
            <a:xfrm>
              <a:off x="1644528" y="1580208"/>
              <a:ext cx="3419006" cy="4061875"/>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p>
          </p:txBody>
        </p:sp>
        <p:sp>
          <p:nvSpPr>
            <p:cNvPr id="164" name="TextBox 163">
              <a:extLst>
                <a:ext uri="{FF2B5EF4-FFF2-40B4-BE49-F238E27FC236}">
                  <a16:creationId xmlns:a16="http://schemas.microsoft.com/office/drawing/2014/main" id="{BBA48E08-74C1-497A-8EB7-28139F9CC00D}"/>
                </a:ext>
              </a:extLst>
            </p:cNvPr>
            <p:cNvSpPr txBox="1"/>
            <p:nvPr/>
          </p:nvSpPr>
          <p:spPr>
            <a:xfrm>
              <a:off x="1660781" y="1700549"/>
              <a:ext cx="3402753" cy="306109"/>
            </a:xfrm>
            <a:prstGeom prst="rect">
              <a:avLst/>
            </a:prstGeom>
            <a:grpFill/>
          </p:spPr>
          <p:txBody>
            <a:bodyPr wrap="square" rtlCol="0">
              <a:spAutoFit/>
            </a:bodyPr>
            <a:lstStyle/>
            <a:p>
              <a:pPr algn="ctr">
                <a:lnSpc>
                  <a:spcPct val="125000"/>
                </a:lnSpc>
              </a:pPr>
              <a:r>
                <a:rPr lang="en-US" sz="1200" b="1" dirty="0">
                  <a:solidFill>
                    <a:schemeClr val="bg1"/>
                  </a:solidFill>
                  <a:latin typeface="+mj-lt"/>
                </a:rPr>
                <a:t>Streaming Data Pipeline Automation</a:t>
              </a:r>
            </a:p>
          </p:txBody>
        </p:sp>
        <p:sp>
          <p:nvSpPr>
            <p:cNvPr id="165" name="Rectangle 164">
              <a:extLst>
                <a:ext uri="{FF2B5EF4-FFF2-40B4-BE49-F238E27FC236}">
                  <a16:creationId xmlns:a16="http://schemas.microsoft.com/office/drawing/2014/main" id="{4A59C4D6-FF1A-48E1-AE50-546EDF491C06}"/>
                </a:ext>
              </a:extLst>
            </p:cNvPr>
            <p:cNvSpPr/>
            <p:nvPr/>
          </p:nvSpPr>
          <p:spPr>
            <a:xfrm>
              <a:off x="1669408" y="5215168"/>
              <a:ext cx="3366341" cy="281192"/>
            </a:xfrm>
            <a:prstGeom prst="rect">
              <a:avLst/>
            </a:prstGeom>
            <a:grpFill/>
            <a:ln>
              <a:noFill/>
            </a:ln>
            <a:effectLst>
              <a:outerShdw blurRad="1524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defTabSz="914241">
                <a:lnSpc>
                  <a:spcPct val="90000"/>
                </a:lnSpc>
                <a:defRPr/>
              </a:pPr>
              <a:r>
                <a:rPr lang="en-GB" sz="1051" dirty="0">
                  <a:solidFill>
                    <a:srgbClr val="FFFFFF"/>
                  </a:solidFill>
                  <a:latin typeface="+mj-lt"/>
                </a:rPr>
                <a:t>Design, Manage &amp; Monitor</a:t>
              </a:r>
            </a:p>
          </p:txBody>
        </p:sp>
      </p:grpSp>
      <p:sp>
        <p:nvSpPr>
          <p:cNvPr id="38" name="Rectangle 37">
            <a:extLst>
              <a:ext uri="{FF2B5EF4-FFF2-40B4-BE49-F238E27FC236}">
                <a16:creationId xmlns:a16="http://schemas.microsoft.com/office/drawing/2014/main" id="{56E3E37B-FD14-43DE-A9A2-03356DCFA9BE}"/>
              </a:ext>
            </a:extLst>
          </p:cNvPr>
          <p:cNvSpPr>
            <a:spLocks noChangeArrowheads="1"/>
          </p:cNvSpPr>
          <p:nvPr/>
        </p:nvSpPr>
        <p:spPr bwMode="auto">
          <a:xfrm>
            <a:off x="-830716" y="6030764"/>
            <a:ext cx="65" cy="11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endParaRPr lang="en-US" altLang="en-US" sz="900" dirty="0">
              <a:solidFill>
                <a:srgbClr val="545659"/>
              </a:solidFill>
              <a:latin typeface="+mj-lt"/>
            </a:endParaRPr>
          </a:p>
        </p:txBody>
      </p:sp>
      <p:grpSp>
        <p:nvGrpSpPr>
          <p:cNvPr id="43" name="Group 42">
            <a:extLst>
              <a:ext uri="{FF2B5EF4-FFF2-40B4-BE49-F238E27FC236}">
                <a16:creationId xmlns:a16="http://schemas.microsoft.com/office/drawing/2014/main" id="{525BF359-0B4C-4208-BCB2-F94DEB0CD3A1}"/>
              </a:ext>
            </a:extLst>
          </p:cNvPr>
          <p:cNvGrpSpPr/>
          <p:nvPr/>
        </p:nvGrpSpPr>
        <p:grpSpPr>
          <a:xfrm>
            <a:off x="6108359" y="1162470"/>
            <a:ext cx="2812956" cy="1251516"/>
            <a:chOff x="5776643" y="1172540"/>
            <a:chExt cx="2812956" cy="1251516"/>
          </a:xfrm>
        </p:grpSpPr>
        <p:sp>
          <p:nvSpPr>
            <p:cNvPr id="295" name="Rectangle 294">
              <a:extLst>
                <a:ext uri="{FF2B5EF4-FFF2-40B4-BE49-F238E27FC236}">
                  <a16:creationId xmlns:a16="http://schemas.microsoft.com/office/drawing/2014/main" id="{A26FEA9C-5B63-4FA2-A4D1-FEA93D0A5959}"/>
                </a:ext>
              </a:extLst>
            </p:cNvPr>
            <p:cNvSpPr/>
            <p:nvPr/>
          </p:nvSpPr>
          <p:spPr>
            <a:xfrm>
              <a:off x="5776643" y="1172540"/>
              <a:ext cx="2812956" cy="1251516"/>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298" name="TextBox 297">
              <a:extLst>
                <a:ext uri="{FF2B5EF4-FFF2-40B4-BE49-F238E27FC236}">
                  <a16:creationId xmlns:a16="http://schemas.microsoft.com/office/drawing/2014/main" id="{C1FB3450-CE17-4BD8-9862-A942AB31BA37}"/>
                </a:ext>
              </a:extLst>
            </p:cNvPr>
            <p:cNvSpPr txBox="1"/>
            <p:nvPr/>
          </p:nvSpPr>
          <p:spPr>
            <a:xfrm>
              <a:off x="5780386" y="1209148"/>
              <a:ext cx="2809045" cy="261610"/>
            </a:xfrm>
            <a:prstGeom prst="rect">
              <a:avLst/>
            </a:prstGeom>
            <a:noFill/>
          </p:spPr>
          <p:txBody>
            <a:bodyPr wrap="square" rtlCol="0">
              <a:spAutoFit/>
            </a:bodyPr>
            <a:lstStyle/>
            <a:p>
              <a:pPr algn="ctr"/>
              <a:r>
                <a:rPr lang="en-US" sz="1100" b="1" dirty="0">
                  <a:solidFill>
                    <a:schemeClr val="bg1"/>
                  </a:solidFill>
                  <a:latin typeface="+mj-lt"/>
                </a:rPr>
                <a:t>CDC Streaming</a:t>
              </a:r>
            </a:p>
          </p:txBody>
        </p:sp>
      </p:grpSp>
      <p:grpSp>
        <p:nvGrpSpPr>
          <p:cNvPr id="8" name="Group 7">
            <a:extLst>
              <a:ext uri="{FF2B5EF4-FFF2-40B4-BE49-F238E27FC236}">
                <a16:creationId xmlns:a16="http://schemas.microsoft.com/office/drawing/2014/main" id="{38CD280F-30E9-4E23-A73B-F7F6127B1555}"/>
              </a:ext>
            </a:extLst>
          </p:cNvPr>
          <p:cNvGrpSpPr/>
          <p:nvPr/>
        </p:nvGrpSpPr>
        <p:grpSpPr>
          <a:xfrm>
            <a:off x="6147192" y="2820291"/>
            <a:ext cx="2723171" cy="865181"/>
            <a:chOff x="6126474" y="2631635"/>
            <a:chExt cx="2723171" cy="865181"/>
          </a:xfrm>
        </p:grpSpPr>
        <p:sp>
          <p:nvSpPr>
            <p:cNvPr id="301" name="Rectangle 300">
              <a:extLst>
                <a:ext uri="{FF2B5EF4-FFF2-40B4-BE49-F238E27FC236}">
                  <a16:creationId xmlns:a16="http://schemas.microsoft.com/office/drawing/2014/main" id="{66BD9DF1-45EA-4B69-A118-480043DE453F}"/>
                </a:ext>
              </a:extLst>
            </p:cNvPr>
            <p:cNvSpPr/>
            <p:nvPr/>
          </p:nvSpPr>
          <p:spPr>
            <a:xfrm>
              <a:off x="6143406" y="2631635"/>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02" name="Rectangle 301">
              <a:extLst>
                <a:ext uri="{FF2B5EF4-FFF2-40B4-BE49-F238E27FC236}">
                  <a16:creationId xmlns:a16="http://schemas.microsoft.com/office/drawing/2014/main" id="{EB840A16-22E1-495E-9C92-7D5F57649AFD}"/>
                </a:ext>
              </a:extLst>
            </p:cNvPr>
            <p:cNvSpPr/>
            <p:nvPr/>
          </p:nvSpPr>
          <p:spPr>
            <a:xfrm>
              <a:off x="7057695" y="2631635"/>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03" name="Rectangle 302">
              <a:extLst>
                <a:ext uri="{FF2B5EF4-FFF2-40B4-BE49-F238E27FC236}">
                  <a16:creationId xmlns:a16="http://schemas.microsoft.com/office/drawing/2014/main" id="{D006EB5B-F3FC-4698-BE4B-8DD630A4FC22}"/>
                </a:ext>
              </a:extLst>
            </p:cNvPr>
            <p:cNvSpPr/>
            <p:nvPr/>
          </p:nvSpPr>
          <p:spPr>
            <a:xfrm>
              <a:off x="6143406" y="3085891"/>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04" name="Rectangle 303">
              <a:extLst>
                <a:ext uri="{FF2B5EF4-FFF2-40B4-BE49-F238E27FC236}">
                  <a16:creationId xmlns:a16="http://schemas.microsoft.com/office/drawing/2014/main" id="{F4FA15BA-8E69-466E-A4A7-4BC2B1F27A25}"/>
                </a:ext>
              </a:extLst>
            </p:cNvPr>
            <p:cNvSpPr/>
            <p:nvPr/>
          </p:nvSpPr>
          <p:spPr>
            <a:xfrm>
              <a:off x="7057695" y="3085891"/>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05" name="Rectangle 304">
              <a:extLst>
                <a:ext uri="{FF2B5EF4-FFF2-40B4-BE49-F238E27FC236}">
                  <a16:creationId xmlns:a16="http://schemas.microsoft.com/office/drawing/2014/main" id="{30D43370-D7AE-4A14-958D-1815584837D9}"/>
                </a:ext>
              </a:extLst>
            </p:cNvPr>
            <p:cNvSpPr/>
            <p:nvPr/>
          </p:nvSpPr>
          <p:spPr>
            <a:xfrm>
              <a:off x="7978039" y="2631635"/>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06" name="Rectangle 305">
              <a:extLst>
                <a:ext uri="{FF2B5EF4-FFF2-40B4-BE49-F238E27FC236}">
                  <a16:creationId xmlns:a16="http://schemas.microsoft.com/office/drawing/2014/main" id="{F78C41A7-F47B-4029-857E-FF8EA3F48096}"/>
                </a:ext>
              </a:extLst>
            </p:cNvPr>
            <p:cNvSpPr/>
            <p:nvPr/>
          </p:nvSpPr>
          <p:spPr>
            <a:xfrm>
              <a:off x="7978039" y="3085891"/>
              <a:ext cx="871606" cy="4109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191" name="Picture 6" descr="Image result for snowflake logo transparent">
              <a:extLst>
                <a:ext uri="{FF2B5EF4-FFF2-40B4-BE49-F238E27FC236}">
                  <a16:creationId xmlns:a16="http://schemas.microsoft.com/office/drawing/2014/main" id="{9758B050-DA4E-444F-B122-220B5E2EE2C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3802" y="2753402"/>
              <a:ext cx="653627" cy="155917"/>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242">
              <a:extLst>
                <a:ext uri="{FF2B5EF4-FFF2-40B4-BE49-F238E27FC236}">
                  <a16:creationId xmlns:a16="http://schemas.microsoft.com/office/drawing/2014/main" id="{992BCF40-4781-4226-90A6-3B06FBC41542}"/>
                </a:ext>
              </a:extLst>
            </p:cNvPr>
            <p:cNvGrpSpPr>
              <a:grpSpLocks noChangeAspect="1"/>
            </p:cNvGrpSpPr>
            <p:nvPr/>
          </p:nvGrpSpPr>
          <p:grpSpPr bwMode="auto">
            <a:xfrm>
              <a:off x="7202243" y="3247337"/>
              <a:ext cx="565631" cy="73022"/>
              <a:chOff x="4903" y="1786"/>
              <a:chExt cx="2409" cy="311"/>
            </a:xfrm>
          </p:grpSpPr>
          <p:sp>
            <p:nvSpPr>
              <p:cNvPr id="200" name="Freeform 243">
                <a:extLst>
                  <a:ext uri="{FF2B5EF4-FFF2-40B4-BE49-F238E27FC236}">
                    <a16:creationId xmlns:a16="http://schemas.microsoft.com/office/drawing/2014/main" id="{8272F703-F293-40C6-8191-FE1CCACDEDB0}"/>
                  </a:ext>
                </a:extLst>
              </p:cNvPr>
              <p:cNvSpPr>
                <a:spLocks/>
              </p:cNvSpPr>
              <p:nvPr/>
            </p:nvSpPr>
            <p:spPr bwMode="auto">
              <a:xfrm>
                <a:off x="6591" y="1792"/>
                <a:ext cx="264" cy="305"/>
              </a:xfrm>
              <a:custGeom>
                <a:avLst/>
                <a:gdLst>
                  <a:gd name="T0" fmla="*/ 48 w 264"/>
                  <a:gd name="T1" fmla="*/ 0 h 305"/>
                  <a:gd name="T2" fmla="*/ 0 w 264"/>
                  <a:gd name="T3" fmla="*/ 0 h 305"/>
                  <a:gd name="T4" fmla="*/ 0 w 264"/>
                  <a:gd name="T5" fmla="*/ 305 h 305"/>
                  <a:gd name="T6" fmla="*/ 230 w 264"/>
                  <a:gd name="T7" fmla="*/ 305 h 305"/>
                  <a:gd name="T8" fmla="*/ 264 w 264"/>
                  <a:gd name="T9" fmla="*/ 256 h 305"/>
                  <a:gd name="T10" fmla="*/ 48 w 264"/>
                  <a:gd name="T11" fmla="*/ 256 h 305"/>
                  <a:gd name="T12" fmla="*/ 48 w 264"/>
                  <a:gd name="T13" fmla="*/ 0 h 305"/>
                  <a:gd name="T14" fmla="*/ 48 w 264"/>
                  <a:gd name="T15" fmla="*/ 0 h 305"/>
                  <a:gd name="T16" fmla="*/ 48 w 264"/>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05">
                    <a:moveTo>
                      <a:pt x="48" y="0"/>
                    </a:moveTo>
                    <a:lnTo>
                      <a:pt x="0" y="0"/>
                    </a:lnTo>
                    <a:lnTo>
                      <a:pt x="0" y="305"/>
                    </a:lnTo>
                    <a:lnTo>
                      <a:pt x="230" y="305"/>
                    </a:lnTo>
                    <a:lnTo>
                      <a:pt x="264" y="256"/>
                    </a:lnTo>
                    <a:lnTo>
                      <a:pt x="48" y="256"/>
                    </a:lnTo>
                    <a:lnTo>
                      <a:pt x="48" y="0"/>
                    </a:lnTo>
                    <a:lnTo>
                      <a:pt x="48" y="0"/>
                    </a:lnTo>
                    <a:lnTo>
                      <a:pt x="48" y="0"/>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1" name="Freeform 244">
                <a:extLst>
                  <a:ext uri="{FF2B5EF4-FFF2-40B4-BE49-F238E27FC236}">
                    <a16:creationId xmlns:a16="http://schemas.microsoft.com/office/drawing/2014/main" id="{C0C86AA6-5A69-4591-8193-4D460A8B0934}"/>
                  </a:ext>
                </a:extLst>
              </p:cNvPr>
              <p:cNvSpPr>
                <a:spLocks/>
              </p:cNvSpPr>
              <p:nvPr/>
            </p:nvSpPr>
            <p:spPr bwMode="auto">
              <a:xfrm>
                <a:off x="5781" y="1786"/>
                <a:ext cx="420" cy="311"/>
              </a:xfrm>
              <a:custGeom>
                <a:avLst/>
                <a:gdLst>
                  <a:gd name="T0" fmla="*/ 103 w 238"/>
                  <a:gd name="T1" fmla="*/ 11 h 173"/>
                  <a:gd name="T2" fmla="*/ 0 w 238"/>
                  <a:gd name="T3" fmla="*/ 173 h 173"/>
                  <a:gd name="T4" fmla="*/ 35 w 238"/>
                  <a:gd name="T5" fmla="*/ 173 h 173"/>
                  <a:gd name="T6" fmla="*/ 66 w 238"/>
                  <a:gd name="T7" fmla="*/ 124 h 173"/>
                  <a:gd name="T8" fmla="*/ 131 w 238"/>
                  <a:gd name="T9" fmla="*/ 124 h 173"/>
                  <a:gd name="T10" fmla="*/ 149 w 238"/>
                  <a:gd name="T11" fmla="*/ 96 h 173"/>
                  <a:gd name="T12" fmla="*/ 83 w 238"/>
                  <a:gd name="T13" fmla="*/ 96 h 173"/>
                  <a:gd name="T14" fmla="*/ 119 w 238"/>
                  <a:gd name="T15" fmla="*/ 40 h 173"/>
                  <a:gd name="T16" fmla="*/ 204 w 238"/>
                  <a:gd name="T17" fmla="*/ 173 h 173"/>
                  <a:gd name="T18" fmla="*/ 238 w 238"/>
                  <a:gd name="T19" fmla="*/ 173 h 173"/>
                  <a:gd name="T20" fmla="*/ 133 w 238"/>
                  <a:gd name="T21" fmla="*/ 10 h 173"/>
                  <a:gd name="T22" fmla="*/ 103 w 238"/>
                  <a:gd name="T23" fmla="*/ 1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173">
                    <a:moveTo>
                      <a:pt x="103" y="11"/>
                    </a:moveTo>
                    <a:cubicBezTo>
                      <a:pt x="0" y="173"/>
                      <a:pt x="0" y="173"/>
                      <a:pt x="0" y="173"/>
                    </a:cubicBezTo>
                    <a:cubicBezTo>
                      <a:pt x="35" y="173"/>
                      <a:pt x="35" y="173"/>
                      <a:pt x="35" y="173"/>
                    </a:cubicBezTo>
                    <a:cubicBezTo>
                      <a:pt x="66" y="124"/>
                      <a:pt x="66" y="124"/>
                      <a:pt x="66" y="124"/>
                    </a:cubicBezTo>
                    <a:cubicBezTo>
                      <a:pt x="131" y="124"/>
                      <a:pt x="131" y="124"/>
                      <a:pt x="131" y="124"/>
                    </a:cubicBezTo>
                    <a:cubicBezTo>
                      <a:pt x="149" y="96"/>
                      <a:pt x="149" y="96"/>
                      <a:pt x="149" y="96"/>
                    </a:cubicBezTo>
                    <a:cubicBezTo>
                      <a:pt x="83" y="96"/>
                      <a:pt x="83" y="96"/>
                      <a:pt x="83" y="96"/>
                    </a:cubicBezTo>
                    <a:cubicBezTo>
                      <a:pt x="119" y="40"/>
                      <a:pt x="119" y="40"/>
                      <a:pt x="119" y="40"/>
                    </a:cubicBezTo>
                    <a:cubicBezTo>
                      <a:pt x="204" y="173"/>
                      <a:pt x="204" y="173"/>
                      <a:pt x="204" y="173"/>
                    </a:cubicBezTo>
                    <a:cubicBezTo>
                      <a:pt x="238" y="173"/>
                      <a:pt x="238" y="173"/>
                      <a:pt x="238" y="173"/>
                    </a:cubicBezTo>
                    <a:cubicBezTo>
                      <a:pt x="133" y="10"/>
                      <a:pt x="133" y="10"/>
                      <a:pt x="133" y="10"/>
                    </a:cubicBezTo>
                    <a:cubicBezTo>
                      <a:pt x="128" y="0"/>
                      <a:pt x="110" y="0"/>
                      <a:pt x="103" y="11"/>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2" name="Freeform 245">
                <a:extLst>
                  <a:ext uri="{FF2B5EF4-FFF2-40B4-BE49-F238E27FC236}">
                    <a16:creationId xmlns:a16="http://schemas.microsoft.com/office/drawing/2014/main" id="{85AC08F2-AE26-49E4-9751-C9BE5F714116}"/>
                  </a:ext>
                </a:extLst>
              </p:cNvPr>
              <p:cNvSpPr>
                <a:spLocks/>
              </p:cNvSpPr>
              <p:nvPr/>
            </p:nvSpPr>
            <p:spPr bwMode="auto">
              <a:xfrm>
                <a:off x="6173" y="1792"/>
                <a:ext cx="379" cy="305"/>
              </a:xfrm>
              <a:custGeom>
                <a:avLst/>
                <a:gdLst>
                  <a:gd name="T0" fmla="*/ 79 w 215"/>
                  <a:gd name="T1" fmla="*/ 27 h 170"/>
                  <a:gd name="T2" fmla="*/ 197 w 215"/>
                  <a:gd name="T3" fmla="*/ 27 h 170"/>
                  <a:gd name="T4" fmla="*/ 215 w 215"/>
                  <a:gd name="T5" fmla="*/ 0 h 170"/>
                  <a:gd name="T6" fmla="*/ 79 w 215"/>
                  <a:gd name="T7" fmla="*/ 0 h 170"/>
                  <a:gd name="T8" fmla="*/ 0 w 215"/>
                  <a:gd name="T9" fmla="*/ 84 h 170"/>
                  <a:gd name="T10" fmla="*/ 79 w 215"/>
                  <a:gd name="T11" fmla="*/ 170 h 170"/>
                  <a:gd name="T12" fmla="*/ 194 w 215"/>
                  <a:gd name="T13" fmla="*/ 170 h 170"/>
                  <a:gd name="T14" fmla="*/ 212 w 215"/>
                  <a:gd name="T15" fmla="*/ 143 h 170"/>
                  <a:gd name="T16" fmla="*/ 79 w 215"/>
                  <a:gd name="T17" fmla="*/ 143 h 170"/>
                  <a:gd name="T18" fmla="*/ 29 w 215"/>
                  <a:gd name="T19" fmla="*/ 84 h 170"/>
                  <a:gd name="T20" fmla="*/ 79 w 215"/>
                  <a:gd name="T21" fmla="*/ 2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170">
                    <a:moveTo>
                      <a:pt x="79" y="27"/>
                    </a:moveTo>
                    <a:cubicBezTo>
                      <a:pt x="197" y="27"/>
                      <a:pt x="197" y="27"/>
                      <a:pt x="197" y="27"/>
                    </a:cubicBezTo>
                    <a:cubicBezTo>
                      <a:pt x="215" y="0"/>
                      <a:pt x="215" y="0"/>
                      <a:pt x="215" y="0"/>
                    </a:cubicBezTo>
                    <a:cubicBezTo>
                      <a:pt x="79" y="0"/>
                      <a:pt x="79" y="0"/>
                      <a:pt x="79" y="0"/>
                    </a:cubicBezTo>
                    <a:cubicBezTo>
                      <a:pt x="32" y="0"/>
                      <a:pt x="0" y="38"/>
                      <a:pt x="0" y="84"/>
                    </a:cubicBezTo>
                    <a:cubicBezTo>
                      <a:pt x="0" y="131"/>
                      <a:pt x="32" y="170"/>
                      <a:pt x="79" y="170"/>
                    </a:cubicBezTo>
                    <a:cubicBezTo>
                      <a:pt x="194" y="170"/>
                      <a:pt x="194" y="170"/>
                      <a:pt x="194" y="170"/>
                    </a:cubicBezTo>
                    <a:cubicBezTo>
                      <a:pt x="212" y="143"/>
                      <a:pt x="212" y="143"/>
                      <a:pt x="212" y="143"/>
                    </a:cubicBezTo>
                    <a:cubicBezTo>
                      <a:pt x="79" y="143"/>
                      <a:pt x="79" y="143"/>
                      <a:pt x="79" y="143"/>
                    </a:cubicBezTo>
                    <a:cubicBezTo>
                      <a:pt x="48" y="143"/>
                      <a:pt x="29" y="117"/>
                      <a:pt x="29" y="84"/>
                    </a:cubicBezTo>
                    <a:cubicBezTo>
                      <a:pt x="29" y="53"/>
                      <a:pt x="48" y="27"/>
                      <a:pt x="79"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3" name="Freeform 246">
                <a:extLst>
                  <a:ext uri="{FF2B5EF4-FFF2-40B4-BE49-F238E27FC236}">
                    <a16:creationId xmlns:a16="http://schemas.microsoft.com/office/drawing/2014/main" id="{905D54AD-A3ED-4CBF-A34A-BDFA7C5E7ED2}"/>
                  </a:ext>
                </a:extLst>
              </p:cNvPr>
              <p:cNvSpPr>
                <a:spLocks noEditPoints="1"/>
              </p:cNvSpPr>
              <p:nvPr/>
            </p:nvSpPr>
            <p:spPr bwMode="auto">
              <a:xfrm>
                <a:off x="4903" y="1792"/>
                <a:ext cx="489" cy="305"/>
              </a:xfrm>
              <a:custGeom>
                <a:avLst/>
                <a:gdLst>
                  <a:gd name="T0" fmla="*/ 199 w 277"/>
                  <a:gd name="T1" fmla="*/ 0 h 170"/>
                  <a:gd name="T2" fmla="*/ 77 w 277"/>
                  <a:gd name="T3" fmla="*/ 0 h 170"/>
                  <a:gd name="T4" fmla="*/ 0 w 277"/>
                  <a:gd name="T5" fmla="*/ 84 h 170"/>
                  <a:gd name="T6" fmla="*/ 77 w 277"/>
                  <a:gd name="T7" fmla="*/ 170 h 170"/>
                  <a:gd name="T8" fmla="*/ 199 w 277"/>
                  <a:gd name="T9" fmla="*/ 170 h 170"/>
                  <a:gd name="T10" fmla="*/ 277 w 277"/>
                  <a:gd name="T11" fmla="*/ 84 h 170"/>
                  <a:gd name="T12" fmla="*/ 199 w 277"/>
                  <a:gd name="T13" fmla="*/ 0 h 170"/>
                  <a:gd name="T14" fmla="*/ 199 w 277"/>
                  <a:gd name="T15" fmla="*/ 143 h 170"/>
                  <a:gd name="T16" fmla="*/ 77 w 277"/>
                  <a:gd name="T17" fmla="*/ 143 h 170"/>
                  <a:gd name="T18" fmla="*/ 29 w 277"/>
                  <a:gd name="T19" fmla="*/ 84 h 170"/>
                  <a:gd name="T20" fmla="*/ 77 w 277"/>
                  <a:gd name="T21" fmla="*/ 27 h 170"/>
                  <a:gd name="T22" fmla="*/ 199 w 277"/>
                  <a:gd name="T23" fmla="*/ 27 h 170"/>
                  <a:gd name="T24" fmla="*/ 249 w 277"/>
                  <a:gd name="T25" fmla="*/ 84 h 170"/>
                  <a:gd name="T26" fmla="*/ 199 w 277"/>
                  <a:gd name="T27" fmla="*/ 1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0">
                    <a:moveTo>
                      <a:pt x="199" y="0"/>
                    </a:moveTo>
                    <a:cubicBezTo>
                      <a:pt x="77" y="0"/>
                      <a:pt x="77" y="0"/>
                      <a:pt x="77" y="0"/>
                    </a:cubicBezTo>
                    <a:cubicBezTo>
                      <a:pt x="30" y="0"/>
                      <a:pt x="0" y="38"/>
                      <a:pt x="0" y="84"/>
                    </a:cubicBezTo>
                    <a:cubicBezTo>
                      <a:pt x="0" y="131"/>
                      <a:pt x="30" y="170"/>
                      <a:pt x="77" y="170"/>
                    </a:cubicBezTo>
                    <a:cubicBezTo>
                      <a:pt x="199" y="170"/>
                      <a:pt x="199" y="170"/>
                      <a:pt x="199" y="170"/>
                    </a:cubicBezTo>
                    <a:cubicBezTo>
                      <a:pt x="246" y="170"/>
                      <a:pt x="277" y="131"/>
                      <a:pt x="277" y="84"/>
                    </a:cubicBezTo>
                    <a:cubicBezTo>
                      <a:pt x="277" y="38"/>
                      <a:pt x="246" y="0"/>
                      <a:pt x="199" y="0"/>
                    </a:cubicBezTo>
                    <a:close/>
                    <a:moveTo>
                      <a:pt x="199" y="143"/>
                    </a:moveTo>
                    <a:cubicBezTo>
                      <a:pt x="77" y="143"/>
                      <a:pt x="77" y="143"/>
                      <a:pt x="77" y="143"/>
                    </a:cubicBezTo>
                    <a:cubicBezTo>
                      <a:pt x="46" y="143"/>
                      <a:pt x="29" y="117"/>
                      <a:pt x="29" y="84"/>
                    </a:cubicBezTo>
                    <a:cubicBezTo>
                      <a:pt x="29" y="53"/>
                      <a:pt x="46" y="27"/>
                      <a:pt x="77" y="27"/>
                    </a:cubicBezTo>
                    <a:cubicBezTo>
                      <a:pt x="199" y="27"/>
                      <a:pt x="199" y="27"/>
                      <a:pt x="199" y="27"/>
                    </a:cubicBezTo>
                    <a:cubicBezTo>
                      <a:pt x="232" y="27"/>
                      <a:pt x="249" y="53"/>
                      <a:pt x="249" y="84"/>
                    </a:cubicBezTo>
                    <a:cubicBezTo>
                      <a:pt x="249" y="117"/>
                      <a:pt x="232" y="143"/>
                      <a:pt x="199" y="143"/>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4" name="Freeform 247">
                <a:extLst>
                  <a:ext uri="{FF2B5EF4-FFF2-40B4-BE49-F238E27FC236}">
                    <a16:creationId xmlns:a16="http://schemas.microsoft.com/office/drawing/2014/main" id="{E3F1F57E-F733-4BC8-8400-520912E0B55E}"/>
                  </a:ext>
                </a:extLst>
              </p:cNvPr>
              <p:cNvSpPr>
                <a:spLocks/>
              </p:cNvSpPr>
              <p:nvPr/>
            </p:nvSpPr>
            <p:spPr bwMode="auto">
              <a:xfrm>
                <a:off x="6856" y="1792"/>
                <a:ext cx="375" cy="305"/>
              </a:xfrm>
              <a:custGeom>
                <a:avLst/>
                <a:gdLst>
                  <a:gd name="T0" fmla="*/ 79 w 212"/>
                  <a:gd name="T1" fmla="*/ 27 h 170"/>
                  <a:gd name="T2" fmla="*/ 196 w 212"/>
                  <a:gd name="T3" fmla="*/ 27 h 170"/>
                  <a:gd name="T4" fmla="*/ 212 w 212"/>
                  <a:gd name="T5" fmla="*/ 0 h 170"/>
                  <a:gd name="T6" fmla="*/ 77 w 212"/>
                  <a:gd name="T7" fmla="*/ 0 h 170"/>
                  <a:gd name="T8" fmla="*/ 0 w 212"/>
                  <a:gd name="T9" fmla="*/ 84 h 170"/>
                  <a:gd name="T10" fmla="*/ 77 w 212"/>
                  <a:gd name="T11" fmla="*/ 170 h 170"/>
                  <a:gd name="T12" fmla="*/ 192 w 212"/>
                  <a:gd name="T13" fmla="*/ 170 h 170"/>
                  <a:gd name="T14" fmla="*/ 211 w 212"/>
                  <a:gd name="T15" fmla="*/ 143 h 170"/>
                  <a:gd name="T16" fmla="*/ 79 w 212"/>
                  <a:gd name="T17" fmla="*/ 143 h 170"/>
                  <a:gd name="T18" fmla="*/ 29 w 212"/>
                  <a:gd name="T19" fmla="*/ 99 h 170"/>
                  <a:gd name="T20" fmla="*/ 176 w 212"/>
                  <a:gd name="T21" fmla="*/ 99 h 170"/>
                  <a:gd name="T22" fmla="*/ 195 w 212"/>
                  <a:gd name="T23" fmla="*/ 70 h 170"/>
                  <a:gd name="T24" fmla="*/ 29 w 212"/>
                  <a:gd name="T25" fmla="*/ 70 h 170"/>
                  <a:gd name="T26" fmla="*/ 79 w 212"/>
                  <a:gd name="T27" fmla="*/ 2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70">
                    <a:moveTo>
                      <a:pt x="79" y="27"/>
                    </a:moveTo>
                    <a:cubicBezTo>
                      <a:pt x="196" y="27"/>
                      <a:pt x="196" y="27"/>
                      <a:pt x="196" y="27"/>
                    </a:cubicBezTo>
                    <a:cubicBezTo>
                      <a:pt x="212" y="0"/>
                      <a:pt x="212" y="0"/>
                      <a:pt x="212" y="0"/>
                    </a:cubicBezTo>
                    <a:cubicBezTo>
                      <a:pt x="77" y="0"/>
                      <a:pt x="77" y="0"/>
                      <a:pt x="77" y="0"/>
                    </a:cubicBezTo>
                    <a:cubicBezTo>
                      <a:pt x="30" y="0"/>
                      <a:pt x="0" y="38"/>
                      <a:pt x="0" y="84"/>
                    </a:cubicBezTo>
                    <a:cubicBezTo>
                      <a:pt x="0" y="131"/>
                      <a:pt x="30" y="170"/>
                      <a:pt x="77" y="170"/>
                    </a:cubicBezTo>
                    <a:cubicBezTo>
                      <a:pt x="192" y="170"/>
                      <a:pt x="192" y="170"/>
                      <a:pt x="192" y="170"/>
                    </a:cubicBezTo>
                    <a:cubicBezTo>
                      <a:pt x="211" y="143"/>
                      <a:pt x="211" y="143"/>
                      <a:pt x="211" y="143"/>
                    </a:cubicBezTo>
                    <a:cubicBezTo>
                      <a:pt x="79" y="143"/>
                      <a:pt x="79" y="143"/>
                      <a:pt x="79" y="143"/>
                    </a:cubicBezTo>
                    <a:cubicBezTo>
                      <a:pt x="52" y="143"/>
                      <a:pt x="35" y="124"/>
                      <a:pt x="29" y="99"/>
                    </a:cubicBezTo>
                    <a:cubicBezTo>
                      <a:pt x="176" y="99"/>
                      <a:pt x="176" y="99"/>
                      <a:pt x="176" y="99"/>
                    </a:cubicBezTo>
                    <a:cubicBezTo>
                      <a:pt x="195" y="70"/>
                      <a:pt x="195" y="70"/>
                      <a:pt x="195" y="70"/>
                    </a:cubicBezTo>
                    <a:cubicBezTo>
                      <a:pt x="29" y="70"/>
                      <a:pt x="29" y="70"/>
                      <a:pt x="29" y="70"/>
                    </a:cubicBezTo>
                    <a:cubicBezTo>
                      <a:pt x="35" y="46"/>
                      <a:pt x="52" y="27"/>
                      <a:pt x="79"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5" name="Freeform 248">
                <a:extLst>
                  <a:ext uri="{FF2B5EF4-FFF2-40B4-BE49-F238E27FC236}">
                    <a16:creationId xmlns:a16="http://schemas.microsoft.com/office/drawing/2014/main" id="{B833C05D-1473-443C-8712-FA54E2C2DCDA}"/>
                  </a:ext>
                </a:extLst>
              </p:cNvPr>
              <p:cNvSpPr>
                <a:spLocks/>
              </p:cNvSpPr>
              <p:nvPr/>
            </p:nvSpPr>
            <p:spPr bwMode="auto">
              <a:xfrm>
                <a:off x="5424" y="1792"/>
                <a:ext cx="342" cy="305"/>
              </a:xfrm>
              <a:custGeom>
                <a:avLst/>
                <a:gdLst>
                  <a:gd name="T0" fmla="*/ 142 w 194"/>
                  <a:gd name="T1" fmla="*/ 101 h 170"/>
                  <a:gd name="T2" fmla="*/ 192 w 194"/>
                  <a:gd name="T3" fmla="*/ 50 h 170"/>
                  <a:gd name="T4" fmla="*/ 142 w 194"/>
                  <a:gd name="T5" fmla="*/ 0 h 170"/>
                  <a:gd name="T6" fmla="*/ 0 w 194"/>
                  <a:gd name="T7" fmla="*/ 0 h 170"/>
                  <a:gd name="T8" fmla="*/ 0 w 194"/>
                  <a:gd name="T9" fmla="*/ 170 h 170"/>
                  <a:gd name="T10" fmla="*/ 30 w 194"/>
                  <a:gd name="T11" fmla="*/ 170 h 170"/>
                  <a:gd name="T12" fmla="*/ 30 w 194"/>
                  <a:gd name="T13" fmla="*/ 27 h 170"/>
                  <a:gd name="T14" fmla="*/ 142 w 194"/>
                  <a:gd name="T15" fmla="*/ 27 h 170"/>
                  <a:gd name="T16" fmla="*/ 165 w 194"/>
                  <a:gd name="T17" fmla="*/ 50 h 170"/>
                  <a:gd name="T18" fmla="*/ 142 w 194"/>
                  <a:gd name="T19" fmla="*/ 73 h 170"/>
                  <a:gd name="T20" fmla="*/ 52 w 194"/>
                  <a:gd name="T21" fmla="*/ 73 h 170"/>
                  <a:gd name="T22" fmla="*/ 153 w 194"/>
                  <a:gd name="T23" fmla="*/ 170 h 170"/>
                  <a:gd name="T24" fmla="*/ 194 w 194"/>
                  <a:gd name="T25" fmla="*/ 170 h 170"/>
                  <a:gd name="T26" fmla="*/ 122 w 194"/>
                  <a:gd name="T27" fmla="*/ 101 h 170"/>
                  <a:gd name="T28" fmla="*/ 142 w 194"/>
                  <a:gd name="T29" fmla="*/ 10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170">
                    <a:moveTo>
                      <a:pt x="142" y="101"/>
                    </a:moveTo>
                    <a:cubicBezTo>
                      <a:pt x="171" y="101"/>
                      <a:pt x="192" y="78"/>
                      <a:pt x="192" y="50"/>
                    </a:cubicBezTo>
                    <a:cubicBezTo>
                      <a:pt x="192" y="23"/>
                      <a:pt x="171" y="0"/>
                      <a:pt x="142" y="0"/>
                    </a:cubicBezTo>
                    <a:cubicBezTo>
                      <a:pt x="0" y="0"/>
                      <a:pt x="0" y="0"/>
                      <a:pt x="0" y="0"/>
                    </a:cubicBezTo>
                    <a:cubicBezTo>
                      <a:pt x="0" y="170"/>
                      <a:pt x="0" y="170"/>
                      <a:pt x="0" y="170"/>
                    </a:cubicBezTo>
                    <a:cubicBezTo>
                      <a:pt x="30" y="170"/>
                      <a:pt x="30" y="170"/>
                      <a:pt x="30" y="170"/>
                    </a:cubicBezTo>
                    <a:cubicBezTo>
                      <a:pt x="30" y="27"/>
                      <a:pt x="30" y="27"/>
                      <a:pt x="30" y="27"/>
                    </a:cubicBezTo>
                    <a:cubicBezTo>
                      <a:pt x="142" y="27"/>
                      <a:pt x="142" y="27"/>
                      <a:pt x="142" y="27"/>
                    </a:cubicBezTo>
                    <a:cubicBezTo>
                      <a:pt x="153" y="27"/>
                      <a:pt x="165" y="37"/>
                      <a:pt x="165" y="50"/>
                    </a:cubicBezTo>
                    <a:cubicBezTo>
                      <a:pt x="165" y="63"/>
                      <a:pt x="153" y="73"/>
                      <a:pt x="142" y="73"/>
                    </a:cubicBezTo>
                    <a:cubicBezTo>
                      <a:pt x="52" y="73"/>
                      <a:pt x="52" y="73"/>
                      <a:pt x="52" y="73"/>
                    </a:cubicBezTo>
                    <a:cubicBezTo>
                      <a:pt x="153" y="170"/>
                      <a:pt x="153" y="170"/>
                      <a:pt x="153" y="170"/>
                    </a:cubicBezTo>
                    <a:cubicBezTo>
                      <a:pt x="194" y="170"/>
                      <a:pt x="194" y="170"/>
                      <a:pt x="194" y="170"/>
                    </a:cubicBezTo>
                    <a:cubicBezTo>
                      <a:pt x="122" y="101"/>
                      <a:pt x="122" y="101"/>
                      <a:pt x="122" y="101"/>
                    </a:cubicBezTo>
                    <a:lnTo>
                      <a:pt x="142" y="101"/>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6" name="Freeform 249">
                <a:extLst>
                  <a:ext uri="{FF2B5EF4-FFF2-40B4-BE49-F238E27FC236}">
                    <a16:creationId xmlns:a16="http://schemas.microsoft.com/office/drawing/2014/main" id="{79F4D6F7-EF5A-473E-8B11-FB6D875296B1}"/>
                  </a:ext>
                </a:extLst>
              </p:cNvPr>
              <p:cNvSpPr>
                <a:spLocks noEditPoints="1"/>
              </p:cNvSpPr>
              <p:nvPr/>
            </p:nvSpPr>
            <p:spPr bwMode="auto">
              <a:xfrm>
                <a:off x="7259" y="1788"/>
                <a:ext cx="53" cy="52"/>
              </a:xfrm>
              <a:custGeom>
                <a:avLst/>
                <a:gdLst>
                  <a:gd name="T0" fmla="*/ 14 w 30"/>
                  <a:gd name="T1" fmla="*/ 0 h 29"/>
                  <a:gd name="T2" fmla="*/ 0 w 30"/>
                  <a:gd name="T3" fmla="*/ 15 h 29"/>
                  <a:gd name="T4" fmla="*/ 14 w 30"/>
                  <a:gd name="T5" fmla="*/ 29 h 29"/>
                  <a:gd name="T6" fmla="*/ 30 w 30"/>
                  <a:gd name="T7" fmla="*/ 15 h 29"/>
                  <a:gd name="T8" fmla="*/ 14 w 30"/>
                  <a:gd name="T9" fmla="*/ 0 h 29"/>
                  <a:gd name="T10" fmla="*/ 14 w 30"/>
                  <a:gd name="T11" fmla="*/ 27 h 29"/>
                  <a:gd name="T12" fmla="*/ 3 w 30"/>
                  <a:gd name="T13" fmla="*/ 15 h 29"/>
                  <a:gd name="T14" fmla="*/ 14 w 30"/>
                  <a:gd name="T15" fmla="*/ 2 h 29"/>
                  <a:gd name="T16" fmla="*/ 27 w 30"/>
                  <a:gd name="T17" fmla="*/ 15 h 29"/>
                  <a:gd name="T18" fmla="*/ 14 w 30"/>
                  <a:gd name="T1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4" y="0"/>
                    </a:moveTo>
                    <a:cubicBezTo>
                      <a:pt x="7" y="0"/>
                      <a:pt x="0" y="6"/>
                      <a:pt x="0" y="15"/>
                    </a:cubicBezTo>
                    <a:cubicBezTo>
                      <a:pt x="0" y="23"/>
                      <a:pt x="7" y="29"/>
                      <a:pt x="14" y="29"/>
                    </a:cubicBezTo>
                    <a:cubicBezTo>
                      <a:pt x="23" y="29"/>
                      <a:pt x="30" y="23"/>
                      <a:pt x="30" y="15"/>
                    </a:cubicBezTo>
                    <a:cubicBezTo>
                      <a:pt x="30" y="6"/>
                      <a:pt x="23" y="0"/>
                      <a:pt x="14" y="0"/>
                    </a:cubicBezTo>
                    <a:close/>
                    <a:moveTo>
                      <a:pt x="14" y="27"/>
                    </a:moveTo>
                    <a:cubicBezTo>
                      <a:pt x="7" y="27"/>
                      <a:pt x="3" y="22"/>
                      <a:pt x="3" y="15"/>
                    </a:cubicBezTo>
                    <a:cubicBezTo>
                      <a:pt x="3" y="7"/>
                      <a:pt x="7" y="2"/>
                      <a:pt x="14" y="2"/>
                    </a:cubicBezTo>
                    <a:cubicBezTo>
                      <a:pt x="21" y="2"/>
                      <a:pt x="27" y="7"/>
                      <a:pt x="27" y="15"/>
                    </a:cubicBezTo>
                    <a:cubicBezTo>
                      <a:pt x="27" y="22"/>
                      <a:pt x="21" y="27"/>
                      <a:pt x="14"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7" name="Freeform 250">
                <a:extLst>
                  <a:ext uri="{FF2B5EF4-FFF2-40B4-BE49-F238E27FC236}">
                    <a16:creationId xmlns:a16="http://schemas.microsoft.com/office/drawing/2014/main" id="{FFEFF28A-D9AF-4CC8-82BF-C175F4B1A389}"/>
                  </a:ext>
                </a:extLst>
              </p:cNvPr>
              <p:cNvSpPr>
                <a:spLocks noEditPoints="1"/>
              </p:cNvSpPr>
              <p:nvPr/>
            </p:nvSpPr>
            <p:spPr bwMode="auto">
              <a:xfrm>
                <a:off x="7277" y="1799"/>
                <a:ext cx="23" cy="30"/>
              </a:xfrm>
              <a:custGeom>
                <a:avLst/>
                <a:gdLst>
                  <a:gd name="T0" fmla="*/ 7 w 13"/>
                  <a:gd name="T1" fmla="*/ 10 h 17"/>
                  <a:gd name="T2" fmla="*/ 11 w 13"/>
                  <a:gd name="T3" fmla="*/ 6 h 17"/>
                  <a:gd name="T4" fmla="*/ 6 w 13"/>
                  <a:gd name="T5" fmla="*/ 0 h 17"/>
                  <a:gd name="T6" fmla="*/ 0 w 13"/>
                  <a:gd name="T7" fmla="*/ 0 h 17"/>
                  <a:gd name="T8" fmla="*/ 0 w 13"/>
                  <a:gd name="T9" fmla="*/ 17 h 17"/>
                  <a:gd name="T10" fmla="*/ 1 w 13"/>
                  <a:gd name="T11" fmla="*/ 17 h 17"/>
                  <a:gd name="T12" fmla="*/ 1 w 13"/>
                  <a:gd name="T13" fmla="*/ 10 h 17"/>
                  <a:gd name="T14" fmla="*/ 4 w 13"/>
                  <a:gd name="T15" fmla="*/ 10 h 17"/>
                  <a:gd name="T16" fmla="*/ 10 w 13"/>
                  <a:gd name="T17" fmla="*/ 17 h 17"/>
                  <a:gd name="T18" fmla="*/ 13 w 13"/>
                  <a:gd name="T19" fmla="*/ 17 h 17"/>
                  <a:gd name="T20" fmla="*/ 7 w 13"/>
                  <a:gd name="T21" fmla="*/ 10 h 17"/>
                  <a:gd name="T22" fmla="*/ 1 w 13"/>
                  <a:gd name="T23" fmla="*/ 7 h 17"/>
                  <a:gd name="T24" fmla="*/ 1 w 13"/>
                  <a:gd name="T25" fmla="*/ 3 h 17"/>
                  <a:gd name="T26" fmla="*/ 6 w 13"/>
                  <a:gd name="T27" fmla="*/ 3 h 17"/>
                  <a:gd name="T28" fmla="*/ 9 w 13"/>
                  <a:gd name="T29" fmla="*/ 4 h 17"/>
                  <a:gd name="T30" fmla="*/ 4 w 13"/>
                  <a:gd name="T31" fmla="*/ 7 h 17"/>
                  <a:gd name="T32" fmla="*/ 1 w 13"/>
                  <a:gd name="T3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7">
                    <a:moveTo>
                      <a:pt x="7" y="10"/>
                    </a:moveTo>
                    <a:cubicBezTo>
                      <a:pt x="10" y="10"/>
                      <a:pt x="11" y="7"/>
                      <a:pt x="11" y="6"/>
                    </a:cubicBezTo>
                    <a:cubicBezTo>
                      <a:pt x="11" y="1"/>
                      <a:pt x="10" y="0"/>
                      <a:pt x="6" y="0"/>
                    </a:cubicBezTo>
                    <a:cubicBezTo>
                      <a:pt x="0" y="0"/>
                      <a:pt x="0" y="0"/>
                      <a:pt x="0" y="0"/>
                    </a:cubicBezTo>
                    <a:cubicBezTo>
                      <a:pt x="0" y="17"/>
                      <a:pt x="0" y="17"/>
                      <a:pt x="0" y="17"/>
                    </a:cubicBezTo>
                    <a:cubicBezTo>
                      <a:pt x="1" y="17"/>
                      <a:pt x="1" y="17"/>
                      <a:pt x="1" y="17"/>
                    </a:cubicBezTo>
                    <a:cubicBezTo>
                      <a:pt x="1" y="10"/>
                      <a:pt x="1" y="10"/>
                      <a:pt x="1" y="10"/>
                    </a:cubicBezTo>
                    <a:cubicBezTo>
                      <a:pt x="4" y="10"/>
                      <a:pt x="4" y="10"/>
                      <a:pt x="4" y="10"/>
                    </a:cubicBezTo>
                    <a:cubicBezTo>
                      <a:pt x="10" y="17"/>
                      <a:pt x="10" y="17"/>
                      <a:pt x="10" y="17"/>
                    </a:cubicBezTo>
                    <a:cubicBezTo>
                      <a:pt x="13" y="17"/>
                      <a:pt x="13" y="17"/>
                      <a:pt x="13" y="17"/>
                    </a:cubicBezTo>
                    <a:lnTo>
                      <a:pt x="7" y="10"/>
                    </a:lnTo>
                    <a:close/>
                    <a:moveTo>
                      <a:pt x="1" y="7"/>
                    </a:moveTo>
                    <a:cubicBezTo>
                      <a:pt x="1" y="3"/>
                      <a:pt x="1" y="3"/>
                      <a:pt x="1" y="3"/>
                    </a:cubicBezTo>
                    <a:cubicBezTo>
                      <a:pt x="6" y="3"/>
                      <a:pt x="6" y="3"/>
                      <a:pt x="6" y="3"/>
                    </a:cubicBezTo>
                    <a:cubicBezTo>
                      <a:pt x="7" y="3"/>
                      <a:pt x="9" y="3"/>
                      <a:pt x="9" y="4"/>
                    </a:cubicBezTo>
                    <a:cubicBezTo>
                      <a:pt x="9" y="7"/>
                      <a:pt x="7" y="7"/>
                      <a:pt x="4" y="7"/>
                    </a:cubicBezTo>
                    <a:lnTo>
                      <a:pt x="1" y="7"/>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8" name="Freeform 251">
                <a:extLst>
                  <a:ext uri="{FF2B5EF4-FFF2-40B4-BE49-F238E27FC236}">
                    <a16:creationId xmlns:a16="http://schemas.microsoft.com/office/drawing/2014/main" id="{628108B3-8356-4007-8AF9-A7BB8A2EFF64}"/>
                  </a:ext>
                </a:extLst>
              </p:cNvPr>
              <p:cNvSpPr>
                <a:spLocks/>
              </p:cNvSpPr>
              <p:nvPr/>
            </p:nvSpPr>
            <p:spPr bwMode="auto">
              <a:xfrm>
                <a:off x="6591" y="1792"/>
                <a:ext cx="264" cy="305"/>
              </a:xfrm>
              <a:custGeom>
                <a:avLst/>
                <a:gdLst>
                  <a:gd name="T0" fmla="*/ 48 w 264"/>
                  <a:gd name="T1" fmla="*/ 0 h 305"/>
                  <a:gd name="T2" fmla="*/ 0 w 264"/>
                  <a:gd name="T3" fmla="*/ 0 h 305"/>
                  <a:gd name="T4" fmla="*/ 0 w 264"/>
                  <a:gd name="T5" fmla="*/ 305 h 305"/>
                  <a:gd name="T6" fmla="*/ 230 w 264"/>
                  <a:gd name="T7" fmla="*/ 305 h 305"/>
                  <a:gd name="T8" fmla="*/ 264 w 264"/>
                  <a:gd name="T9" fmla="*/ 256 h 305"/>
                  <a:gd name="T10" fmla="*/ 48 w 264"/>
                  <a:gd name="T11" fmla="*/ 256 h 305"/>
                  <a:gd name="T12" fmla="*/ 48 w 264"/>
                  <a:gd name="T13" fmla="*/ 0 h 305"/>
                  <a:gd name="T14" fmla="*/ 48 w 264"/>
                  <a:gd name="T15" fmla="*/ 0 h 305"/>
                  <a:gd name="T16" fmla="*/ 48 w 264"/>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05">
                    <a:moveTo>
                      <a:pt x="48" y="0"/>
                    </a:moveTo>
                    <a:lnTo>
                      <a:pt x="0" y="0"/>
                    </a:lnTo>
                    <a:lnTo>
                      <a:pt x="0" y="305"/>
                    </a:lnTo>
                    <a:lnTo>
                      <a:pt x="230" y="305"/>
                    </a:lnTo>
                    <a:lnTo>
                      <a:pt x="264" y="256"/>
                    </a:lnTo>
                    <a:lnTo>
                      <a:pt x="48" y="256"/>
                    </a:lnTo>
                    <a:lnTo>
                      <a:pt x="48" y="0"/>
                    </a:lnTo>
                    <a:lnTo>
                      <a:pt x="48" y="0"/>
                    </a:lnTo>
                    <a:lnTo>
                      <a:pt x="48" y="0"/>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09" name="Freeform 252">
                <a:extLst>
                  <a:ext uri="{FF2B5EF4-FFF2-40B4-BE49-F238E27FC236}">
                    <a16:creationId xmlns:a16="http://schemas.microsoft.com/office/drawing/2014/main" id="{BCA05234-CCE3-49EB-82A8-1AADCBACFE0A}"/>
                  </a:ext>
                </a:extLst>
              </p:cNvPr>
              <p:cNvSpPr>
                <a:spLocks/>
              </p:cNvSpPr>
              <p:nvPr/>
            </p:nvSpPr>
            <p:spPr bwMode="auto">
              <a:xfrm>
                <a:off x="5781" y="1786"/>
                <a:ext cx="420" cy="311"/>
              </a:xfrm>
              <a:custGeom>
                <a:avLst/>
                <a:gdLst>
                  <a:gd name="T0" fmla="*/ 103 w 238"/>
                  <a:gd name="T1" fmla="*/ 11 h 173"/>
                  <a:gd name="T2" fmla="*/ 0 w 238"/>
                  <a:gd name="T3" fmla="*/ 173 h 173"/>
                  <a:gd name="T4" fmla="*/ 35 w 238"/>
                  <a:gd name="T5" fmla="*/ 173 h 173"/>
                  <a:gd name="T6" fmla="*/ 66 w 238"/>
                  <a:gd name="T7" fmla="*/ 124 h 173"/>
                  <a:gd name="T8" fmla="*/ 131 w 238"/>
                  <a:gd name="T9" fmla="*/ 124 h 173"/>
                  <a:gd name="T10" fmla="*/ 149 w 238"/>
                  <a:gd name="T11" fmla="*/ 96 h 173"/>
                  <a:gd name="T12" fmla="*/ 83 w 238"/>
                  <a:gd name="T13" fmla="*/ 96 h 173"/>
                  <a:gd name="T14" fmla="*/ 119 w 238"/>
                  <a:gd name="T15" fmla="*/ 40 h 173"/>
                  <a:gd name="T16" fmla="*/ 204 w 238"/>
                  <a:gd name="T17" fmla="*/ 173 h 173"/>
                  <a:gd name="T18" fmla="*/ 238 w 238"/>
                  <a:gd name="T19" fmla="*/ 173 h 173"/>
                  <a:gd name="T20" fmla="*/ 133 w 238"/>
                  <a:gd name="T21" fmla="*/ 10 h 173"/>
                  <a:gd name="T22" fmla="*/ 103 w 238"/>
                  <a:gd name="T23" fmla="*/ 1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173">
                    <a:moveTo>
                      <a:pt x="103" y="11"/>
                    </a:moveTo>
                    <a:cubicBezTo>
                      <a:pt x="0" y="173"/>
                      <a:pt x="0" y="173"/>
                      <a:pt x="0" y="173"/>
                    </a:cubicBezTo>
                    <a:cubicBezTo>
                      <a:pt x="35" y="173"/>
                      <a:pt x="35" y="173"/>
                      <a:pt x="35" y="173"/>
                    </a:cubicBezTo>
                    <a:cubicBezTo>
                      <a:pt x="66" y="124"/>
                      <a:pt x="66" y="124"/>
                      <a:pt x="66" y="124"/>
                    </a:cubicBezTo>
                    <a:cubicBezTo>
                      <a:pt x="131" y="124"/>
                      <a:pt x="131" y="124"/>
                      <a:pt x="131" y="124"/>
                    </a:cubicBezTo>
                    <a:cubicBezTo>
                      <a:pt x="149" y="96"/>
                      <a:pt x="149" y="96"/>
                      <a:pt x="149" y="96"/>
                    </a:cubicBezTo>
                    <a:cubicBezTo>
                      <a:pt x="83" y="96"/>
                      <a:pt x="83" y="96"/>
                      <a:pt x="83" y="96"/>
                    </a:cubicBezTo>
                    <a:cubicBezTo>
                      <a:pt x="119" y="40"/>
                      <a:pt x="119" y="40"/>
                      <a:pt x="119" y="40"/>
                    </a:cubicBezTo>
                    <a:cubicBezTo>
                      <a:pt x="204" y="173"/>
                      <a:pt x="204" y="173"/>
                      <a:pt x="204" y="173"/>
                    </a:cubicBezTo>
                    <a:cubicBezTo>
                      <a:pt x="238" y="173"/>
                      <a:pt x="238" y="173"/>
                      <a:pt x="238" y="173"/>
                    </a:cubicBezTo>
                    <a:cubicBezTo>
                      <a:pt x="133" y="10"/>
                      <a:pt x="133" y="10"/>
                      <a:pt x="133" y="10"/>
                    </a:cubicBezTo>
                    <a:cubicBezTo>
                      <a:pt x="128" y="0"/>
                      <a:pt x="110" y="0"/>
                      <a:pt x="103" y="11"/>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0" name="Freeform 253">
                <a:extLst>
                  <a:ext uri="{FF2B5EF4-FFF2-40B4-BE49-F238E27FC236}">
                    <a16:creationId xmlns:a16="http://schemas.microsoft.com/office/drawing/2014/main" id="{BF1ED359-8CEA-47D9-976A-E76B0B8ECE87}"/>
                  </a:ext>
                </a:extLst>
              </p:cNvPr>
              <p:cNvSpPr>
                <a:spLocks/>
              </p:cNvSpPr>
              <p:nvPr/>
            </p:nvSpPr>
            <p:spPr bwMode="auto">
              <a:xfrm>
                <a:off x="6173" y="1792"/>
                <a:ext cx="379" cy="305"/>
              </a:xfrm>
              <a:custGeom>
                <a:avLst/>
                <a:gdLst>
                  <a:gd name="T0" fmla="*/ 79 w 215"/>
                  <a:gd name="T1" fmla="*/ 27 h 170"/>
                  <a:gd name="T2" fmla="*/ 197 w 215"/>
                  <a:gd name="T3" fmla="*/ 27 h 170"/>
                  <a:gd name="T4" fmla="*/ 215 w 215"/>
                  <a:gd name="T5" fmla="*/ 0 h 170"/>
                  <a:gd name="T6" fmla="*/ 79 w 215"/>
                  <a:gd name="T7" fmla="*/ 0 h 170"/>
                  <a:gd name="T8" fmla="*/ 0 w 215"/>
                  <a:gd name="T9" fmla="*/ 84 h 170"/>
                  <a:gd name="T10" fmla="*/ 79 w 215"/>
                  <a:gd name="T11" fmla="*/ 170 h 170"/>
                  <a:gd name="T12" fmla="*/ 194 w 215"/>
                  <a:gd name="T13" fmla="*/ 170 h 170"/>
                  <a:gd name="T14" fmla="*/ 212 w 215"/>
                  <a:gd name="T15" fmla="*/ 143 h 170"/>
                  <a:gd name="T16" fmla="*/ 79 w 215"/>
                  <a:gd name="T17" fmla="*/ 143 h 170"/>
                  <a:gd name="T18" fmla="*/ 29 w 215"/>
                  <a:gd name="T19" fmla="*/ 84 h 170"/>
                  <a:gd name="T20" fmla="*/ 79 w 215"/>
                  <a:gd name="T21" fmla="*/ 2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170">
                    <a:moveTo>
                      <a:pt x="79" y="27"/>
                    </a:moveTo>
                    <a:cubicBezTo>
                      <a:pt x="197" y="27"/>
                      <a:pt x="197" y="27"/>
                      <a:pt x="197" y="27"/>
                    </a:cubicBezTo>
                    <a:cubicBezTo>
                      <a:pt x="215" y="0"/>
                      <a:pt x="215" y="0"/>
                      <a:pt x="215" y="0"/>
                    </a:cubicBezTo>
                    <a:cubicBezTo>
                      <a:pt x="79" y="0"/>
                      <a:pt x="79" y="0"/>
                      <a:pt x="79" y="0"/>
                    </a:cubicBezTo>
                    <a:cubicBezTo>
                      <a:pt x="32" y="0"/>
                      <a:pt x="0" y="38"/>
                      <a:pt x="0" y="84"/>
                    </a:cubicBezTo>
                    <a:cubicBezTo>
                      <a:pt x="0" y="131"/>
                      <a:pt x="32" y="170"/>
                      <a:pt x="79" y="170"/>
                    </a:cubicBezTo>
                    <a:cubicBezTo>
                      <a:pt x="194" y="170"/>
                      <a:pt x="194" y="170"/>
                      <a:pt x="194" y="170"/>
                    </a:cubicBezTo>
                    <a:cubicBezTo>
                      <a:pt x="212" y="143"/>
                      <a:pt x="212" y="143"/>
                      <a:pt x="212" y="143"/>
                    </a:cubicBezTo>
                    <a:cubicBezTo>
                      <a:pt x="79" y="143"/>
                      <a:pt x="79" y="143"/>
                      <a:pt x="79" y="143"/>
                    </a:cubicBezTo>
                    <a:cubicBezTo>
                      <a:pt x="48" y="143"/>
                      <a:pt x="29" y="117"/>
                      <a:pt x="29" y="84"/>
                    </a:cubicBezTo>
                    <a:cubicBezTo>
                      <a:pt x="29" y="53"/>
                      <a:pt x="48" y="27"/>
                      <a:pt x="79"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1" name="Freeform 254">
                <a:extLst>
                  <a:ext uri="{FF2B5EF4-FFF2-40B4-BE49-F238E27FC236}">
                    <a16:creationId xmlns:a16="http://schemas.microsoft.com/office/drawing/2014/main" id="{587A6722-6A1E-4C64-A2FF-5480225B8749}"/>
                  </a:ext>
                </a:extLst>
              </p:cNvPr>
              <p:cNvSpPr>
                <a:spLocks noEditPoints="1"/>
              </p:cNvSpPr>
              <p:nvPr/>
            </p:nvSpPr>
            <p:spPr bwMode="auto">
              <a:xfrm>
                <a:off x="4903" y="1792"/>
                <a:ext cx="489" cy="305"/>
              </a:xfrm>
              <a:custGeom>
                <a:avLst/>
                <a:gdLst>
                  <a:gd name="T0" fmla="*/ 199 w 277"/>
                  <a:gd name="T1" fmla="*/ 0 h 170"/>
                  <a:gd name="T2" fmla="*/ 77 w 277"/>
                  <a:gd name="T3" fmla="*/ 0 h 170"/>
                  <a:gd name="T4" fmla="*/ 0 w 277"/>
                  <a:gd name="T5" fmla="*/ 84 h 170"/>
                  <a:gd name="T6" fmla="*/ 77 w 277"/>
                  <a:gd name="T7" fmla="*/ 170 h 170"/>
                  <a:gd name="T8" fmla="*/ 199 w 277"/>
                  <a:gd name="T9" fmla="*/ 170 h 170"/>
                  <a:gd name="T10" fmla="*/ 277 w 277"/>
                  <a:gd name="T11" fmla="*/ 84 h 170"/>
                  <a:gd name="T12" fmla="*/ 199 w 277"/>
                  <a:gd name="T13" fmla="*/ 0 h 170"/>
                  <a:gd name="T14" fmla="*/ 199 w 277"/>
                  <a:gd name="T15" fmla="*/ 143 h 170"/>
                  <a:gd name="T16" fmla="*/ 77 w 277"/>
                  <a:gd name="T17" fmla="*/ 143 h 170"/>
                  <a:gd name="T18" fmla="*/ 29 w 277"/>
                  <a:gd name="T19" fmla="*/ 84 h 170"/>
                  <a:gd name="T20" fmla="*/ 77 w 277"/>
                  <a:gd name="T21" fmla="*/ 27 h 170"/>
                  <a:gd name="T22" fmla="*/ 199 w 277"/>
                  <a:gd name="T23" fmla="*/ 27 h 170"/>
                  <a:gd name="T24" fmla="*/ 249 w 277"/>
                  <a:gd name="T25" fmla="*/ 84 h 170"/>
                  <a:gd name="T26" fmla="*/ 199 w 277"/>
                  <a:gd name="T27" fmla="*/ 1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0">
                    <a:moveTo>
                      <a:pt x="199" y="0"/>
                    </a:moveTo>
                    <a:cubicBezTo>
                      <a:pt x="77" y="0"/>
                      <a:pt x="77" y="0"/>
                      <a:pt x="77" y="0"/>
                    </a:cubicBezTo>
                    <a:cubicBezTo>
                      <a:pt x="30" y="0"/>
                      <a:pt x="0" y="38"/>
                      <a:pt x="0" y="84"/>
                    </a:cubicBezTo>
                    <a:cubicBezTo>
                      <a:pt x="0" y="131"/>
                      <a:pt x="30" y="170"/>
                      <a:pt x="77" y="170"/>
                    </a:cubicBezTo>
                    <a:cubicBezTo>
                      <a:pt x="199" y="170"/>
                      <a:pt x="199" y="170"/>
                      <a:pt x="199" y="170"/>
                    </a:cubicBezTo>
                    <a:cubicBezTo>
                      <a:pt x="246" y="170"/>
                      <a:pt x="277" y="131"/>
                      <a:pt x="277" y="84"/>
                    </a:cubicBezTo>
                    <a:cubicBezTo>
                      <a:pt x="277" y="38"/>
                      <a:pt x="246" y="0"/>
                      <a:pt x="199" y="0"/>
                    </a:cubicBezTo>
                    <a:close/>
                    <a:moveTo>
                      <a:pt x="199" y="143"/>
                    </a:moveTo>
                    <a:cubicBezTo>
                      <a:pt x="77" y="143"/>
                      <a:pt x="77" y="143"/>
                      <a:pt x="77" y="143"/>
                    </a:cubicBezTo>
                    <a:cubicBezTo>
                      <a:pt x="46" y="143"/>
                      <a:pt x="29" y="117"/>
                      <a:pt x="29" y="84"/>
                    </a:cubicBezTo>
                    <a:cubicBezTo>
                      <a:pt x="29" y="53"/>
                      <a:pt x="46" y="27"/>
                      <a:pt x="77" y="27"/>
                    </a:cubicBezTo>
                    <a:cubicBezTo>
                      <a:pt x="199" y="27"/>
                      <a:pt x="199" y="27"/>
                      <a:pt x="199" y="27"/>
                    </a:cubicBezTo>
                    <a:cubicBezTo>
                      <a:pt x="232" y="27"/>
                      <a:pt x="249" y="53"/>
                      <a:pt x="249" y="84"/>
                    </a:cubicBezTo>
                    <a:cubicBezTo>
                      <a:pt x="249" y="117"/>
                      <a:pt x="232" y="143"/>
                      <a:pt x="199" y="143"/>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2" name="Freeform 255">
                <a:extLst>
                  <a:ext uri="{FF2B5EF4-FFF2-40B4-BE49-F238E27FC236}">
                    <a16:creationId xmlns:a16="http://schemas.microsoft.com/office/drawing/2014/main" id="{1E83A87F-4FD4-4D1A-B9F1-3E85531954D8}"/>
                  </a:ext>
                </a:extLst>
              </p:cNvPr>
              <p:cNvSpPr>
                <a:spLocks/>
              </p:cNvSpPr>
              <p:nvPr/>
            </p:nvSpPr>
            <p:spPr bwMode="auto">
              <a:xfrm>
                <a:off x="6856" y="1792"/>
                <a:ext cx="375" cy="305"/>
              </a:xfrm>
              <a:custGeom>
                <a:avLst/>
                <a:gdLst>
                  <a:gd name="T0" fmla="*/ 79 w 212"/>
                  <a:gd name="T1" fmla="*/ 27 h 170"/>
                  <a:gd name="T2" fmla="*/ 196 w 212"/>
                  <a:gd name="T3" fmla="*/ 27 h 170"/>
                  <a:gd name="T4" fmla="*/ 212 w 212"/>
                  <a:gd name="T5" fmla="*/ 0 h 170"/>
                  <a:gd name="T6" fmla="*/ 77 w 212"/>
                  <a:gd name="T7" fmla="*/ 0 h 170"/>
                  <a:gd name="T8" fmla="*/ 0 w 212"/>
                  <a:gd name="T9" fmla="*/ 84 h 170"/>
                  <a:gd name="T10" fmla="*/ 77 w 212"/>
                  <a:gd name="T11" fmla="*/ 170 h 170"/>
                  <a:gd name="T12" fmla="*/ 192 w 212"/>
                  <a:gd name="T13" fmla="*/ 170 h 170"/>
                  <a:gd name="T14" fmla="*/ 211 w 212"/>
                  <a:gd name="T15" fmla="*/ 143 h 170"/>
                  <a:gd name="T16" fmla="*/ 79 w 212"/>
                  <a:gd name="T17" fmla="*/ 143 h 170"/>
                  <a:gd name="T18" fmla="*/ 29 w 212"/>
                  <a:gd name="T19" fmla="*/ 99 h 170"/>
                  <a:gd name="T20" fmla="*/ 176 w 212"/>
                  <a:gd name="T21" fmla="*/ 99 h 170"/>
                  <a:gd name="T22" fmla="*/ 195 w 212"/>
                  <a:gd name="T23" fmla="*/ 70 h 170"/>
                  <a:gd name="T24" fmla="*/ 29 w 212"/>
                  <a:gd name="T25" fmla="*/ 70 h 170"/>
                  <a:gd name="T26" fmla="*/ 79 w 212"/>
                  <a:gd name="T27" fmla="*/ 2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70">
                    <a:moveTo>
                      <a:pt x="79" y="27"/>
                    </a:moveTo>
                    <a:cubicBezTo>
                      <a:pt x="196" y="27"/>
                      <a:pt x="196" y="27"/>
                      <a:pt x="196" y="27"/>
                    </a:cubicBezTo>
                    <a:cubicBezTo>
                      <a:pt x="212" y="0"/>
                      <a:pt x="212" y="0"/>
                      <a:pt x="212" y="0"/>
                    </a:cubicBezTo>
                    <a:cubicBezTo>
                      <a:pt x="77" y="0"/>
                      <a:pt x="77" y="0"/>
                      <a:pt x="77" y="0"/>
                    </a:cubicBezTo>
                    <a:cubicBezTo>
                      <a:pt x="30" y="0"/>
                      <a:pt x="0" y="38"/>
                      <a:pt x="0" y="84"/>
                    </a:cubicBezTo>
                    <a:cubicBezTo>
                      <a:pt x="0" y="131"/>
                      <a:pt x="30" y="170"/>
                      <a:pt x="77" y="170"/>
                    </a:cubicBezTo>
                    <a:cubicBezTo>
                      <a:pt x="192" y="170"/>
                      <a:pt x="192" y="170"/>
                      <a:pt x="192" y="170"/>
                    </a:cubicBezTo>
                    <a:cubicBezTo>
                      <a:pt x="211" y="143"/>
                      <a:pt x="211" y="143"/>
                      <a:pt x="211" y="143"/>
                    </a:cubicBezTo>
                    <a:cubicBezTo>
                      <a:pt x="79" y="143"/>
                      <a:pt x="79" y="143"/>
                      <a:pt x="79" y="143"/>
                    </a:cubicBezTo>
                    <a:cubicBezTo>
                      <a:pt x="52" y="143"/>
                      <a:pt x="35" y="124"/>
                      <a:pt x="29" y="99"/>
                    </a:cubicBezTo>
                    <a:cubicBezTo>
                      <a:pt x="176" y="99"/>
                      <a:pt x="176" y="99"/>
                      <a:pt x="176" y="99"/>
                    </a:cubicBezTo>
                    <a:cubicBezTo>
                      <a:pt x="195" y="70"/>
                      <a:pt x="195" y="70"/>
                      <a:pt x="195" y="70"/>
                    </a:cubicBezTo>
                    <a:cubicBezTo>
                      <a:pt x="29" y="70"/>
                      <a:pt x="29" y="70"/>
                      <a:pt x="29" y="70"/>
                    </a:cubicBezTo>
                    <a:cubicBezTo>
                      <a:pt x="35" y="46"/>
                      <a:pt x="52" y="27"/>
                      <a:pt x="79"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3" name="Freeform 256">
                <a:extLst>
                  <a:ext uri="{FF2B5EF4-FFF2-40B4-BE49-F238E27FC236}">
                    <a16:creationId xmlns:a16="http://schemas.microsoft.com/office/drawing/2014/main" id="{2D125475-69DF-48AB-8179-44F6FDFCCB58}"/>
                  </a:ext>
                </a:extLst>
              </p:cNvPr>
              <p:cNvSpPr>
                <a:spLocks/>
              </p:cNvSpPr>
              <p:nvPr/>
            </p:nvSpPr>
            <p:spPr bwMode="auto">
              <a:xfrm>
                <a:off x="5424" y="1792"/>
                <a:ext cx="342" cy="305"/>
              </a:xfrm>
              <a:custGeom>
                <a:avLst/>
                <a:gdLst>
                  <a:gd name="T0" fmla="*/ 142 w 194"/>
                  <a:gd name="T1" fmla="*/ 101 h 170"/>
                  <a:gd name="T2" fmla="*/ 192 w 194"/>
                  <a:gd name="T3" fmla="*/ 50 h 170"/>
                  <a:gd name="T4" fmla="*/ 142 w 194"/>
                  <a:gd name="T5" fmla="*/ 0 h 170"/>
                  <a:gd name="T6" fmla="*/ 0 w 194"/>
                  <a:gd name="T7" fmla="*/ 0 h 170"/>
                  <a:gd name="T8" fmla="*/ 0 w 194"/>
                  <a:gd name="T9" fmla="*/ 170 h 170"/>
                  <a:gd name="T10" fmla="*/ 30 w 194"/>
                  <a:gd name="T11" fmla="*/ 170 h 170"/>
                  <a:gd name="T12" fmla="*/ 30 w 194"/>
                  <a:gd name="T13" fmla="*/ 27 h 170"/>
                  <a:gd name="T14" fmla="*/ 142 w 194"/>
                  <a:gd name="T15" fmla="*/ 27 h 170"/>
                  <a:gd name="T16" fmla="*/ 165 w 194"/>
                  <a:gd name="T17" fmla="*/ 50 h 170"/>
                  <a:gd name="T18" fmla="*/ 142 w 194"/>
                  <a:gd name="T19" fmla="*/ 73 h 170"/>
                  <a:gd name="T20" fmla="*/ 52 w 194"/>
                  <a:gd name="T21" fmla="*/ 73 h 170"/>
                  <a:gd name="T22" fmla="*/ 153 w 194"/>
                  <a:gd name="T23" fmla="*/ 170 h 170"/>
                  <a:gd name="T24" fmla="*/ 194 w 194"/>
                  <a:gd name="T25" fmla="*/ 170 h 170"/>
                  <a:gd name="T26" fmla="*/ 122 w 194"/>
                  <a:gd name="T27" fmla="*/ 101 h 170"/>
                  <a:gd name="T28" fmla="*/ 142 w 194"/>
                  <a:gd name="T29" fmla="*/ 10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170">
                    <a:moveTo>
                      <a:pt x="142" y="101"/>
                    </a:moveTo>
                    <a:cubicBezTo>
                      <a:pt x="171" y="101"/>
                      <a:pt x="192" y="78"/>
                      <a:pt x="192" y="50"/>
                    </a:cubicBezTo>
                    <a:cubicBezTo>
                      <a:pt x="192" y="23"/>
                      <a:pt x="171" y="0"/>
                      <a:pt x="142" y="0"/>
                    </a:cubicBezTo>
                    <a:cubicBezTo>
                      <a:pt x="0" y="0"/>
                      <a:pt x="0" y="0"/>
                      <a:pt x="0" y="0"/>
                    </a:cubicBezTo>
                    <a:cubicBezTo>
                      <a:pt x="0" y="170"/>
                      <a:pt x="0" y="170"/>
                      <a:pt x="0" y="170"/>
                    </a:cubicBezTo>
                    <a:cubicBezTo>
                      <a:pt x="30" y="170"/>
                      <a:pt x="30" y="170"/>
                      <a:pt x="30" y="170"/>
                    </a:cubicBezTo>
                    <a:cubicBezTo>
                      <a:pt x="30" y="27"/>
                      <a:pt x="30" y="27"/>
                      <a:pt x="30" y="27"/>
                    </a:cubicBezTo>
                    <a:cubicBezTo>
                      <a:pt x="142" y="27"/>
                      <a:pt x="142" y="27"/>
                      <a:pt x="142" y="27"/>
                    </a:cubicBezTo>
                    <a:cubicBezTo>
                      <a:pt x="153" y="27"/>
                      <a:pt x="165" y="37"/>
                      <a:pt x="165" y="50"/>
                    </a:cubicBezTo>
                    <a:cubicBezTo>
                      <a:pt x="165" y="63"/>
                      <a:pt x="153" y="73"/>
                      <a:pt x="142" y="73"/>
                    </a:cubicBezTo>
                    <a:cubicBezTo>
                      <a:pt x="52" y="73"/>
                      <a:pt x="52" y="73"/>
                      <a:pt x="52" y="73"/>
                    </a:cubicBezTo>
                    <a:cubicBezTo>
                      <a:pt x="153" y="170"/>
                      <a:pt x="153" y="170"/>
                      <a:pt x="153" y="170"/>
                    </a:cubicBezTo>
                    <a:cubicBezTo>
                      <a:pt x="194" y="170"/>
                      <a:pt x="194" y="170"/>
                      <a:pt x="194" y="170"/>
                    </a:cubicBezTo>
                    <a:cubicBezTo>
                      <a:pt x="122" y="101"/>
                      <a:pt x="122" y="101"/>
                      <a:pt x="122" y="101"/>
                    </a:cubicBezTo>
                    <a:lnTo>
                      <a:pt x="142" y="101"/>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4" name="Freeform 257">
                <a:extLst>
                  <a:ext uri="{FF2B5EF4-FFF2-40B4-BE49-F238E27FC236}">
                    <a16:creationId xmlns:a16="http://schemas.microsoft.com/office/drawing/2014/main" id="{77DF1719-B4F6-4145-8921-40792A5C1F57}"/>
                  </a:ext>
                </a:extLst>
              </p:cNvPr>
              <p:cNvSpPr>
                <a:spLocks noEditPoints="1"/>
              </p:cNvSpPr>
              <p:nvPr/>
            </p:nvSpPr>
            <p:spPr bwMode="auto">
              <a:xfrm>
                <a:off x="7259" y="1788"/>
                <a:ext cx="53" cy="52"/>
              </a:xfrm>
              <a:custGeom>
                <a:avLst/>
                <a:gdLst>
                  <a:gd name="T0" fmla="*/ 14 w 30"/>
                  <a:gd name="T1" fmla="*/ 0 h 29"/>
                  <a:gd name="T2" fmla="*/ 0 w 30"/>
                  <a:gd name="T3" fmla="*/ 15 h 29"/>
                  <a:gd name="T4" fmla="*/ 14 w 30"/>
                  <a:gd name="T5" fmla="*/ 29 h 29"/>
                  <a:gd name="T6" fmla="*/ 30 w 30"/>
                  <a:gd name="T7" fmla="*/ 15 h 29"/>
                  <a:gd name="T8" fmla="*/ 14 w 30"/>
                  <a:gd name="T9" fmla="*/ 0 h 29"/>
                  <a:gd name="T10" fmla="*/ 14 w 30"/>
                  <a:gd name="T11" fmla="*/ 27 h 29"/>
                  <a:gd name="T12" fmla="*/ 3 w 30"/>
                  <a:gd name="T13" fmla="*/ 15 h 29"/>
                  <a:gd name="T14" fmla="*/ 14 w 30"/>
                  <a:gd name="T15" fmla="*/ 2 h 29"/>
                  <a:gd name="T16" fmla="*/ 27 w 30"/>
                  <a:gd name="T17" fmla="*/ 15 h 29"/>
                  <a:gd name="T18" fmla="*/ 14 w 30"/>
                  <a:gd name="T1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4" y="0"/>
                    </a:moveTo>
                    <a:cubicBezTo>
                      <a:pt x="7" y="0"/>
                      <a:pt x="0" y="6"/>
                      <a:pt x="0" y="15"/>
                    </a:cubicBezTo>
                    <a:cubicBezTo>
                      <a:pt x="0" y="23"/>
                      <a:pt x="7" y="29"/>
                      <a:pt x="14" y="29"/>
                    </a:cubicBezTo>
                    <a:cubicBezTo>
                      <a:pt x="23" y="29"/>
                      <a:pt x="30" y="23"/>
                      <a:pt x="30" y="15"/>
                    </a:cubicBezTo>
                    <a:cubicBezTo>
                      <a:pt x="30" y="6"/>
                      <a:pt x="23" y="0"/>
                      <a:pt x="14" y="0"/>
                    </a:cubicBezTo>
                    <a:close/>
                    <a:moveTo>
                      <a:pt x="14" y="27"/>
                    </a:moveTo>
                    <a:cubicBezTo>
                      <a:pt x="7" y="27"/>
                      <a:pt x="3" y="22"/>
                      <a:pt x="3" y="15"/>
                    </a:cubicBezTo>
                    <a:cubicBezTo>
                      <a:pt x="3" y="7"/>
                      <a:pt x="7" y="2"/>
                      <a:pt x="14" y="2"/>
                    </a:cubicBezTo>
                    <a:cubicBezTo>
                      <a:pt x="21" y="2"/>
                      <a:pt x="27" y="7"/>
                      <a:pt x="27" y="15"/>
                    </a:cubicBezTo>
                    <a:cubicBezTo>
                      <a:pt x="27" y="22"/>
                      <a:pt x="21" y="27"/>
                      <a:pt x="14" y="27"/>
                    </a:cubicBez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sp>
            <p:nvSpPr>
              <p:cNvPr id="215" name="Freeform 258">
                <a:extLst>
                  <a:ext uri="{FF2B5EF4-FFF2-40B4-BE49-F238E27FC236}">
                    <a16:creationId xmlns:a16="http://schemas.microsoft.com/office/drawing/2014/main" id="{03AE3157-3A2C-4AA6-8311-8E47A82829D0}"/>
                  </a:ext>
                </a:extLst>
              </p:cNvPr>
              <p:cNvSpPr>
                <a:spLocks noEditPoints="1"/>
              </p:cNvSpPr>
              <p:nvPr/>
            </p:nvSpPr>
            <p:spPr bwMode="auto">
              <a:xfrm>
                <a:off x="7277" y="1799"/>
                <a:ext cx="23" cy="30"/>
              </a:xfrm>
              <a:custGeom>
                <a:avLst/>
                <a:gdLst>
                  <a:gd name="T0" fmla="*/ 7 w 13"/>
                  <a:gd name="T1" fmla="*/ 10 h 17"/>
                  <a:gd name="T2" fmla="*/ 11 w 13"/>
                  <a:gd name="T3" fmla="*/ 6 h 17"/>
                  <a:gd name="T4" fmla="*/ 6 w 13"/>
                  <a:gd name="T5" fmla="*/ 0 h 17"/>
                  <a:gd name="T6" fmla="*/ 0 w 13"/>
                  <a:gd name="T7" fmla="*/ 0 h 17"/>
                  <a:gd name="T8" fmla="*/ 0 w 13"/>
                  <a:gd name="T9" fmla="*/ 17 h 17"/>
                  <a:gd name="T10" fmla="*/ 1 w 13"/>
                  <a:gd name="T11" fmla="*/ 17 h 17"/>
                  <a:gd name="T12" fmla="*/ 1 w 13"/>
                  <a:gd name="T13" fmla="*/ 10 h 17"/>
                  <a:gd name="T14" fmla="*/ 4 w 13"/>
                  <a:gd name="T15" fmla="*/ 10 h 17"/>
                  <a:gd name="T16" fmla="*/ 10 w 13"/>
                  <a:gd name="T17" fmla="*/ 17 h 17"/>
                  <a:gd name="T18" fmla="*/ 13 w 13"/>
                  <a:gd name="T19" fmla="*/ 17 h 17"/>
                  <a:gd name="T20" fmla="*/ 7 w 13"/>
                  <a:gd name="T21" fmla="*/ 10 h 17"/>
                  <a:gd name="T22" fmla="*/ 1 w 13"/>
                  <a:gd name="T23" fmla="*/ 7 h 17"/>
                  <a:gd name="T24" fmla="*/ 1 w 13"/>
                  <a:gd name="T25" fmla="*/ 3 h 17"/>
                  <a:gd name="T26" fmla="*/ 6 w 13"/>
                  <a:gd name="T27" fmla="*/ 3 h 17"/>
                  <a:gd name="T28" fmla="*/ 9 w 13"/>
                  <a:gd name="T29" fmla="*/ 4 h 17"/>
                  <a:gd name="T30" fmla="*/ 4 w 13"/>
                  <a:gd name="T31" fmla="*/ 7 h 17"/>
                  <a:gd name="T32" fmla="*/ 1 w 13"/>
                  <a:gd name="T3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7">
                    <a:moveTo>
                      <a:pt x="7" y="10"/>
                    </a:moveTo>
                    <a:cubicBezTo>
                      <a:pt x="10" y="10"/>
                      <a:pt x="11" y="7"/>
                      <a:pt x="11" y="6"/>
                    </a:cubicBezTo>
                    <a:cubicBezTo>
                      <a:pt x="11" y="1"/>
                      <a:pt x="10" y="0"/>
                      <a:pt x="6" y="0"/>
                    </a:cubicBezTo>
                    <a:cubicBezTo>
                      <a:pt x="0" y="0"/>
                      <a:pt x="0" y="0"/>
                      <a:pt x="0" y="0"/>
                    </a:cubicBezTo>
                    <a:cubicBezTo>
                      <a:pt x="0" y="17"/>
                      <a:pt x="0" y="17"/>
                      <a:pt x="0" y="17"/>
                    </a:cubicBezTo>
                    <a:cubicBezTo>
                      <a:pt x="1" y="17"/>
                      <a:pt x="1" y="17"/>
                      <a:pt x="1" y="17"/>
                    </a:cubicBezTo>
                    <a:cubicBezTo>
                      <a:pt x="1" y="10"/>
                      <a:pt x="1" y="10"/>
                      <a:pt x="1" y="10"/>
                    </a:cubicBezTo>
                    <a:cubicBezTo>
                      <a:pt x="4" y="10"/>
                      <a:pt x="4" y="10"/>
                      <a:pt x="4" y="10"/>
                    </a:cubicBezTo>
                    <a:cubicBezTo>
                      <a:pt x="10" y="17"/>
                      <a:pt x="10" y="17"/>
                      <a:pt x="10" y="17"/>
                    </a:cubicBezTo>
                    <a:cubicBezTo>
                      <a:pt x="13" y="17"/>
                      <a:pt x="13" y="17"/>
                      <a:pt x="13" y="17"/>
                    </a:cubicBezTo>
                    <a:lnTo>
                      <a:pt x="7" y="10"/>
                    </a:lnTo>
                    <a:close/>
                    <a:moveTo>
                      <a:pt x="1" y="7"/>
                    </a:moveTo>
                    <a:cubicBezTo>
                      <a:pt x="1" y="3"/>
                      <a:pt x="1" y="3"/>
                      <a:pt x="1" y="3"/>
                    </a:cubicBezTo>
                    <a:cubicBezTo>
                      <a:pt x="6" y="3"/>
                      <a:pt x="6" y="3"/>
                      <a:pt x="6" y="3"/>
                    </a:cubicBezTo>
                    <a:cubicBezTo>
                      <a:pt x="7" y="3"/>
                      <a:pt x="9" y="3"/>
                      <a:pt x="9" y="4"/>
                    </a:cubicBezTo>
                    <a:cubicBezTo>
                      <a:pt x="9" y="7"/>
                      <a:pt x="7" y="7"/>
                      <a:pt x="4" y="7"/>
                    </a:cubicBezTo>
                    <a:lnTo>
                      <a:pt x="1" y="7"/>
                    </a:lnTo>
                    <a:close/>
                  </a:path>
                </a:pathLst>
              </a:custGeom>
              <a:solidFill>
                <a:srgbClr val="D02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545659"/>
                  </a:solidFill>
                  <a:latin typeface="+mj-lt"/>
                </a:endParaRPr>
              </a:p>
            </p:txBody>
          </p:sp>
        </p:grpSp>
        <p:pic>
          <p:nvPicPr>
            <p:cNvPr id="195" name="Picture 2" descr="Image result for aws redshift PNG">
              <a:extLst>
                <a:ext uri="{FF2B5EF4-FFF2-40B4-BE49-F238E27FC236}">
                  <a16:creationId xmlns:a16="http://schemas.microsoft.com/office/drawing/2014/main" id="{A22A29A7-F105-48B7-A535-7CE8554A42F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28719" y="2690886"/>
              <a:ext cx="296668" cy="29666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Image result for Azure SQL DW">
              <a:extLst>
                <a:ext uri="{FF2B5EF4-FFF2-40B4-BE49-F238E27FC236}">
                  <a16:creationId xmlns:a16="http://schemas.microsoft.com/office/drawing/2014/main" id="{FF910FC9-3DC5-4A9C-AA23-882E8E5F127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28627" y="2723561"/>
              <a:ext cx="219019" cy="219019"/>
            </a:xfrm>
            <a:prstGeom prst="rect">
              <a:avLst/>
            </a:prstGeom>
            <a:noFill/>
            <a:extLst>
              <a:ext uri="{909E8E84-426E-40DD-AFC4-6F175D3DCCD1}">
                <a14:hiddenFill xmlns:a14="http://schemas.microsoft.com/office/drawing/2010/main">
                  <a:solidFill>
                    <a:srgbClr val="FFFFFF"/>
                  </a:solidFill>
                </a14:hiddenFill>
              </a:ext>
            </a:extLst>
          </p:spPr>
        </p:pic>
        <p:sp>
          <p:nvSpPr>
            <p:cNvPr id="197" name="Rectangle 196">
              <a:extLst>
                <a:ext uri="{FF2B5EF4-FFF2-40B4-BE49-F238E27FC236}">
                  <a16:creationId xmlns:a16="http://schemas.microsoft.com/office/drawing/2014/main" id="{FA0A0567-0739-46B3-978A-E1282AF96CF1}"/>
                </a:ext>
              </a:extLst>
            </p:cNvPr>
            <p:cNvSpPr>
              <a:spLocks noChangeArrowheads="1"/>
            </p:cNvSpPr>
            <p:nvPr/>
          </p:nvSpPr>
          <p:spPr bwMode="auto">
            <a:xfrm>
              <a:off x="8292170" y="2750682"/>
              <a:ext cx="290144"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defRPr/>
              </a:pPr>
              <a:r>
                <a:rPr lang="en-US" altLang="en-US" sz="700" dirty="0">
                  <a:solidFill>
                    <a:schemeClr val="tx1">
                      <a:lumMod val="75000"/>
                    </a:schemeClr>
                  </a:solidFill>
                  <a:latin typeface="+mj-lt"/>
                </a:rPr>
                <a:t>Azure</a:t>
              </a:r>
              <a:br>
                <a:rPr lang="en-US" altLang="en-US" sz="700" dirty="0">
                  <a:solidFill>
                    <a:schemeClr val="tx1">
                      <a:lumMod val="75000"/>
                    </a:schemeClr>
                  </a:solidFill>
                  <a:latin typeface="+mj-lt"/>
                </a:rPr>
              </a:br>
              <a:r>
                <a:rPr lang="en-US" altLang="en-US" sz="700" dirty="0">
                  <a:solidFill>
                    <a:schemeClr val="tx1">
                      <a:lumMod val="75000"/>
                    </a:schemeClr>
                  </a:solidFill>
                  <a:latin typeface="+mj-lt"/>
                </a:rPr>
                <a:t>SQL DW</a:t>
              </a:r>
            </a:p>
          </p:txBody>
        </p:sp>
        <p:sp>
          <p:nvSpPr>
            <p:cNvPr id="198" name="Rectangle 197">
              <a:extLst>
                <a:ext uri="{FF2B5EF4-FFF2-40B4-BE49-F238E27FC236}">
                  <a16:creationId xmlns:a16="http://schemas.microsoft.com/office/drawing/2014/main" id="{098B7D07-3DA7-4570-9FFB-EA35765D6D53}"/>
                </a:ext>
              </a:extLst>
            </p:cNvPr>
            <p:cNvSpPr>
              <a:spLocks noChangeArrowheads="1"/>
            </p:cNvSpPr>
            <p:nvPr/>
          </p:nvSpPr>
          <p:spPr bwMode="auto">
            <a:xfrm>
              <a:off x="7433051" y="2747555"/>
              <a:ext cx="296556"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defRPr/>
              </a:pPr>
              <a:r>
                <a:rPr lang="en-US" altLang="en-US" sz="700" dirty="0">
                  <a:solidFill>
                    <a:schemeClr val="tx1">
                      <a:lumMod val="75000"/>
                    </a:schemeClr>
                  </a:solidFill>
                  <a:latin typeface="+mj-lt"/>
                </a:rPr>
                <a:t>Amazon</a:t>
              </a:r>
              <a:br>
                <a:rPr lang="en-US" altLang="en-US" sz="700" dirty="0">
                  <a:solidFill>
                    <a:schemeClr val="tx1">
                      <a:lumMod val="75000"/>
                    </a:schemeClr>
                  </a:solidFill>
                  <a:latin typeface="+mj-lt"/>
                </a:rPr>
              </a:br>
              <a:r>
                <a:rPr lang="en-US" altLang="en-US" sz="700" dirty="0">
                  <a:solidFill>
                    <a:schemeClr val="tx1">
                      <a:lumMod val="75000"/>
                    </a:schemeClr>
                  </a:solidFill>
                  <a:latin typeface="+mj-lt"/>
                </a:rPr>
                <a:t>Redshift</a:t>
              </a:r>
            </a:p>
          </p:txBody>
        </p:sp>
        <p:pic>
          <p:nvPicPr>
            <p:cNvPr id="228" name="Picture 6" descr="Image result for google big query transparent logo">
              <a:extLst>
                <a:ext uri="{FF2B5EF4-FFF2-40B4-BE49-F238E27FC236}">
                  <a16:creationId xmlns:a16="http://schemas.microsoft.com/office/drawing/2014/main" id="{F5266942-325D-4559-8E38-7EB81AEE680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26474" y="3115512"/>
              <a:ext cx="840248" cy="357946"/>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 descr="Image result for sql server">
              <a:extLst>
                <a:ext uri="{FF2B5EF4-FFF2-40B4-BE49-F238E27FC236}">
                  <a16:creationId xmlns:a16="http://schemas.microsoft.com/office/drawing/2014/main" id="{C39526D2-F6CD-4440-B4FE-5419EBEDF0F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9501" t="25469" r="14123" b="25326"/>
            <a:stretch/>
          </p:blipFill>
          <p:spPr bwMode="auto">
            <a:xfrm>
              <a:off x="8018725" y="3150552"/>
              <a:ext cx="778218" cy="265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D954574C-8095-4735-BEC9-CD72744947BE}"/>
              </a:ext>
            </a:extLst>
          </p:cNvPr>
          <p:cNvGrpSpPr/>
          <p:nvPr/>
        </p:nvGrpSpPr>
        <p:grpSpPr>
          <a:xfrm>
            <a:off x="6099942" y="4644333"/>
            <a:ext cx="2819823" cy="2057091"/>
            <a:chOff x="5768224" y="4457747"/>
            <a:chExt cx="2819822" cy="1965141"/>
          </a:xfrm>
        </p:grpSpPr>
        <p:sp>
          <p:nvSpPr>
            <p:cNvPr id="297" name="Rectangle 296">
              <a:extLst>
                <a:ext uri="{FF2B5EF4-FFF2-40B4-BE49-F238E27FC236}">
                  <a16:creationId xmlns:a16="http://schemas.microsoft.com/office/drawing/2014/main" id="{7DE833AA-66CD-42AB-AA36-D826A680DCBC}"/>
                </a:ext>
              </a:extLst>
            </p:cNvPr>
            <p:cNvSpPr/>
            <p:nvPr/>
          </p:nvSpPr>
          <p:spPr>
            <a:xfrm>
              <a:off x="5768224" y="4457747"/>
              <a:ext cx="2812956" cy="1965141"/>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300" name="TextBox 299">
              <a:extLst>
                <a:ext uri="{FF2B5EF4-FFF2-40B4-BE49-F238E27FC236}">
                  <a16:creationId xmlns:a16="http://schemas.microsoft.com/office/drawing/2014/main" id="{27DC71F4-8584-4FD0-8C5A-2D515CB56AE3}"/>
                </a:ext>
              </a:extLst>
            </p:cNvPr>
            <p:cNvSpPr txBox="1"/>
            <p:nvPr/>
          </p:nvSpPr>
          <p:spPr>
            <a:xfrm>
              <a:off x="5775091" y="4478514"/>
              <a:ext cx="2812955" cy="249916"/>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Managed Data Lake Creation</a:t>
              </a:r>
            </a:p>
          </p:txBody>
        </p:sp>
      </p:grpSp>
      <p:grpSp>
        <p:nvGrpSpPr>
          <p:cNvPr id="9" name="Group 8">
            <a:extLst>
              <a:ext uri="{FF2B5EF4-FFF2-40B4-BE49-F238E27FC236}">
                <a16:creationId xmlns:a16="http://schemas.microsoft.com/office/drawing/2014/main" id="{357F528B-F981-4E4E-8790-B5C1B7C12971}"/>
              </a:ext>
            </a:extLst>
          </p:cNvPr>
          <p:cNvGrpSpPr/>
          <p:nvPr/>
        </p:nvGrpSpPr>
        <p:grpSpPr>
          <a:xfrm>
            <a:off x="1752485" y="2118480"/>
            <a:ext cx="1124899" cy="2914619"/>
            <a:chOff x="1719665" y="2142577"/>
            <a:chExt cx="1124899" cy="2914618"/>
          </a:xfrm>
          <a:solidFill>
            <a:srgbClr val="0054A6"/>
          </a:solidFill>
        </p:grpSpPr>
        <p:sp>
          <p:nvSpPr>
            <p:cNvPr id="57" name="Rectangle 56">
              <a:extLst>
                <a:ext uri="{FF2B5EF4-FFF2-40B4-BE49-F238E27FC236}">
                  <a16:creationId xmlns:a16="http://schemas.microsoft.com/office/drawing/2014/main" id="{D50DBFC9-C673-491A-999A-24DF93CCE93D}"/>
                </a:ext>
              </a:extLst>
            </p:cNvPr>
            <p:cNvSpPr/>
            <p:nvPr/>
          </p:nvSpPr>
          <p:spPr>
            <a:xfrm>
              <a:off x="1719665" y="2142577"/>
              <a:ext cx="1124899" cy="2914618"/>
            </a:xfrm>
            <a:prstGeom prst="rect">
              <a:avLst/>
            </a:prstGeom>
            <a:grp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168" name="TextBox 167">
              <a:extLst>
                <a:ext uri="{FF2B5EF4-FFF2-40B4-BE49-F238E27FC236}">
                  <a16:creationId xmlns:a16="http://schemas.microsoft.com/office/drawing/2014/main" id="{D6B5C404-3429-45F8-A335-D57E985CB033}"/>
                </a:ext>
              </a:extLst>
            </p:cNvPr>
            <p:cNvSpPr txBox="1"/>
            <p:nvPr/>
          </p:nvSpPr>
          <p:spPr>
            <a:xfrm>
              <a:off x="1744677" y="3480707"/>
              <a:ext cx="1078974" cy="286232"/>
            </a:xfrm>
            <a:prstGeom prst="rect">
              <a:avLst/>
            </a:prstGeom>
            <a:grpFill/>
          </p:spPr>
          <p:txBody>
            <a:bodyPr wrap="square" rtlCol="0">
              <a:spAutoFit/>
            </a:bodyPr>
            <a:lstStyle/>
            <a:p>
              <a:pPr algn="ctr">
                <a:lnSpc>
                  <a:spcPct val="90000"/>
                </a:lnSpc>
              </a:pPr>
              <a:r>
                <a:rPr lang="en-US" sz="1400" dirty="0">
                  <a:solidFill>
                    <a:srgbClr val="FFFFFF"/>
                  </a:solidFill>
                  <a:latin typeface="+mj-lt"/>
                </a:rPr>
                <a:t>Generate</a:t>
              </a:r>
            </a:p>
          </p:txBody>
        </p:sp>
        <p:grpSp>
          <p:nvGrpSpPr>
            <p:cNvPr id="98" name="Graphic 96">
              <a:extLst>
                <a:ext uri="{FF2B5EF4-FFF2-40B4-BE49-F238E27FC236}">
                  <a16:creationId xmlns:a16="http://schemas.microsoft.com/office/drawing/2014/main" id="{D3E74693-EF5B-44AF-B473-A92DBC348D47}"/>
                </a:ext>
              </a:extLst>
            </p:cNvPr>
            <p:cNvGrpSpPr/>
            <p:nvPr/>
          </p:nvGrpSpPr>
          <p:grpSpPr>
            <a:xfrm>
              <a:off x="1980655" y="2718963"/>
              <a:ext cx="603576" cy="383522"/>
              <a:chOff x="1980652" y="2646781"/>
              <a:chExt cx="599707" cy="381064"/>
            </a:xfrm>
            <a:grpFill/>
          </p:grpSpPr>
          <p:sp>
            <p:nvSpPr>
              <p:cNvPr id="99" name="Freeform: Shape 98">
                <a:extLst>
                  <a:ext uri="{FF2B5EF4-FFF2-40B4-BE49-F238E27FC236}">
                    <a16:creationId xmlns:a16="http://schemas.microsoft.com/office/drawing/2014/main" id="{F0709755-F63D-4000-9588-6820E398F8F5}"/>
                  </a:ext>
                </a:extLst>
              </p:cNvPr>
              <p:cNvSpPr/>
              <p:nvPr/>
            </p:nvSpPr>
            <p:spPr>
              <a:xfrm>
                <a:off x="1986898" y="2653027"/>
                <a:ext cx="587150" cy="76462"/>
              </a:xfrm>
              <a:custGeom>
                <a:avLst/>
                <a:gdLst>
                  <a:gd name="connsiteX0" fmla="*/ 587151 w 587150"/>
                  <a:gd name="connsiteY0" fmla="*/ 27674 h 76462"/>
                  <a:gd name="connsiteX1" fmla="*/ 499881 w 587150"/>
                  <a:gd name="connsiteY1" fmla="*/ 0 h 76462"/>
                  <a:gd name="connsiteX2" fmla="*/ 395744 w 587150"/>
                  <a:gd name="connsiteY2" fmla="*/ 38106 h 76462"/>
                  <a:gd name="connsiteX3" fmla="*/ 292794 w 587150"/>
                  <a:gd name="connsiteY3" fmla="*/ 76463 h 76462"/>
                  <a:gd name="connsiteX4" fmla="*/ 189470 w 587150"/>
                  <a:gd name="connsiteY4" fmla="*/ 37857 h 76462"/>
                  <a:gd name="connsiteX5" fmla="*/ 85708 w 587150"/>
                  <a:gd name="connsiteY5" fmla="*/ 0 h 76462"/>
                  <a:gd name="connsiteX6" fmla="*/ 0 w 587150"/>
                  <a:gd name="connsiteY6" fmla="*/ 27674 h 7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150" h="76462">
                    <a:moveTo>
                      <a:pt x="587151" y="27674"/>
                    </a:moveTo>
                    <a:cubicBezTo>
                      <a:pt x="565536" y="14306"/>
                      <a:pt x="531428" y="0"/>
                      <a:pt x="499881" y="0"/>
                    </a:cubicBezTo>
                    <a:cubicBezTo>
                      <a:pt x="449655" y="0"/>
                      <a:pt x="397868" y="36545"/>
                      <a:pt x="395744" y="38106"/>
                    </a:cubicBezTo>
                    <a:cubicBezTo>
                      <a:pt x="395619" y="38231"/>
                      <a:pt x="344144" y="76463"/>
                      <a:pt x="292794" y="76463"/>
                    </a:cubicBezTo>
                    <a:cubicBezTo>
                      <a:pt x="243131" y="76463"/>
                      <a:pt x="190032" y="38231"/>
                      <a:pt x="189470" y="37857"/>
                    </a:cubicBezTo>
                    <a:cubicBezTo>
                      <a:pt x="187658" y="36545"/>
                      <a:pt x="135871" y="0"/>
                      <a:pt x="85708" y="0"/>
                    </a:cubicBezTo>
                    <a:cubicBezTo>
                      <a:pt x="55161" y="0"/>
                      <a:pt x="21365" y="14306"/>
                      <a:pt x="0" y="27674"/>
                    </a:cubicBezTo>
                  </a:path>
                </a:pathLst>
              </a:custGeom>
              <a:grpFill/>
              <a:ln w="12700" cap="rnd">
                <a:solidFill>
                  <a:schemeClr val="bg1"/>
                </a:solidFill>
                <a:prstDash val="solid"/>
                <a:round/>
              </a:ln>
            </p:spPr>
            <p:txBody>
              <a:bodyPr rtlCol="0" anchor="ctr"/>
              <a:lstStyle/>
              <a:p>
                <a:endParaRPr lang="en-GB" sz="2400"/>
              </a:p>
            </p:txBody>
          </p:sp>
          <p:sp>
            <p:nvSpPr>
              <p:cNvPr id="100" name="Freeform: Shape 99">
                <a:extLst>
                  <a:ext uri="{FF2B5EF4-FFF2-40B4-BE49-F238E27FC236}">
                    <a16:creationId xmlns:a16="http://schemas.microsoft.com/office/drawing/2014/main" id="{8532C578-F47A-4ED8-9C23-97AD5C09D343}"/>
                  </a:ext>
                </a:extLst>
              </p:cNvPr>
              <p:cNvSpPr/>
              <p:nvPr/>
            </p:nvSpPr>
            <p:spPr>
              <a:xfrm>
                <a:off x="1986836" y="2797832"/>
                <a:ext cx="587213" cy="76462"/>
              </a:xfrm>
              <a:custGeom>
                <a:avLst/>
                <a:gdLst>
                  <a:gd name="connsiteX0" fmla="*/ 587213 w 587213"/>
                  <a:gd name="connsiteY0" fmla="*/ 27674 h 76462"/>
                  <a:gd name="connsiteX1" fmla="*/ 499881 w 587213"/>
                  <a:gd name="connsiteY1" fmla="*/ 0 h 76462"/>
                  <a:gd name="connsiteX2" fmla="*/ 395744 w 587213"/>
                  <a:gd name="connsiteY2" fmla="*/ 38106 h 76462"/>
                  <a:gd name="connsiteX3" fmla="*/ 292794 w 587213"/>
                  <a:gd name="connsiteY3" fmla="*/ 76463 h 76462"/>
                  <a:gd name="connsiteX4" fmla="*/ 189470 w 587213"/>
                  <a:gd name="connsiteY4" fmla="*/ 37857 h 76462"/>
                  <a:gd name="connsiteX5" fmla="*/ 85708 w 587213"/>
                  <a:gd name="connsiteY5" fmla="*/ 0 h 76462"/>
                  <a:gd name="connsiteX6" fmla="*/ 0 w 587213"/>
                  <a:gd name="connsiteY6" fmla="*/ 27674 h 7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13" h="76462">
                    <a:moveTo>
                      <a:pt x="587213" y="27674"/>
                    </a:moveTo>
                    <a:cubicBezTo>
                      <a:pt x="565599" y="14306"/>
                      <a:pt x="531490" y="0"/>
                      <a:pt x="499881" y="0"/>
                    </a:cubicBezTo>
                    <a:cubicBezTo>
                      <a:pt x="449655" y="0"/>
                      <a:pt x="397868" y="36545"/>
                      <a:pt x="395744" y="38106"/>
                    </a:cubicBezTo>
                    <a:cubicBezTo>
                      <a:pt x="395619" y="38231"/>
                      <a:pt x="344144" y="76463"/>
                      <a:pt x="292794" y="76463"/>
                    </a:cubicBezTo>
                    <a:cubicBezTo>
                      <a:pt x="243131" y="76463"/>
                      <a:pt x="190032" y="38231"/>
                      <a:pt x="189470" y="37857"/>
                    </a:cubicBezTo>
                    <a:cubicBezTo>
                      <a:pt x="187658" y="36607"/>
                      <a:pt x="135871" y="0"/>
                      <a:pt x="85708" y="0"/>
                    </a:cubicBezTo>
                    <a:cubicBezTo>
                      <a:pt x="55161" y="0"/>
                      <a:pt x="21427" y="14306"/>
                      <a:pt x="0" y="27674"/>
                    </a:cubicBezTo>
                  </a:path>
                </a:pathLst>
              </a:custGeom>
              <a:grpFill/>
              <a:ln w="12700" cap="rnd">
                <a:solidFill>
                  <a:schemeClr val="bg1"/>
                </a:solidFill>
                <a:prstDash val="solid"/>
                <a:round/>
              </a:ln>
            </p:spPr>
            <p:txBody>
              <a:bodyPr rtlCol="0" anchor="ctr"/>
              <a:lstStyle/>
              <a:p>
                <a:endParaRPr lang="en-GB" sz="2400"/>
              </a:p>
            </p:txBody>
          </p:sp>
          <p:sp>
            <p:nvSpPr>
              <p:cNvPr id="101" name="Freeform: Shape 100">
                <a:extLst>
                  <a:ext uri="{FF2B5EF4-FFF2-40B4-BE49-F238E27FC236}">
                    <a16:creationId xmlns:a16="http://schemas.microsoft.com/office/drawing/2014/main" id="{6167FE4E-CAA3-43B8-80FF-DA2CD841A30F}"/>
                  </a:ext>
                </a:extLst>
              </p:cNvPr>
              <p:cNvSpPr/>
              <p:nvPr/>
            </p:nvSpPr>
            <p:spPr>
              <a:xfrm>
                <a:off x="1986836" y="2942636"/>
                <a:ext cx="587213" cy="76462"/>
              </a:xfrm>
              <a:custGeom>
                <a:avLst/>
                <a:gdLst>
                  <a:gd name="connsiteX0" fmla="*/ 587213 w 587213"/>
                  <a:gd name="connsiteY0" fmla="*/ 27674 h 76462"/>
                  <a:gd name="connsiteX1" fmla="*/ 499881 w 587213"/>
                  <a:gd name="connsiteY1" fmla="*/ 0 h 76462"/>
                  <a:gd name="connsiteX2" fmla="*/ 395744 w 587213"/>
                  <a:gd name="connsiteY2" fmla="*/ 38106 h 76462"/>
                  <a:gd name="connsiteX3" fmla="*/ 292794 w 587213"/>
                  <a:gd name="connsiteY3" fmla="*/ 76463 h 76462"/>
                  <a:gd name="connsiteX4" fmla="*/ 189470 w 587213"/>
                  <a:gd name="connsiteY4" fmla="*/ 37857 h 76462"/>
                  <a:gd name="connsiteX5" fmla="*/ 85708 w 587213"/>
                  <a:gd name="connsiteY5" fmla="*/ 0 h 76462"/>
                  <a:gd name="connsiteX6" fmla="*/ 0 w 587213"/>
                  <a:gd name="connsiteY6" fmla="*/ 27674 h 7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13" h="76462">
                    <a:moveTo>
                      <a:pt x="587213" y="27674"/>
                    </a:moveTo>
                    <a:cubicBezTo>
                      <a:pt x="565599" y="14306"/>
                      <a:pt x="531490" y="0"/>
                      <a:pt x="499881" y="0"/>
                    </a:cubicBezTo>
                    <a:cubicBezTo>
                      <a:pt x="449655" y="0"/>
                      <a:pt x="397868" y="36545"/>
                      <a:pt x="395744" y="38106"/>
                    </a:cubicBezTo>
                    <a:cubicBezTo>
                      <a:pt x="395619" y="38231"/>
                      <a:pt x="344144" y="76463"/>
                      <a:pt x="292794" y="76463"/>
                    </a:cubicBezTo>
                    <a:cubicBezTo>
                      <a:pt x="243131" y="76463"/>
                      <a:pt x="190032" y="38231"/>
                      <a:pt x="189470" y="37857"/>
                    </a:cubicBezTo>
                    <a:cubicBezTo>
                      <a:pt x="187658" y="36607"/>
                      <a:pt x="135871" y="0"/>
                      <a:pt x="85708" y="0"/>
                    </a:cubicBezTo>
                    <a:cubicBezTo>
                      <a:pt x="55161" y="0"/>
                      <a:pt x="21427" y="14306"/>
                      <a:pt x="0" y="27674"/>
                    </a:cubicBezTo>
                  </a:path>
                </a:pathLst>
              </a:custGeom>
              <a:grpFill/>
              <a:ln w="12700" cap="rnd">
                <a:solidFill>
                  <a:schemeClr val="bg1"/>
                </a:solidFill>
                <a:prstDash val="solid"/>
                <a:round/>
              </a:ln>
            </p:spPr>
            <p:txBody>
              <a:bodyPr rtlCol="0" anchor="ctr"/>
              <a:lstStyle/>
              <a:p>
                <a:endParaRPr lang="en-GB" sz="2400"/>
              </a:p>
            </p:txBody>
          </p:sp>
        </p:grpSp>
        <p:sp>
          <p:nvSpPr>
            <p:cNvPr id="394" name="TextBox 393">
              <a:extLst>
                <a:ext uri="{FF2B5EF4-FFF2-40B4-BE49-F238E27FC236}">
                  <a16:creationId xmlns:a16="http://schemas.microsoft.com/office/drawing/2014/main" id="{90CC5111-03D4-44E8-B0F5-3BC5976D5365}"/>
                </a:ext>
              </a:extLst>
            </p:cNvPr>
            <p:cNvSpPr txBox="1"/>
            <p:nvPr/>
          </p:nvSpPr>
          <p:spPr>
            <a:xfrm>
              <a:off x="1744677" y="3929201"/>
              <a:ext cx="1053484" cy="425758"/>
            </a:xfrm>
            <a:prstGeom prst="rect">
              <a:avLst/>
            </a:prstGeom>
            <a:grpFill/>
          </p:spPr>
          <p:txBody>
            <a:bodyPr wrap="square" rtlCol="0">
              <a:spAutoFit/>
            </a:bodyPr>
            <a:lstStyle/>
            <a:p>
              <a:pPr algn="ctr">
                <a:lnSpc>
                  <a:spcPct val="125000"/>
                </a:lnSpc>
              </a:pPr>
              <a:r>
                <a:rPr lang="en-US" sz="900" dirty="0">
                  <a:solidFill>
                    <a:schemeClr val="bg1">
                      <a:lumMod val="95000"/>
                    </a:schemeClr>
                  </a:solidFill>
                  <a:latin typeface="+mj-lt"/>
                </a:rPr>
                <a:t>Change Data Streams</a:t>
              </a:r>
            </a:p>
          </p:txBody>
        </p:sp>
      </p:grpSp>
      <p:grpSp>
        <p:nvGrpSpPr>
          <p:cNvPr id="10" name="Group 9">
            <a:extLst>
              <a:ext uri="{FF2B5EF4-FFF2-40B4-BE49-F238E27FC236}">
                <a16:creationId xmlns:a16="http://schemas.microsoft.com/office/drawing/2014/main" id="{315DE599-E2C1-4BE2-A7BC-5E5047E3AB00}"/>
              </a:ext>
            </a:extLst>
          </p:cNvPr>
          <p:cNvGrpSpPr/>
          <p:nvPr/>
        </p:nvGrpSpPr>
        <p:grpSpPr>
          <a:xfrm>
            <a:off x="2868269" y="2118480"/>
            <a:ext cx="1072353" cy="2914619"/>
            <a:chOff x="2835446" y="2142577"/>
            <a:chExt cx="1072353" cy="2914618"/>
          </a:xfrm>
        </p:grpSpPr>
        <p:sp>
          <p:nvSpPr>
            <p:cNvPr id="291" name="Rectangle 290">
              <a:extLst>
                <a:ext uri="{FF2B5EF4-FFF2-40B4-BE49-F238E27FC236}">
                  <a16:creationId xmlns:a16="http://schemas.microsoft.com/office/drawing/2014/main" id="{DAE8C2B5-7056-4909-99AF-28944435545B}"/>
                </a:ext>
              </a:extLst>
            </p:cNvPr>
            <p:cNvSpPr/>
            <p:nvPr/>
          </p:nvSpPr>
          <p:spPr>
            <a:xfrm>
              <a:off x="2835446" y="2142577"/>
              <a:ext cx="1072353" cy="2914618"/>
            </a:xfrm>
            <a:prstGeom prst="rect">
              <a:avLst/>
            </a:prstGeom>
            <a:solidFill>
              <a:srgbClr val="0054A6"/>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156" name="TextBox 155">
              <a:extLst>
                <a:ext uri="{FF2B5EF4-FFF2-40B4-BE49-F238E27FC236}">
                  <a16:creationId xmlns:a16="http://schemas.microsoft.com/office/drawing/2014/main" id="{07E661CF-2DAF-41D3-94CC-D970C9944EAD}"/>
                </a:ext>
              </a:extLst>
            </p:cNvPr>
            <p:cNvSpPr txBox="1"/>
            <p:nvPr/>
          </p:nvSpPr>
          <p:spPr>
            <a:xfrm>
              <a:off x="2836521" y="3480707"/>
              <a:ext cx="1060601" cy="286232"/>
            </a:xfrm>
            <a:prstGeom prst="rect">
              <a:avLst/>
            </a:prstGeom>
            <a:noFill/>
          </p:spPr>
          <p:txBody>
            <a:bodyPr wrap="square" rtlCol="0">
              <a:spAutoFit/>
            </a:bodyPr>
            <a:lstStyle/>
            <a:p>
              <a:pPr algn="ctr">
                <a:lnSpc>
                  <a:spcPct val="90000"/>
                </a:lnSpc>
              </a:pPr>
              <a:r>
                <a:rPr lang="en-US" sz="1400" dirty="0">
                  <a:solidFill>
                    <a:srgbClr val="FFFFFF"/>
                  </a:solidFill>
                  <a:latin typeface="+mj-lt"/>
                </a:rPr>
                <a:t>Deliver</a:t>
              </a:r>
            </a:p>
          </p:txBody>
        </p:sp>
        <p:pic>
          <p:nvPicPr>
            <p:cNvPr id="103" name="Graphic 102">
              <a:extLst>
                <a:ext uri="{FF2B5EF4-FFF2-40B4-BE49-F238E27FC236}">
                  <a16:creationId xmlns:a16="http://schemas.microsoft.com/office/drawing/2014/main" id="{FB73D18E-EF95-4741-9D91-99C1A817B8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95373" y="2570296"/>
              <a:ext cx="956746" cy="635646"/>
            </a:xfrm>
            <a:prstGeom prst="rect">
              <a:avLst/>
            </a:prstGeom>
          </p:spPr>
        </p:pic>
        <p:sp>
          <p:nvSpPr>
            <p:cNvPr id="395" name="TextBox 394">
              <a:extLst>
                <a:ext uri="{FF2B5EF4-FFF2-40B4-BE49-F238E27FC236}">
                  <a16:creationId xmlns:a16="http://schemas.microsoft.com/office/drawing/2014/main" id="{146E7269-C35C-407F-B9D4-BC931D6F31D2}"/>
                </a:ext>
              </a:extLst>
            </p:cNvPr>
            <p:cNvSpPr txBox="1"/>
            <p:nvPr/>
          </p:nvSpPr>
          <p:spPr>
            <a:xfrm>
              <a:off x="2840117" y="3932021"/>
              <a:ext cx="1044841" cy="252633"/>
            </a:xfrm>
            <a:prstGeom prst="rect">
              <a:avLst/>
            </a:prstGeom>
            <a:noFill/>
          </p:spPr>
          <p:txBody>
            <a:bodyPr wrap="square" rtlCol="0">
              <a:spAutoFit/>
            </a:bodyPr>
            <a:lstStyle/>
            <a:p>
              <a:pPr algn="ctr">
                <a:lnSpc>
                  <a:spcPct val="125000"/>
                </a:lnSpc>
              </a:pPr>
              <a:r>
                <a:rPr lang="en-US" sz="900" dirty="0">
                  <a:solidFill>
                    <a:schemeClr val="bg1">
                      <a:lumMod val="95000"/>
                    </a:schemeClr>
                  </a:solidFill>
                  <a:latin typeface="+mj-lt"/>
                </a:rPr>
                <a:t>To Clouds, Lakes…</a:t>
              </a:r>
            </a:p>
          </p:txBody>
        </p:sp>
      </p:grpSp>
      <p:grpSp>
        <p:nvGrpSpPr>
          <p:cNvPr id="11" name="Group 10">
            <a:extLst>
              <a:ext uri="{FF2B5EF4-FFF2-40B4-BE49-F238E27FC236}">
                <a16:creationId xmlns:a16="http://schemas.microsoft.com/office/drawing/2014/main" id="{FA41033D-6A59-44C2-8EEB-8A7EBA77F165}"/>
              </a:ext>
            </a:extLst>
          </p:cNvPr>
          <p:cNvGrpSpPr/>
          <p:nvPr/>
        </p:nvGrpSpPr>
        <p:grpSpPr>
          <a:xfrm>
            <a:off x="3937607" y="2118480"/>
            <a:ext cx="1081047" cy="2916045"/>
            <a:chOff x="3904786" y="2142576"/>
            <a:chExt cx="1081046" cy="2916045"/>
          </a:xfrm>
          <a:solidFill>
            <a:srgbClr val="0054A6"/>
          </a:solidFill>
        </p:grpSpPr>
        <p:sp>
          <p:nvSpPr>
            <p:cNvPr id="292" name="Rectangle 291">
              <a:extLst>
                <a:ext uri="{FF2B5EF4-FFF2-40B4-BE49-F238E27FC236}">
                  <a16:creationId xmlns:a16="http://schemas.microsoft.com/office/drawing/2014/main" id="{0E2F95F8-4BDA-40A6-A2CA-6725818FDB3E}"/>
                </a:ext>
              </a:extLst>
            </p:cNvPr>
            <p:cNvSpPr/>
            <p:nvPr/>
          </p:nvSpPr>
          <p:spPr>
            <a:xfrm>
              <a:off x="3908058" y="2142576"/>
              <a:ext cx="1077774" cy="2916045"/>
            </a:xfrm>
            <a:prstGeom prst="rect">
              <a:avLst/>
            </a:prstGeom>
            <a:grp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155" name="TextBox 154">
              <a:extLst>
                <a:ext uri="{FF2B5EF4-FFF2-40B4-BE49-F238E27FC236}">
                  <a16:creationId xmlns:a16="http://schemas.microsoft.com/office/drawing/2014/main" id="{0903AC0B-55A7-4E2B-ACD7-79754829122C}"/>
                </a:ext>
              </a:extLst>
            </p:cNvPr>
            <p:cNvSpPr txBox="1"/>
            <p:nvPr/>
          </p:nvSpPr>
          <p:spPr>
            <a:xfrm>
              <a:off x="3904786" y="3480707"/>
              <a:ext cx="1075853" cy="480131"/>
            </a:xfrm>
            <a:prstGeom prst="rect">
              <a:avLst/>
            </a:prstGeom>
            <a:grpFill/>
          </p:spPr>
          <p:txBody>
            <a:bodyPr wrap="square" rtlCol="0">
              <a:spAutoFit/>
            </a:bodyPr>
            <a:lstStyle/>
            <a:p>
              <a:pPr algn="ctr">
                <a:lnSpc>
                  <a:spcPct val="90000"/>
                </a:lnSpc>
              </a:pPr>
              <a:r>
                <a:rPr lang="en-US" sz="1400" dirty="0">
                  <a:solidFill>
                    <a:srgbClr val="FFFFFF"/>
                  </a:solidFill>
                  <a:latin typeface="+mj-lt"/>
                </a:rPr>
                <a:t>Refine &amp; Merge</a:t>
              </a:r>
            </a:p>
          </p:txBody>
        </p:sp>
        <p:pic>
          <p:nvPicPr>
            <p:cNvPr id="1025" name="Graphic 1024">
              <a:extLst>
                <a:ext uri="{FF2B5EF4-FFF2-40B4-BE49-F238E27FC236}">
                  <a16:creationId xmlns:a16="http://schemas.microsoft.com/office/drawing/2014/main" id="{77AF495D-022C-4CFE-9270-4FBD2A78F1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85153" y="2530069"/>
              <a:ext cx="739789" cy="739789"/>
            </a:xfrm>
            <a:prstGeom prst="rect">
              <a:avLst/>
            </a:prstGeom>
          </p:spPr>
        </p:pic>
        <p:sp>
          <p:nvSpPr>
            <p:cNvPr id="396" name="TextBox 395">
              <a:extLst>
                <a:ext uri="{FF2B5EF4-FFF2-40B4-BE49-F238E27FC236}">
                  <a16:creationId xmlns:a16="http://schemas.microsoft.com/office/drawing/2014/main" id="{4AB7C68E-8F20-4D7E-91FB-8A019D6AA7EA}"/>
                </a:ext>
              </a:extLst>
            </p:cNvPr>
            <p:cNvSpPr txBox="1"/>
            <p:nvPr/>
          </p:nvSpPr>
          <p:spPr>
            <a:xfrm>
              <a:off x="3925803" y="3932782"/>
              <a:ext cx="1054835" cy="598882"/>
            </a:xfrm>
            <a:prstGeom prst="rect">
              <a:avLst/>
            </a:prstGeom>
            <a:grpFill/>
          </p:spPr>
          <p:txBody>
            <a:bodyPr wrap="square" rtlCol="0">
              <a:spAutoFit/>
            </a:bodyPr>
            <a:lstStyle/>
            <a:p>
              <a:pPr algn="ctr">
                <a:lnSpc>
                  <a:spcPct val="125000"/>
                </a:lnSpc>
              </a:pPr>
              <a:r>
                <a:rPr lang="en-US" sz="900" dirty="0">
                  <a:solidFill>
                    <a:schemeClr val="bg1">
                      <a:lumMod val="95000"/>
                    </a:schemeClr>
                  </a:solidFill>
                  <a:latin typeface="+mj-lt"/>
                </a:rPr>
                <a:t>For Analytics, AI/ML, Data Science…</a:t>
              </a:r>
            </a:p>
          </p:txBody>
        </p:sp>
      </p:grpSp>
      <p:grpSp>
        <p:nvGrpSpPr>
          <p:cNvPr id="20" name="Group 19">
            <a:extLst>
              <a:ext uri="{FF2B5EF4-FFF2-40B4-BE49-F238E27FC236}">
                <a16:creationId xmlns:a16="http://schemas.microsoft.com/office/drawing/2014/main" id="{DB32F490-70F9-4FBB-8FD6-D821920274FB}"/>
              </a:ext>
            </a:extLst>
          </p:cNvPr>
          <p:cNvGrpSpPr/>
          <p:nvPr/>
        </p:nvGrpSpPr>
        <p:grpSpPr>
          <a:xfrm>
            <a:off x="9843224" y="3935727"/>
            <a:ext cx="1932069" cy="1266703"/>
            <a:chOff x="10531745" y="2887842"/>
            <a:chExt cx="1932069" cy="1582255"/>
          </a:xfrm>
        </p:grpSpPr>
        <p:sp>
          <p:nvSpPr>
            <p:cNvPr id="376" name="Rectangle 375">
              <a:extLst>
                <a:ext uri="{FF2B5EF4-FFF2-40B4-BE49-F238E27FC236}">
                  <a16:creationId xmlns:a16="http://schemas.microsoft.com/office/drawing/2014/main" id="{5313D5BF-2D92-416A-BB98-12BA8A77F8E6}"/>
                </a:ext>
              </a:extLst>
            </p:cNvPr>
            <p:cNvSpPr/>
            <p:nvPr/>
          </p:nvSpPr>
          <p:spPr>
            <a:xfrm>
              <a:off x="10531745" y="2887842"/>
              <a:ext cx="1932069" cy="1582255"/>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335" name="TextBox 334">
              <a:extLst>
                <a:ext uri="{FF2B5EF4-FFF2-40B4-BE49-F238E27FC236}">
                  <a16:creationId xmlns:a16="http://schemas.microsoft.com/office/drawing/2014/main" id="{47062355-F4EB-470E-AF9C-694576269D70}"/>
                </a:ext>
              </a:extLst>
            </p:cNvPr>
            <p:cNvSpPr txBox="1"/>
            <p:nvPr/>
          </p:nvSpPr>
          <p:spPr>
            <a:xfrm>
              <a:off x="10572014" y="3513957"/>
              <a:ext cx="900057" cy="336552"/>
            </a:xfrm>
            <a:prstGeom prst="rect">
              <a:avLst/>
            </a:prstGeom>
            <a:noFill/>
          </p:spPr>
          <p:txBody>
            <a:bodyPr wrap="square" rtlCol="0">
              <a:spAutoFit/>
            </a:bodyPr>
            <a:lstStyle/>
            <a:p>
              <a:pPr algn="ctr"/>
              <a:r>
                <a:rPr lang="en-US" sz="1151" b="1" dirty="0">
                  <a:solidFill>
                    <a:schemeClr val="bg1"/>
                  </a:solidFill>
                  <a:latin typeface="Arial" panose="020B0604020202020204" pitchFamily="34" charset="0"/>
                  <a:cs typeface="Arial" panose="020B0604020202020204" pitchFamily="34" charset="0"/>
                </a:rPr>
                <a:t>AI/ML</a:t>
              </a:r>
            </a:p>
          </p:txBody>
        </p:sp>
      </p:grpSp>
      <p:grpSp>
        <p:nvGrpSpPr>
          <p:cNvPr id="19" name="Group 18">
            <a:extLst>
              <a:ext uri="{FF2B5EF4-FFF2-40B4-BE49-F238E27FC236}">
                <a16:creationId xmlns:a16="http://schemas.microsoft.com/office/drawing/2014/main" id="{A69C5522-97DB-4211-80F3-59898CB92CD7}"/>
              </a:ext>
            </a:extLst>
          </p:cNvPr>
          <p:cNvGrpSpPr/>
          <p:nvPr/>
        </p:nvGrpSpPr>
        <p:grpSpPr>
          <a:xfrm>
            <a:off x="9843392" y="2525827"/>
            <a:ext cx="1932069" cy="1266703"/>
            <a:chOff x="10531913" y="1126718"/>
            <a:chExt cx="1932069" cy="1582256"/>
          </a:xfrm>
        </p:grpSpPr>
        <p:sp>
          <p:nvSpPr>
            <p:cNvPr id="375" name="Rectangle 374">
              <a:extLst>
                <a:ext uri="{FF2B5EF4-FFF2-40B4-BE49-F238E27FC236}">
                  <a16:creationId xmlns:a16="http://schemas.microsoft.com/office/drawing/2014/main" id="{FEB88741-2A87-4A91-AB5D-626CADE83455}"/>
                </a:ext>
              </a:extLst>
            </p:cNvPr>
            <p:cNvSpPr/>
            <p:nvPr/>
          </p:nvSpPr>
          <p:spPr>
            <a:xfrm>
              <a:off x="10531913" y="1126718"/>
              <a:ext cx="1932069" cy="1582256"/>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334" name="TextBox 333">
              <a:extLst>
                <a:ext uri="{FF2B5EF4-FFF2-40B4-BE49-F238E27FC236}">
                  <a16:creationId xmlns:a16="http://schemas.microsoft.com/office/drawing/2014/main" id="{DA9E8817-033E-438D-A421-821FB617AA3C}"/>
                </a:ext>
              </a:extLst>
            </p:cNvPr>
            <p:cNvSpPr txBox="1"/>
            <p:nvPr/>
          </p:nvSpPr>
          <p:spPr>
            <a:xfrm>
              <a:off x="10584548" y="1744844"/>
              <a:ext cx="899964" cy="336552"/>
            </a:xfrm>
            <a:prstGeom prst="rect">
              <a:avLst/>
            </a:prstGeom>
            <a:noFill/>
          </p:spPr>
          <p:txBody>
            <a:bodyPr wrap="square" rtlCol="0">
              <a:spAutoFit/>
            </a:bodyPr>
            <a:lstStyle/>
            <a:p>
              <a:pPr algn="ctr"/>
              <a:r>
                <a:rPr lang="en-US" sz="1151" b="1" dirty="0">
                  <a:solidFill>
                    <a:schemeClr val="bg1"/>
                  </a:solidFill>
                  <a:latin typeface="+mj-lt"/>
                </a:rPr>
                <a:t>Analytics</a:t>
              </a:r>
            </a:p>
          </p:txBody>
        </p:sp>
      </p:grpSp>
      <p:grpSp>
        <p:nvGrpSpPr>
          <p:cNvPr id="21" name="Group 20">
            <a:extLst>
              <a:ext uri="{FF2B5EF4-FFF2-40B4-BE49-F238E27FC236}">
                <a16:creationId xmlns:a16="http://schemas.microsoft.com/office/drawing/2014/main" id="{5E5BDE90-82EE-400F-894A-6A3924199876}"/>
              </a:ext>
            </a:extLst>
          </p:cNvPr>
          <p:cNvGrpSpPr/>
          <p:nvPr/>
        </p:nvGrpSpPr>
        <p:grpSpPr>
          <a:xfrm>
            <a:off x="9834972" y="5378703"/>
            <a:ext cx="1946781" cy="1266703"/>
            <a:chOff x="10523493" y="4635899"/>
            <a:chExt cx="1946781" cy="1582255"/>
          </a:xfrm>
        </p:grpSpPr>
        <p:sp>
          <p:nvSpPr>
            <p:cNvPr id="377" name="Rectangle 376">
              <a:extLst>
                <a:ext uri="{FF2B5EF4-FFF2-40B4-BE49-F238E27FC236}">
                  <a16:creationId xmlns:a16="http://schemas.microsoft.com/office/drawing/2014/main" id="{B76230A7-9B95-47DF-8F11-3122E114F7A2}"/>
                </a:ext>
              </a:extLst>
            </p:cNvPr>
            <p:cNvSpPr/>
            <p:nvPr/>
          </p:nvSpPr>
          <p:spPr>
            <a:xfrm>
              <a:off x="10523493" y="4635899"/>
              <a:ext cx="1946781" cy="1582255"/>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sp>
          <p:nvSpPr>
            <p:cNvPr id="336" name="TextBox 335">
              <a:extLst>
                <a:ext uri="{FF2B5EF4-FFF2-40B4-BE49-F238E27FC236}">
                  <a16:creationId xmlns:a16="http://schemas.microsoft.com/office/drawing/2014/main" id="{C6FF3BC0-390B-4414-B852-4F2E06E199D2}"/>
                </a:ext>
              </a:extLst>
            </p:cNvPr>
            <p:cNvSpPr txBox="1"/>
            <p:nvPr/>
          </p:nvSpPr>
          <p:spPr>
            <a:xfrm>
              <a:off x="10548201" y="5145416"/>
              <a:ext cx="911431" cy="557769"/>
            </a:xfrm>
            <a:prstGeom prst="rect">
              <a:avLst/>
            </a:prstGeom>
            <a:noFill/>
          </p:spPr>
          <p:txBody>
            <a:bodyPr wrap="square" rtlCol="0">
              <a:spAutoFit/>
            </a:bodyPr>
            <a:lstStyle/>
            <a:p>
              <a:pPr algn="ctr"/>
              <a:r>
                <a:rPr lang="en-US" sz="1151" b="1" dirty="0">
                  <a:solidFill>
                    <a:schemeClr val="bg1"/>
                  </a:solidFill>
                  <a:latin typeface="Arial" panose="020B0604020202020204" pitchFamily="34" charset="0"/>
                  <a:cs typeface="Arial" panose="020B0604020202020204" pitchFamily="34" charset="0"/>
                </a:rPr>
                <a:t>Data </a:t>
              </a:r>
              <a:br>
                <a:rPr lang="en-US" sz="1151" b="1" dirty="0">
                  <a:solidFill>
                    <a:schemeClr val="bg1"/>
                  </a:solidFill>
                  <a:latin typeface="Arial" panose="020B0604020202020204" pitchFamily="34" charset="0"/>
                  <a:cs typeface="Arial" panose="020B0604020202020204" pitchFamily="34" charset="0"/>
                </a:rPr>
              </a:br>
              <a:r>
                <a:rPr lang="en-US" sz="1151" b="1" dirty="0">
                  <a:solidFill>
                    <a:schemeClr val="bg1"/>
                  </a:solidFill>
                  <a:latin typeface="Arial" panose="020B0604020202020204" pitchFamily="34" charset="0"/>
                  <a:cs typeface="Arial" panose="020B0604020202020204" pitchFamily="34" charset="0"/>
                </a:rPr>
                <a:t>Science</a:t>
              </a:r>
            </a:p>
          </p:txBody>
        </p:sp>
      </p:grpSp>
      <p:grpSp>
        <p:nvGrpSpPr>
          <p:cNvPr id="34" name="Group 33">
            <a:extLst>
              <a:ext uri="{FF2B5EF4-FFF2-40B4-BE49-F238E27FC236}">
                <a16:creationId xmlns:a16="http://schemas.microsoft.com/office/drawing/2014/main" id="{E7C33F6E-71CA-41E2-9E49-0102B0CDE8D4}"/>
              </a:ext>
            </a:extLst>
          </p:cNvPr>
          <p:cNvGrpSpPr/>
          <p:nvPr/>
        </p:nvGrpSpPr>
        <p:grpSpPr>
          <a:xfrm>
            <a:off x="5213733" y="3262866"/>
            <a:ext cx="804867" cy="683453"/>
            <a:chOff x="5070338" y="3367008"/>
            <a:chExt cx="804866" cy="683451"/>
          </a:xfrm>
        </p:grpSpPr>
        <p:sp>
          <p:nvSpPr>
            <p:cNvPr id="126" name="TextBox 125">
              <a:extLst>
                <a:ext uri="{FF2B5EF4-FFF2-40B4-BE49-F238E27FC236}">
                  <a16:creationId xmlns:a16="http://schemas.microsoft.com/office/drawing/2014/main" id="{00BE0A4D-58D3-4A20-B4DB-DA9D35182250}"/>
                </a:ext>
              </a:extLst>
            </p:cNvPr>
            <p:cNvSpPr txBox="1"/>
            <p:nvPr/>
          </p:nvSpPr>
          <p:spPr>
            <a:xfrm>
              <a:off x="5070338" y="3764228"/>
              <a:ext cx="804866" cy="286231"/>
            </a:xfrm>
            <a:prstGeom prst="rect">
              <a:avLst/>
            </a:prstGeom>
            <a:noFill/>
          </p:spPr>
          <p:txBody>
            <a:bodyPr wrap="square" rtlCol="0">
              <a:spAutoFit/>
            </a:bodyPr>
            <a:lstStyle/>
            <a:p>
              <a:pPr algn="ctr">
                <a:lnSpc>
                  <a:spcPct val="90000"/>
                </a:lnSpc>
              </a:pPr>
              <a:r>
                <a:rPr lang="en-US" sz="1400" b="1" dirty="0">
                  <a:solidFill>
                    <a:schemeClr val="accent5"/>
                  </a:solidFill>
                  <a:latin typeface="+mj-lt"/>
                </a:rPr>
                <a:t>Model</a:t>
              </a:r>
            </a:p>
          </p:txBody>
        </p:sp>
        <p:pic>
          <p:nvPicPr>
            <p:cNvPr id="16" name="Graphic 15">
              <a:extLst>
                <a:ext uri="{FF2B5EF4-FFF2-40B4-BE49-F238E27FC236}">
                  <a16:creationId xmlns:a16="http://schemas.microsoft.com/office/drawing/2014/main" id="{A0E3A560-4E32-40E6-867B-F9FF730D38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0070" y="3367008"/>
              <a:ext cx="400050" cy="342900"/>
            </a:xfrm>
            <a:prstGeom prst="rect">
              <a:avLst/>
            </a:prstGeom>
          </p:spPr>
        </p:pic>
      </p:grpSp>
      <p:grpSp>
        <p:nvGrpSpPr>
          <p:cNvPr id="35" name="Group 34">
            <a:extLst>
              <a:ext uri="{FF2B5EF4-FFF2-40B4-BE49-F238E27FC236}">
                <a16:creationId xmlns:a16="http://schemas.microsoft.com/office/drawing/2014/main" id="{1B06C641-ED28-41F3-9613-BDBA68F98C90}"/>
              </a:ext>
            </a:extLst>
          </p:cNvPr>
          <p:cNvGrpSpPr/>
          <p:nvPr/>
        </p:nvGrpSpPr>
        <p:grpSpPr>
          <a:xfrm>
            <a:off x="5076825" y="1586574"/>
            <a:ext cx="930739" cy="690509"/>
            <a:chOff x="5031357" y="1699451"/>
            <a:chExt cx="832814" cy="690507"/>
          </a:xfrm>
        </p:grpSpPr>
        <p:sp>
          <p:nvSpPr>
            <p:cNvPr id="123" name="TextBox 122">
              <a:extLst>
                <a:ext uri="{FF2B5EF4-FFF2-40B4-BE49-F238E27FC236}">
                  <a16:creationId xmlns:a16="http://schemas.microsoft.com/office/drawing/2014/main" id="{B4DF1978-505B-49A2-92B9-4B1A77FC1570}"/>
                </a:ext>
              </a:extLst>
            </p:cNvPr>
            <p:cNvSpPr txBox="1"/>
            <p:nvPr/>
          </p:nvSpPr>
          <p:spPr>
            <a:xfrm>
              <a:off x="5031357" y="2103727"/>
              <a:ext cx="832814" cy="286231"/>
            </a:xfrm>
            <a:prstGeom prst="rect">
              <a:avLst/>
            </a:prstGeom>
            <a:noFill/>
          </p:spPr>
          <p:txBody>
            <a:bodyPr wrap="square" rtlCol="0">
              <a:spAutoFit/>
            </a:bodyPr>
            <a:lstStyle/>
            <a:p>
              <a:pPr algn="ctr">
                <a:lnSpc>
                  <a:spcPct val="90000"/>
                </a:lnSpc>
              </a:pPr>
              <a:r>
                <a:rPr lang="en-US" sz="1400" b="1" dirty="0">
                  <a:solidFill>
                    <a:schemeClr val="accent5"/>
                  </a:solidFill>
                  <a:latin typeface="+mj-lt"/>
                </a:rPr>
                <a:t>Commit</a:t>
              </a:r>
            </a:p>
          </p:txBody>
        </p:sp>
        <p:pic>
          <p:nvPicPr>
            <p:cNvPr id="245" name="Graphic 244">
              <a:extLst>
                <a:ext uri="{FF2B5EF4-FFF2-40B4-BE49-F238E27FC236}">
                  <a16:creationId xmlns:a16="http://schemas.microsoft.com/office/drawing/2014/main" id="{B6AA4861-4FE8-461B-A41A-7AA89352FC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40810" y="1699451"/>
              <a:ext cx="400050" cy="342900"/>
            </a:xfrm>
            <a:prstGeom prst="rect">
              <a:avLst/>
            </a:prstGeom>
          </p:spPr>
        </p:pic>
      </p:grpSp>
      <p:grpSp>
        <p:nvGrpSpPr>
          <p:cNvPr id="18" name="Group 17">
            <a:extLst>
              <a:ext uri="{FF2B5EF4-FFF2-40B4-BE49-F238E27FC236}">
                <a16:creationId xmlns:a16="http://schemas.microsoft.com/office/drawing/2014/main" id="{0A5BA698-AEDE-4F71-B623-1708172718FD}"/>
              </a:ext>
            </a:extLst>
          </p:cNvPr>
          <p:cNvGrpSpPr/>
          <p:nvPr/>
        </p:nvGrpSpPr>
        <p:grpSpPr>
          <a:xfrm>
            <a:off x="5150598" y="4987514"/>
            <a:ext cx="996593" cy="683156"/>
            <a:chOff x="5007204" y="4987076"/>
            <a:chExt cx="996594" cy="683157"/>
          </a:xfrm>
        </p:grpSpPr>
        <p:sp>
          <p:nvSpPr>
            <p:cNvPr id="166" name="TextBox 165">
              <a:extLst>
                <a:ext uri="{FF2B5EF4-FFF2-40B4-BE49-F238E27FC236}">
                  <a16:creationId xmlns:a16="http://schemas.microsoft.com/office/drawing/2014/main" id="{856B57F6-C454-45E8-9267-FBD88A7DFA97}"/>
                </a:ext>
              </a:extLst>
            </p:cNvPr>
            <p:cNvSpPr txBox="1"/>
            <p:nvPr/>
          </p:nvSpPr>
          <p:spPr>
            <a:xfrm>
              <a:off x="5007204" y="5346558"/>
              <a:ext cx="996594" cy="323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pPr>
              <a:r>
                <a:rPr lang="en-US" sz="1400" b="1" dirty="0">
                  <a:solidFill>
                    <a:schemeClr val="accent5"/>
                  </a:solidFill>
                  <a:latin typeface="+mj-lt"/>
                </a:rPr>
                <a:t>Conform</a:t>
              </a:r>
            </a:p>
          </p:txBody>
        </p:sp>
        <p:pic>
          <p:nvPicPr>
            <p:cNvPr id="246" name="Graphic 245">
              <a:extLst>
                <a:ext uri="{FF2B5EF4-FFF2-40B4-BE49-F238E27FC236}">
                  <a16:creationId xmlns:a16="http://schemas.microsoft.com/office/drawing/2014/main" id="{30554D67-1647-48AA-8A68-E5C4D68BF9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5472" y="4987076"/>
              <a:ext cx="400050" cy="342900"/>
            </a:xfrm>
            <a:prstGeom prst="rect">
              <a:avLst/>
            </a:prstGeom>
          </p:spPr>
        </p:pic>
      </p:grpSp>
      <p:grpSp>
        <p:nvGrpSpPr>
          <p:cNvPr id="58" name="Group 57">
            <a:extLst>
              <a:ext uri="{FF2B5EF4-FFF2-40B4-BE49-F238E27FC236}">
                <a16:creationId xmlns:a16="http://schemas.microsoft.com/office/drawing/2014/main" id="{F9DF551F-64FD-47BC-ACC9-7EB07ACE6C9F}"/>
              </a:ext>
            </a:extLst>
          </p:cNvPr>
          <p:cNvGrpSpPr/>
          <p:nvPr/>
        </p:nvGrpSpPr>
        <p:grpSpPr>
          <a:xfrm>
            <a:off x="10850856" y="3972863"/>
            <a:ext cx="876505" cy="1195055"/>
            <a:chOff x="10963244" y="3684683"/>
            <a:chExt cx="876505" cy="1195055"/>
          </a:xfrm>
        </p:grpSpPr>
        <p:sp>
          <p:nvSpPr>
            <p:cNvPr id="385" name="Rectangle 384">
              <a:extLst>
                <a:ext uri="{FF2B5EF4-FFF2-40B4-BE49-F238E27FC236}">
                  <a16:creationId xmlns:a16="http://schemas.microsoft.com/office/drawing/2014/main" id="{67EC1E4F-AD84-4B72-876B-2131C23D64C0}"/>
                </a:ext>
              </a:extLst>
            </p:cNvPr>
            <p:cNvSpPr/>
            <p:nvPr/>
          </p:nvSpPr>
          <p:spPr>
            <a:xfrm>
              <a:off x="10968143" y="4096953"/>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6" name="Rectangle 385">
              <a:extLst>
                <a:ext uri="{FF2B5EF4-FFF2-40B4-BE49-F238E27FC236}">
                  <a16:creationId xmlns:a16="http://schemas.microsoft.com/office/drawing/2014/main" id="{D8656800-A8EF-4887-9ED6-037F6273DA40}"/>
                </a:ext>
              </a:extLst>
            </p:cNvPr>
            <p:cNvSpPr/>
            <p:nvPr/>
          </p:nvSpPr>
          <p:spPr>
            <a:xfrm>
              <a:off x="10968143" y="4505431"/>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9" name="Rectangle 388">
              <a:extLst>
                <a:ext uri="{FF2B5EF4-FFF2-40B4-BE49-F238E27FC236}">
                  <a16:creationId xmlns:a16="http://schemas.microsoft.com/office/drawing/2014/main" id="{FCCBB8D3-EEE4-4B09-9AC8-88522269F28F}"/>
                </a:ext>
              </a:extLst>
            </p:cNvPr>
            <p:cNvSpPr/>
            <p:nvPr/>
          </p:nvSpPr>
          <p:spPr>
            <a:xfrm>
              <a:off x="10963244" y="3684683"/>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276" name="Picture 275">
              <a:extLst>
                <a:ext uri="{FF2B5EF4-FFF2-40B4-BE49-F238E27FC236}">
                  <a16:creationId xmlns:a16="http://schemas.microsoft.com/office/drawing/2014/main" id="{133753CF-47EA-4EEC-A988-AE029C0A859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58290" y="4541627"/>
              <a:ext cx="304033" cy="304033"/>
            </a:xfrm>
            <a:prstGeom prst="rect">
              <a:avLst/>
            </a:prstGeom>
          </p:spPr>
        </p:pic>
        <p:pic>
          <p:nvPicPr>
            <p:cNvPr id="277" name="Picture 276">
              <a:extLst>
                <a:ext uri="{FF2B5EF4-FFF2-40B4-BE49-F238E27FC236}">
                  <a16:creationId xmlns:a16="http://schemas.microsoft.com/office/drawing/2014/main" id="{D182C5F9-CDF3-4AB8-8BBE-225E1597DBA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248647" y="4128413"/>
              <a:ext cx="309014" cy="309014"/>
            </a:xfrm>
            <a:prstGeom prst="rect">
              <a:avLst/>
            </a:prstGeom>
          </p:spPr>
        </p:pic>
        <p:pic>
          <p:nvPicPr>
            <p:cNvPr id="1034" name="Picture 10" descr="Image result for tensorflow logo">
              <a:extLst>
                <a:ext uri="{FF2B5EF4-FFF2-40B4-BE49-F238E27FC236}">
                  <a16:creationId xmlns:a16="http://schemas.microsoft.com/office/drawing/2014/main" id="{3B0157C3-902B-4906-99A4-6BDC261088F1}"/>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19877" t="11008" r="11958" b="17053"/>
            <a:stretch/>
          </p:blipFill>
          <p:spPr bwMode="auto">
            <a:xfrm>
              <a:off x="11193635" y="3720535"/>
              <a:ext cx="487934" cy="288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5CB425B6-7312-4932-9869-5FE0B85E8BAC}"/>
              </a:ext>
            </a:extLst>
          </p:cNvPr>
          <p:cNvGrpSpPr/>
          <p:nvPr/>
        </p:nvGrpSpPr>
        <p:grpSpPr>
          <a:xfrm>
            <a:off x="10850066" y="2560594"/>
            <a:ext cx="876505" cy="1195055"/>
            <a:chOff x="10962455" y="2272413"/>
            <a:chExt cx="876505" cy="1195055"/>
          </a:xfrm>
        </p:grpSpPr>
        <p:sp>
          <p:nvSpPr>
            <p:cNvPr id="381" name="Rectangle 380">
              <a:extLst>
                <a:ext uri="{FF2B5EF4-FFF2-40B4-BE49-F238E27FC236}">
                  <a16:creationId xmlns:a16="http://schemas.microsoft.com/office/drawing/2014/main" id="{FB3F290D-481E-4099-AF33-CFA10F4EB483}"/>
                </a:ext>
              </a:extLst>
            </p:cNvPr>
            <p:cNvSpPr/>
            <p:nvPr/>
          </p:nvSpPr>
          <p:spPr>
            <a:xfrm>
              <a:off x="10967354" y="2684683"/>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2" name="Rectangle 381">
              <a:extLst>
                <a:ext uri="{FF2B5EF4-FFF2-40B4-BE49-F238E27FC236}">
                  <a16:creationId xmlns:a16="http://schemas.microsoft.com/office/drawing/2014/main" id="{F54E34A6-1AB7-469B-A3A1-7C4D78F5DD3B}"/>
                </a:ext>
              </a:extLst>
            </p:cNvPr>
            <p:cNvSpPr/>
            <p:nvPr/>
          </p:nvSpPr>
          <p:spPr>
            <a:xfrm>
              <a:off x="10967354" y="3093161"/>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7" name="Rectangle 386">
              <a:extLst>
                <a:ext uri="{FF2B5EF4-FFF2-40B4-BE49-F238E27FC236}">
                  <a16:creationId xmlns:a16="http://schemas.microsoft.com/office/drawing/2014/main" id="{29F20ECD-3403-49CE-8772-31F5B73ADAA9}"/>
                </a:ext>
              </a:extLst>
            </p:cNvPr>
            <p:cNvSpPr/>
            <p:nvPr/>
          </p:nvSpPr>
          <p:spPr>
            <a:xfrm>
              <a:off x="10962455" y="2272413"/>
              <a:ext cx="871606" cy="374307"/>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17" name="Picture 2" descr="Image result for powerbi logo">
              <a:extLst>
                <a:ext uri="{FF2B5EF4-FFF2-40B4-BE49-F238E27FC236}">
                  <a16:creationId xmlns:a16="http://schemas.microsoft.com/office/drawing/2014/main" id="{6A481D39-66F3-4A98-B55B-6DC1281C5E1F}"/>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1102517" y="2705969"/>
              <a:ext cx="611729" cy="339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lik logo">
              <a:extLst>
                <a:ext uri="{FF2B5EF4-FFF2-40B4-BE49-F238E27FC236}">
                  <a16:creationId xmlns:a16="http://schemas.microsoft.com/office/drawing/2014/main" id="{FB1C1F7F-8B32-45EE-9D80-1AC655C8BAD5}"/>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1113028" y="2299870"/>
              <a:ext cx="566370" cy="314649"/>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396" descr="A close up of a logo&#10;&#10;Description automatically generated">
              <a:extLst>
                <a:ext uri="{FF2B5EF4-FFF2-40B4-BE49-F238E27FC236}">
                  <a16:creationId xmlns:a16="http://schemas.microsoft.com/office/drawing/2014/main" id="{3BDDFAD1-A24C-4241-BA29-0F5C8206B560}"/>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131254" y="3131281"/>
              <a:ext cx="516272" cy="300653"/>
            </a:xfrm>
            <a:prstGeom prst="rect">
              <a:avLst/>
            </a:prstGeom>
          </p:spPr>
        </p:pic>
      </p:grpSp>
      <p:grpSp>
        <p:nvGrpSpPr>
          <p:cNvPr id="60" name="Group 59">
            <a:extLst>
              <a:ext uri="{FF2B5EF4-FFF2-40B4-BE49-F238E27FC236}">
                <a16:creationId xmlns:a16="http://schemas.microsoft.com/office/drawing/2014/main" id="{D41D6B87-73C0-4FD8-AA54-C5F36E023709}"/>
              </a:ext>
            </a:extLst>
          </p:cNvPr>
          <p:cNvGrpSpPr/>
          <p:nvPr/>
        </p:nvGrpSpPr>
        <p:grpSpPr>
          <a:xfrm>
            <a:off x="10850065" y="5419799"/>
            <a:ext cx="876505" cy="1195053"/>
            <a:chOff x="10962453" y="5081119"/>
            <a:chExt cx="876505" cy="1195053"/>
          </a:xfrm>
        </p:grpSpPr>
        <p:sp>
          <p:nvSpPr>
            <p:cNvPr id="383" name="Rectangle 382">
              <a:extLst>
                <a:ext uri="{FF2B5EF4-FFF2-40B4-BE49-F238E27FC236}">
                  <a16:creationId xmlns:a16="http://schemas.microsoft.com/office/drawing/2014/main" id="{2B3CA7C2-B26A-4DCE-9A7B-185BA06B4BE4}"/>
                </a:ext>
              </a:extLst>
            </p:cNvPr>
            <p:cNvSpPr/>
            <p:nvPr/>
          </p:nvSpPr>
          <p:spPr>
            <a:xfrm>
              <a:off x="10967352" y="5493386"/>
              <a:ext cx="871606" cy="3743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4" name="Rectangle 383">
              <a:extLst>
                <a:ext uri="{FF2B5EF4-FFF2-40B4-BE49-F238E27FC236}">
                  <a16:creationId xmlns:a16="http://schemas.microsoft.com/office/drawing/2014/main" id="{EF6063B3-14DC-4EB4-8FE0-A8BB4F350229}"/>
                </a:ext>
              </a:extLst>
            </p:cNvPr>
            <p:cNvSpPr/>
            <p:nvPr/>
          </p:nvSpPr>
          <p:spPr>
            <a:xfrm>
              <a:off x="10967351" y="5901865"/>
              <a:ext cx="871607" cy="3743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88" name="Rectangle 387">
              <a:extLst>
                <a:ext uri="{FF2B5EF4-FFF2-40B4-BE49-F238E27FC236}">
                  <a16:creationId xmlns:a16="http://schemas.microsoft.com/office/drawing/2014/main" id="{907477DA-55CF-436F-ACFD-824899E8EDA4}"/>
                </a:ext>
              </a:extLst>
            </p:cNvPr>
            <p:cNvSpPr/>
            <p:nvPr/>
          </p:nvSpPr>
          <p:spPr>
            <a:xfrm>
              <a:off x="10962453" y="5081119"/>
              <a:ext cx="871606" cy="3743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279" name="Picture 278">
              <a:extLst>
                <a:ext uri="{FF2B5EF4-FFF2-40B4-BE49-F238E27FC236}">
                  <a16:creationId xmlns:a16="http://schemas.microsoft.com/office/drawing/2014/main" id="{9A7F26BC-3286-4E34-A19D-AA362864CD7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1144901" y="5175352"/>
              <a:ext cx="484186" cy="218696"/>
            </a:xfrm>
            <a:prstGeom prst="rect">
              <a:avLst/>
            </a:prstGeom>
          </p:spPr>
        </p:pic>
        <p:pic>
          <p:nvPicPr>
            <p:cNvPr id="280" name="Picture 279">
              <a:extLst>
                <a:ext uri="{FF2B5EF4-FFF2-40B4-BE49-F238E27FC236}">
                  <a16:creationId xmlns:a16="http://schemas.microsoft.com/office/drawing/2014/main" id="{75CB30EB-CA4B-4DFE-AD56-E3D94DA8727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230423" y="5560369"/>
              <a:ext cx="370174" cy="245882"/>
            </a:xfrm>
            <a:prstGeom prst="rect">
              <a:avLst/>
            </a:prstGeom>
          </p:spPr>
        </p:pic>
        <p:pic>
          <p:nvPicPr>
            <p:cNvPr id="398" name="Picture 397" descr="A picture containing drawing&#10;&#10;Description automatically generated">
              <a:extLst>
                <a:ext uri="{FF2B5EF4-FFF2-40B4-BE49-F238E27FC236}">
                  <a16:creationId xmlns:a16="http://schemas.microsoft.com/office/drawing/2014/main" id="{86F48761-7F50-4671-B7F2-74F35979ED1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1034089" y="6007252"/>
              <a:ext cx="724248" cy="181702"/>
            </a:xfrm>
            <a:prstGeom prst="rect">
              <a:avLst/>
            </a:prstGeom>
          </p:spPr>
        </p:pic>
      </p:grpSp>
      <p:grpSp>
        <p:nvGrpSpPr>
          <p:cNvPr id="22" name="Group 21">
            <a:extLst>
              <a:ext uri="{FF2B5EF4-FFF2-40B4-BE49-F238E27FC236}">
                <a16:creationId xmlns:a16="http://schemas.microsoft.com/office/drawing/2014/main" id="{0A515999-BB67-4CF3-B0E3-3A3D5D2EDD74}"/>
              </a:ext>
            </a:extLst>
          </p:cNvPr>
          <p:cNvGrpSpPr/>
          <p:nvPr/>
        </p:nvGrpSpPr>
        <p:grpSpPr>
          <a:xfrm>
            <a:off x="9178726" y="2623273"/>
            <a:ext cx="384089" cy="3929219"/>
            <a:chOff x="9085081" y="2434619"/>
            <a:chExt cx="384088" cy="3929218"/>
          </a:xfrm>
        </p:grpSpPr>
        <p:sp>
          <p:nvSpPr>
            <p:cNvPr id="15" name="Rectangle 14">
              <a:extLst>
                <a:ext uri="{FF2B5EF4-FFF2-40B4-BE49-F238E27FC236}">
                  <a16:creationId xmlns:a16="http://schemas.microsoft.com/office/drawing/2014/main" id="{D63AA079-8F95-479D-A042-D8005A12E5B3}"/>
                </a:ext>
              </a:extLst>
            </p:cNvPr>
            <p:cNvSpPr/>
            <p:nvPr/>
          </p:nvSpPr>
          <p:spPr>
            <a:xfrm>
              <a:off x="9089299" y="3737045"/>
              <a:ext cx="379870" cy="1276728"/>
            </a:xfrm>
            <a:prstGeom prst="rect">
              <a:avLst/>
            </a:prstGeom>
            <a:solidFill>
              <a:srgbClr val="009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p>
          </p:txBody>
        </p:sp>
        <p:grpSp>
          <p:nvGrpSpPr>
            <p:cNvPr id="14" name="Group 13">
              <a:extLst>
                <a:ext uri="{FF2B5EF4-FFF2-40B4-BE49-F238E27FC236}">
                  <a16:creationId xmlns:a16="http://schemas.microsoft.com/office/drawing/2014/main" id="{01678095-1298-45F3-B226-058ABF2BD830}"/>
                </a:ext>
              </a:extLst>
            </p:cNvPr>
            <p:cNvGrpSpPr/>
            <p:nvPr/>
          </p:nvGrpSpPr>
          <p:grpSpPr>
            <a:xfrm>
              <a:off x="9085081" y="2434619"/>
              <a:ext cx="357787" cy="3929218"/>
              <a:chOff x="9055345" y="2434619"/>
              <a:chExt cx="357787" cy="3929218"/>
            </a:xfrm>
          </p:grpSpPr>
          <p:sp>
            <p:nvSpPr>
              <p:cNvPr id="341" name="TextBox 340">
                <a:extLst>
                  <a:ext uri="{FF2B5EF4-FFF2-40B4-BE49-F238E27FC236}">
                    <a16:creationId xmlns:a16="http://schemas.microsoft.com/office/drawing/2014/main" id="{3DF7A468-C949-43A4-9263-2CB6BB16B396}"/>
                  </a:ext>
                </a:extLst>
              </p:cNvPr>
              <p:cNvSpPr txBox="1"/>
              <p:nvPr/>
            </p:nvSpPr>
            <p:spPr>
              <a:xfrm rot="5400000">
                <a:off x="8628964" y="4260041"/>
                <a:ext cx="1266705" cy="300081"/>
              </a:xfrm>
              <a:prstGeom prst="rect">
                <a:avLst/>
              </a:prstGeom>
              <a:noFill/>
            </p:spPr>
            <p:txBody>
              <a:bodyPr wrap="square" rtlCol="0">
                <a:spAutoFit/>
              </a:bodyPr>
              <a:lstStyle/>
              <a:p>
                <a:pPr algn="ctr">
                  <a:lnSpc>
                    <a:spcPct val="90000"/>
                  </a:lnSpc>
                </a:pPr>
                <a:r>
                  <a:rPr lang="en-US" sz="1500" b="1" dirty="0">
                    <a:solidFill>
                      <a:schemeClr val="bg1"/>
                    </a:solidFill>
                    <a:latin typeface="+mj-lt"/>
                  </a:rPr>
                  <a:t>Consume</a:t>
                </a:r>
              </a:p>
            </p:txBody>
          </p:sp>
          <p:grpSp>
            <p:nvGrpSpPr>
              <p:cNvPr id="6" name="Group 5">
                <a:extLst>
                  <a:ext uri="{FF2B5EF4-FFF2-40B4-BE49-F238E27FC236}">
                    <a16:creationId xmlns:a16="http://schemas.microsoft.com/office/drawing/2014/main" id="{B692C67B-E0C0-4A3A-82E7-1636AE50E1D5}"/>
                  </a:ext>
                </a:extLst>
              </p:cNvPr>
              <p:cNvGrpSpPr/>
              <p:nvPr/>
            </p:nvGrpSpPr>
            <p:grpSpPr>
              <a:xfrm>
                <a:off x="9064239" y="2434619"/>
                <a:ext cx="348893" cy="1105555"/>
                <a:chOff x="9036187" y="2206929"/>
                <a:chExt cx="422640" cy="1339242"/>
              </a:xfrm>
            </p:grpSpPr>
            <p:pic>
              <p:nvPicPr>
                <p:cNvPr id="249" name="Graphic 248">
                  <a:extLst>
                    <a:ext uri="{FF2B5EF4-FFF2-40B4-BE49-F238E27FC236}">
                      <a16:creationId xmlns:a16="http://schemas.microsoft.com/office/drawing/2014/main" id="{A857BE61-C69C-4017-AB44-021E36ECE090}"/>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37119" y="2206929"/>
                  <a:ext cx="418670" cy="191242"/>
                </a:xfrm>
                <a:prstGeom prst="rect">
                  <a:avLst/>
                </a:prstGeom>
              </p:spPr>
            </p:pic>
            <p:pic>
              <p:nvPicPr>
                <p:cNvPr id="250" name="Graphic 249">
                  <a:extLst>
                    <a:ext uri="{FF2B5EF4-FFF2-40B4-BE49-F238E27FC236}">
                      <a16:creationId xmlns:a16="http://schemas.microsoft.com/office/drawing/2014/main" id="{9C78A18A-7A03-4EA5-BEF9-AE3E97E372AE}"/>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36187" y="2782338"/>
                  <a:ext cx="418670" cy="191242"/>
                </a:xfrm>
                <a:prstGeom prst="rect">
                  <a:avLst/>
                </a:prstGeom>
              </p:spPr>
            </p:pic>
            <p:pic>
              <p:nvPicPr>
                <p:cNvPr id="251" name="Graphic 250">
                  <a:extLst>
                    <a:ext uri="{FF2B5EF4-FFF2-40B4-BE49-F238E27FC236}">
                      <a16:creationId xmlns:a16="http://schemas.microsoft.com/office/drawing/2014/main" id="{223E25A4-B7FA-4F50-8509-0772AB87F7A1}"/>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40159" y="3354929"/>
                  <a:ext cx="418668" cy="191242"/>
                </a:xfrm>
                <a:prstGeom prst="rect">
                  <a:avLst/>
                </a:prstGeom>
              </p:spPr>
            </p:pic>
          </p:grpSp>
          <p:grpSp>
            <p:nvGrpSpPr>
              <p:cNvPr id="260" name="Group 259">
                <a:extLst>
                  <a:ext uri="{FF2B5EF4-FFF2-40B4-BE49-F238E27FC236}">
                    <a16:creationId xmlns:a16="http://schemas.microsoft.com/office/drawing/2014/main" id="{B1904A06-3AC3-4DB1-9987-ACCF5F85F501}"/>
                  </a:ext>
                </a:extLst>
              </p:cNvPr>
              <p:cNvGrpSpPr/>
              <p:nvPr/>
            </p:nvGrpSpPr>
            <p:grpSpPr>
              <a:xfrm>
                <a:off x="9055345" y="5258270"/>
                <a:ext cx="348908" cy="1105567"/>
                <a:chOff x="9036186" y="2684488"/>
                <a:chExt cx="422658" cy="1339268"/>
              </a:xfrm>
            </p:grpSpPr>
            <p:pic>
              <p:nvPicPr>
                <p:cNvPr id="261" name="Graphic 260">
                  <a:extLst>
                    <a:ext uri="{FF2B5EF4-FFF2-40B4-BE49-F238E27FC236}">
                      <a16:creationId xmlns:a16="http://schemas.microsoft.com/office/drawing/2014/main" id="{C2BC876E-A925-4ADD-B23E-1D7D334CDDE8}"/>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37119" y="2684488"/>
                  <a:ext cx="418670" cy="191243"/>
                </a:xfrm>
                <a:prstGeom prst="rect">
                  <a:avLst/>
                </a:prstGeom>
              </p:spPr>
            </p:pic>
            <p:pic>
              <p:nvPicPr>
                <p:cNvPr id="263" name="Graphic 262">
                  <a:extLst>
                    <a:ext uri="{FF2B5EF4-FFF2-40B4-BE49-F238E27FC236}">
                      <a16:creationId xmlns:a16="http://schemas.microsoft.com/office/drawing/2014/main" id="{26455BDC-2BF6-43E5-80F0-4F3ED50FAC3F}"/>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36186" y="3259919"/>
                  <a:ext cx="418670" cy="191244"/>
                </a:xfrm>
                <a:prstGeom prst="rect">
                  <a:avLst/>
                </a:prstGeom>
              </p:spPr>
            </p:pic>
            <p:pic>
              <p:nvPicPr>
                <p:cNvPr id="264" name="Graphic 263">
                  <a:extLst>
                    <a:ext uri="{FF2B5EF4-FFF2-40B4-BE49-F238E27FC236}">
                      <a16:creationId xmlns:a16="http://schemas.microsoft.com/office/drawing/2014/main" id="{C08AD5F8-DF2D-4691-A7B0-125A9AF5734B}"/>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40176" y="3832512"/>
                  <a:ext cx="418668" cy="191244"/>
                </a:xfrm>
                <a:prstGeom prst="rect">
                  <a:avLst/>
                </a:prstGeom>
              </p:spPr>
            </p:pic>
          </p:grpSp>
        </p:grpSp>
      </p:grpSp>
      <p:grpSp>
        <p:nvGrpSpPr>
          <p:cNvPr id="32" name="Group 31">
            <a:extLst>
              <a:ext uri="{FF2B5EF4-FFF2-40B4-BE49-F238E27FC236}">
                <a16:creationId xmlns:a16="http://schemas.microsoft.com/office/drawing/2014/main" id="{F394101A-7CE6-4B30-8645-9609B5F85B0B}"/>
              </a:ext>
            </a:extLst>
          </p:cNvPr>
          <p:cNvGrpSpPr/>
          <p:nvPr/>
        </p:nvGrpSpPr>
        <p:grpSpPr>
          <a:xfrm>
            <a:off x="6168477" y="3713654"/>
            <a:ext cx="2697823" cy="761511"/>
            <a:chOff x="6168474" y="3567767"/>
            <a:chExt cx="2697823" cy="761510"/>
          </a:xfrm>
        </p:grpSpPr>
        <p:grpSp>
          <p:nvGrpSpPr>
            <p:cNvPr id="3" name="Group 2">
              <a:extLst>
                <a:ext uri="{FF2B5EF4-FFF2-40B4-BE49-F238E27FC236}">
                  <a16:creationId xmlns:a16="http://schemas.microsoft.com/office/drawing/2014/main" id="{D8D0495E-5D13-44F9-922C-06CCE4396260}"/>
                </a:ext>
              </a:extLst>
            </p:cNvPr>
            <p:cNvGrpSpPr/>
            <p:nvPr/>
          </p:nvGrpSpPr>
          <p:grpSpPr>
            <a:xfrm>
              <a:off x="6168474" y="3779818"/>
              <a:ext cx="2697823" cy="549459"/>
              <a:chOff x="5836758" y="3749484"/>
              <a:chExt cx="2697823" cy="549459"/>
            </a:xfrm>
          </p:grpSpPr>
          <p:sp>
            <p:nvSpPr>
              <p:cNvPr id="194" name="Rectangle 193">
                <a:extLst>
                  <a:ext uri="{FF2B5EF4-FFF2-40B4-BE49-F238E27FC236}">
                    <a16:creationId xmlns:a16="http://schemas.microsoft.com/office/drawing/2014/main" id="{AAE93C8B-1735-4003-98ED-A71B90C14991}"/>
                  </a:ext>
                </a:extLst>
              </p:cNvPr>
              <p:cNvSpPr/>
              <p:nvPr/>
            </p:nvSpPr>
            <p:spPr>
              <a:xfrm>
                <a:off x="5836758" y="3749484"/>
                <a:ext cx="2697823" cy="549459"/>
              </a:xfrm>
              <a:prstGeom prst="rect">
                <a:avLst/>
              </a:prstGeom>
              <a:solidFill>
                <a:srgbClr val="8700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193" name="Graphic 192">
                <a:extLst>
                  <a:ext uri="{FF2B5EF4-FFF2-40B4-BE49-F238E27FC236}">
                    <a16:creationId xmlns:a16="http://schemas.microsoft.com/office/drawing/2014/main" id="{D0807586-B06F-49EB-A504-B27C214BBA7F}"/>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07028" y="3833094"/>
                <a:ext cx="436790" cy="383086"/>
              </a:xfrm>
              <a:prstGeom prst="rect">
                <a:avLst/>
              </a:prstGeom>
            </p:spPr>
          </p:pic>
          <p:sp>
            <p:nvSpPr>
              <p:cNvPr id="224" name="TextBox 223">
                <a:extLst>
                  <a:ext uri="{FF2B5EF4-FFF2-40B4-BE49-F238E27FC236}">
                    <a16:creationId xmlns:a16="http://schemas.microsoft.com/office/drawing/2014/main" id="{C57F2769-3D83-4D4D-9217-DFA494EEFF67}"/>
                  </a:ext>
                </a:extLst>
              </p:cNvPr>
              <p:cNvSpPr txBox="1"/>
              <p:nvPr/>
            </p:nvSpPr>
            <p:spPr>
              <a:xfrm>
                <a:off x="6549310" y="3816171"/>
                <a:ext cx="936355" cy="286232"/>
              </a:xfrm>
              <a:prstGeom prst="rect">
                <a:avLst/>
              </a:prstGeom>
              <a:noFill/>
            </p:spPr>
            <p:txBody>
              <a:bodyPr wrap="square" rtlCol="0">
                <a:spAutoFit/>
              </a:bodyPr>
              <a:lstStyle/>
              <a:p>
                <a:pPr>
                  <a:lnSpc>
                    <a:spcPct val="90000"/>
                  </a:lnSpc>
                </a:pPr>
                <a:r>
                  <a:rPr lang="en-US" sz="1400" dirty="0">
                    <a:solidFill>
                      <a:schemeClr val="bg1"/>
                    </a:solidFill>
                    <a:latin typeface="+mj-lt"/>
                  </a:rPr>
                  <a:t>Catalog</a:t>
                </a:r>
              </a:p>
            </p:txBody>
          </p:sp>
          <p:sp>
            <p:nvSpPr>
              <p:cNvPr id="225" name="TextBox 224">
                <a:extLst>
                  <a:ext uri="{FF2B5EF4-FFF2-40B4-BE49-F238E27FC236}">
                    <a16:creationId xmlns:a16="http://schemas.microsoft.com/office/drawing/2014/main" id="{975E4FA7-8663-4B08-8FAC-DC06DD6E8D8E}"/>
                  </a:ext>
                </a:extLst>
              </p:cNvPr>
              <p:cNvSpPr txBox="1"/>
              <p:nvPr/>
            </p:nvSpPr>
            <p:spPr>
              <a:xfrm>
                <a:off x="6561095" y="4011933"/>
                <a:ext cx="1905244" cy="252633"/>
              </a:xfrm>
              <a:prstGeom prst="rect">
                <a:avLst/>
              </a:prstGeom>
              <a:noFill/>
            </p:spPr>
            <p:txBody>
              <a:bodyPr wrap="square" rtlCol="0">
                <a:spAutoFit/>
              </a:bodyPr>
              <a:lstStyle/>
              <a:p>
                <a:pPr>
                  <a:lnSpc>
                    <a:spcPct val="125000"/>
                  </a:lnSpc>
                </a:pPr>
                <a:r>
                  <a:rPr lang="en-US" sz="900" dirty="0">
                    <a:solidFill>
                      <a:schemeClr val="bg1"/>
                    </a:solidFill>
                    <a:latin typeface="+mj-lt"/>
                  </a:rPr>
                  <a:t>Shop, Organize &amp; Provision</a:t>
                </a:r>
              </a:p>
            </p:txBody>
          </p:sp>
        </p:grpSp>
        <p:grpSp>
          <p:nvGrpSpPr>
            <p:cNvPr id="12" name="Group 11">
              <a:extLst>
                <a:ext uri="{FF2B5EF4-FFF2-40B4-BE49-F238E27FC236}">
                  <a16:creationId xmlns:a16="http://schemas.microsoft.com/office/drawing/2014/main" id="{A5A82D27-BA45-47E3-B22A-0394487990E9}"/>
                </a:ext>
              </a:extLst>
            </p:cNvPr>
            <p:cNvGrpSpPr/>
            <p:nvPr/>
          </p:nvGrpSpPr>
          <p:grpSpPr>
            <a:xfrm>
              <a:off x="6536460" y="3567767"/>
              <a:ext cx="1935749" cy="189104"/>
              <a:chOff x="6632260" y="3541075"/>
              <a:chExt cx="1935749" cy="189104"/>
            </a:xfrm>
          </p:grpSpPr>
          <p:pic>
            <p:nvPicPr>
              <p:cNvPr id="5" name="Graphic 4">
                <a:extLst>
                  <a:ext uri="{FF2B5EF4-FFF2-40B4-BE49-F238E27FC236}">
                    <a16:creationId xmlns:a16="http://schemas.microsoft.com/office/drawing/2014/main" id="{AD3A7592-9FE5-47F3-976F-5362C55C608D}"/>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542008" y="3545333"/>
                <a:ext cx="115958" cy="179734"/>
              </a:xfrm>
              <a:prstGeom prst="rect">
                <a:avLst/>
              </a:prstGeom>
            </p:spPr>
          </p:pic>
          <p:pic>
            <p:nvPicPr>
              <p:cNvPr id="234" name="Graphic 233">
                <a:extLst>
                  <a:ext uri="{FF2B5EF4-FFF2-40B4-BE49-F238E27FC236}">
                    <a16:creationId xmlns:a16="http://schemas.microsoft.com/office/drawing/2014/main" id="{DEA222B9-0A45-4FFA-82AD-C84D2E06B381}"/>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997563" y="3550445"/>
                <a:ext cx="115958" cy="179734"/>
              </a:xfrm>
              <a:prstGeom prst="rect">
                <a:avLst/>
              </a:prstGeom>
            </p:spPr>
          </p:pic>
          <p:pic>
            <p:nvPicPr>
              <p:cNvPr id="238" name="Graphic 237">
                <a:extLst>
                  <a:ext uri="{FF2B5EF4-FFF2-40B4-BE49-F238E27FC236}">
                    <a16:creationId xmlns:a16="http://schemas.microsoft.com/office/drawing/2014/main" id="{3D709B2A-1795-4EFD-BCB2-DD11EBCED2CD}"/>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091433" y="3542722"/>
                <a:ext cx="115958" cy="179734"/>
              </a:xfrm>
              <a:prstGeom prst="rect">
                <a:avLst/>
              </a:prstGeom>
            </p:spPr>
          </p:pic>
          <p:pic>
            <p:nvPicPr>
              <p:cNvPr id="239" name="Graphic 238">
                <a:extLst>
                  <a:ext uri="{FF2B5EF4-FFF2-40B4-BE49-F238E27FC236}">
                    <a16:creationId xmlns:a16="http://schemas.microsoft.com/office/drawing/2014/main" id="{43526CD3-8311-4615-B02F-A0718DF94FA5}"/>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452051" y="3549116"/>
                <a:ext cx="115958" cy="179734"/>
              </a:xfrm>
              <a:prstGeom prst="rect">
                <a:avLst/>
              </a:prstGeom>
            </p:spPr>
          </p:pic>
          <p:pic>
            <p:nvPicPr>
              <p:cNvPr id="240" name="Graphic 239">
                <a:extLst>
                  <a:ext uri="{FF2B5EF4-FFF2-40B4-BE49-F238E27FC236}">
                    <a16:creationId xmlns:a16="http://schemas.microsoft.com/office/drawing/2014/main" id="{12FABDE8-7E33-4A9B-B70D-2A57AF3A97C2}"/>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632260" y="3541075"/>
                <a:ext cx="115958" cy="179734"/>
              </a:xfrm>
              <a:prstGeom prst="rect">
                <a:avLst/>
              </a:prstGeom>
            </p:spPr>
          </p:pic>
        </p:grpSp>
      </p:grpSp>
      <p:grpSp>
        <p:nvGrpSpPr>
          <p:cNvPr id="39" name="Group 38">
            <a:extLst>
              <a:ext uri="{FF2B5EF4-FFF2-40B4-BE49-F238E27FC236}">
                <a16:creationId xmlns:a16="http://schemas.microsoft.com/office/drawing/2014/main" id="{F6709BDD-09A1-425B-A250-163E8195F0EF}"/>
              </a:ext>
            </a:extLst>
          </p:cNvPr>
          <p:cNvGrpSpPr/>
          <p:nvPr/>
        </p:nvGrpSpPr>
        <p:grpSpPr>
          <a:xfrm>
            <a:off x="6165546" y="5864948"/>
            <a:ext cx="2697823" cy="771294"/>
            <a:chOff x="6165543" y="5719063"/>
            <a:chExt cx="2697823" cy="771293"/>
          </a:xfrm>
        </p:grpSpPr>
        <p:grpSp>
          <p:nvGrpSpPr>
            <p:cNvPr id="231" name="Group 230">
              <a:extLst>
                <a:ext uri="{FF2B5EF4-FFF2-40B4-BE49-F238E27FC236}">
                  <a16:creationId xmlns:a16="http://schemas.microsoft.com/office/drawing/2014/main" id="{3F6FECE0-6192-4888-9981-90E527D44EB5}"/>
                </a:ext>
              </a:extLst>
            </p:cNvPr>
            <p:cNvGrpSpPr/>
            <p:nvPr/>
          </p:nvGrpSpPr>
          <p:grpSpPr>
            <a:xfrm>
              <a:off x="6165543" y="5940897"/>
              <a:ext cx="2697823" cy="549459"/>
              <a:chOff x="5836758" y="3749484"/>
              <a:chExt cx="2697823" cy="549459"/>
            </a:xfrm>
          </p:grpSpPr>
          <p:sp>
            <p:nvSpPr>
              <p:cNvPr id="233" name="Rectangle 232">
                <a:extLst>
                  <a:ext uri="{FF2B5EF4-FFF2-40B4-BE49-F238E27FC236}">
                    <a16:creationId xmlns:a16="http://schemas.microsoft.com/office/drawing/2014/main" id="{5EF81FB5-69B3-4CD9-8A6E-77E5C8754CC3}"/>
                  </a:ext>
                </a:extLst>
              </p:cNvPr>
              <p:cNvSpPr/>
              <p:nvPr/>
            </p:nvSpPr>
            <p:spPr>
              <a:xfrm>
                <a:off x="5836758" y="3749484"/>
                <a:ext cx="2697823" cy="549459"/>
              </a:xfrm>
              <a:prstGeom prst="rect">
                <a:avLst/>
              </a:prstGeom>
              <a:solidFill>
                <a:srgbClr val="8700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235" name="Graphic 234">
                <a:extLst>
                  <a:ext uri="{FF2B5EF4-FFF2-40B4-BE49-F238E27FC236}">
                    <a16:creationId xmlns:a16="http://schemas.microsoft.com/office/drawing/2014/main" id="{53B201A7-E778-4219-882A-EE96EF8FA529}"/>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469" y="3820654"/>
                <a:ext cx="450974" cy="395526"/>
              </a:xfrm>
              <a:prstGeom prst="rect">
                <a:avLst/>
              </a:prstGeom>
            </p:spPr>
          </p:pic>
          <p:sp>
            <p:nvSpPr>
              <p:cNvPr id="236" name="TextBox 235">
                <a:extLst>
                  <a:ext uri="{FF2B5EF4-FFF2-40B4-BE49-F238E27FC236}">
                    <a16:creationId xmlns:a16="http://schemas.microsoft.com/office/drawing/2014/main" id="{18FFE53C-66EC-4E80-83D5-E55AEC5F5559}"/>
                  </a:ext>
                </a:extLst>
              </p:cNvPr>
              <p:cNvSpPr txBox="1"/>
              <p:nvPr/>
            </p:nvSpPr>
            <p:spPr>
              <a:xfrm>
                <a:off x="6549310" y="3816171"/>
                <a:ext cx="1023667" cy="286232"/>
              </a:xfrm>
              <a:prstGeom prst="rect">
                <a:avLst/>
              </a:prstGeom>
              <a:noFill/>
            </p:spPr>
            <p:txBody>
              <a:bodyPr wrap="square" rtlCol="0">
                <a:spAutoFit/>
              </a:bodyPr>
              <a:lstStyle/>
              <a:p>
                <a:pPr>
                  <a:lnSpc>
                    <a:spcPct val="90000"/>
                  </a:lnSpc>
                </a:pPr>
                <a:r>
                  <a:rPr lang="en-US" sz="1400" dirty="0">
                    <a:solidFill>
                      <a:schemeClr val="bg1"/>
                    </a:solidFill>
                    <a:latin typeface="+mj-lt"/>
                  </a:rPr>
                  <a:t>Catalog</a:t>
                </a:r>
              </a:p>
            </p:txBody>
          </p:sp>
          <p:sp>
            <p:nvSpPr>
              <p:cNvPr id="237" name="TextBox 236">
                <a:extLst>
                  <a:ext uri="{FF2B5EF4-FFF2-40B4-BE49-F238E27FC236}">
                    <a16:creationId xmlns:a16="http://schemas.microsoft.com/office/drawing/2014/main" id="{94A831C1-20CF-486A-87C1-501B24D3BFD7}"/>
                  </a:ext>
                </a:extLst>
              </p:cNvPr>
              <p:cNvSpPr txBox="1"/>
              <p:nvPr/>
            </p:nvSpPr>
            <p:spPr>
              <a:xfrm>
                <a:off x="6561095" y="4011933"/>
                <a:ext cx="1905244" cy="252633"/>
              </a:xfrm>
              <a:prstGeom prst="rect">
                <a:avLst/>
              </a:prstGeom>
              <a:noFill/>
            </p:spPr>
            <p:txBody>
              <a:bodyPr wrap="square" rtlCol="0">
                <a:spAutoFit/>
              </a:bodyPr>
              <a:lstStyle/>
              <a:p>
                <a:pPr>
                  <a:lnSpc>
                    <a:spcPct val="125000"/>
                  </a:lnSpc>
                </a:pPr>
                <a:r>
                  <a:rPr lang="en-US" sz="900" dirty="0">
                    <a:solidFill>
                      <a:schemeClr val="bg1"/>
                    </a:solidFill>
                    <a:latin typeface="+mj-lt"/>
                  </a:rPr>
                  <a:t>Shop, Organize &amp; Provision</a:t>
                </a:r>
              </a:p>
            </p:txBody>
          </p:sp>
        </p:grpSp>
        <p:grpSp>
          <p:nvGrpSpPr>
            <p:cNvPr id="253" name="Group 252">
              <a:extLst>
                <a:ext uri="{FF2B5EF4-FFF2-40B4-BE49-F238E27FC236}">
                  <a16:creationId xmlns:a16="http://schemas.microsoft.com/office/drawing/2014/main" id="{CFE79E22-BC0B-467B-9658-8D35C52E0841}"/>
                </a:ext>
              </a:extLst>
            </p:cNvPr>
            <p:cNvGrpSpPr/>
            <p:nvPr/>
          </p:nvGrpSpPr>
          <p:grpSpPr>
            <a:xfrm>
              <a:off x="6550422" y="5719063"/>
              <a:ext cx="1935749" cy="189104"/>
              <a:chOff x="6632260" y="3541075"/>
              <a:chExt cx="1935749" cy="189104"/>
            </a:xfrm>
          </p:grpSpPr>
          <p:pic>
            <p:nvPicPr>
              <p:cNvPr id="254" name="Graphic 253">
                <a:extLst>
                  <a:ext uri="{FF2B5EF4-FFF2-40B4-BE49-F238E27FC236}">
                    <a16:creationId xmlns:a16="http://schemas.microsoft.com/office/drawing/2014/main" id="{FF789C28-BC7A-4A67-B8FE-47449A7DC762}"/>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542008" y="3545333"/>
                <a:ext cx="115958" cy="179734"/>
              </a:xfrm>
              <a:prstGeom prst="rect">
                <a:avLst/>
              </a:prstGeom>
            </p:spPr>
          </p:pic>
          <p:pic>
            <p:nvPicPr>
              <p:cNvPr id="255" name="Graphic 254">
                <a:extLst>
                  <a:ext uri="{FF2B5EF4-FFF2-40B4-BE49-F238E27FC236}">
                    <a16:creationId xmlns:a16="http://schemas.microsoft.com/office/drawing/2014/main" id="{BF7AC42D-0709-4A81-B347-6D1687CFC2B3}"/>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997563" y="3550445"/>
                <a:ext cx="115958" cy="179734"/>
              </a:xfrm>
              <a:prstGeom prst="rect">
                <a:avLst/>
              </a:prstGeom>
            </p:spPr>
          </p:pic>
          <p:pic>
            <p:nvPicPr>
              <p:cNvPr id="256" name="Graphic 255">
                <a:extLst>
                  <a:ext uri="{FF2B5EF4-FFF2-40B4-BE49-F238E27FC236}">
                    <a16:creationId xmlns:a16="http://schemas.microsoft.com/office/drawing/2014/main" id="{F3E1FE4A-FCD0-40FF-B0C5-DA2CF8DF1DFF}"/>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091433" y="3542722"/>
                <a:ext cx="115958" cy="179734"/>
              </a:xfrm>
              <a:prstGeom prst="rect">
                <a:avLst/>
              </a:prstGeom>
            </p:spPr>
          </p:pic>
          <p:pic>
            <p:nvPicPr>
              <p:cNvPr id="257" name="Graphic 256">
                <a:extLst>
                  <a:ext uri="{FF2B5EF4-FFF2-40B4-BE49-F238E27FC236}">
                    <a16:creationId xmlns:a16="http://schemas.microsoft.com/office/drawing/2014/main" id="{B544B63A-7932-4C52-BAC9-78A213DA0C91}"/>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452051" y="3549116"/>
                <a:ext cx="115958" cy="179734"/>
              </a:xfrm>
              <a:prstGeom prst="rect">
                <a:avLst/>
              </a:prstGeom>
            </p:spPr>
          </p:pic>
          <p:pic>
            <p:nvPicPr>
              <p:cNvPr id="258" name="Graphic 257">
                <a:extLst>
                  <a:ext uri="{FF2B5EF4-FFF2-40B4-BE49-F238E27FC236}">
                    <a16:creationId xmlns:a16="http://schemas.microsoft.com/office/drawing/2014/main" id="{63DB4AB5-6D1F-41EC-9D0A-8DCE8CC939DF}"/>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632260" y="3541075"/>
                <a:ext cx="115958" cy="179734"/>
              </a:xfrm>
              <a:prstGeom prst="rect">
                <a:avLst/>
              </a:prstGeom>
            </p:spPr>
          </p:pic>
        </p:grpSp>
      </p:grpSp>
      <p:grpSp>
        <p:nvGrpSpPr>
          <p:cNvPr id="4" name="Group 3">
            <a:extLst>
              <a:ext uri="{FF2B5EF4-FFF2-40B4-BE49-F238E27FC236}">
                <a16:creationId xmlns:a16="http://schemas.microsoft.com/office/drawing/2014/main" id="{C8FF11D8-E03C-436F-95A8-8552977FEB81}"/>
              </a:ext>
            </a:extLst>
          </p:cNvPr>
          <p:cNvGrpSpPr/>
          <p:nvPr/>
        </p:nvGrpSpPr>
        <p:grpSpPr>
          <a:xfrm>
            <a:off x="463313" y="1236656"/>
            <a:ext cx="932331" cy="491569"/>
            <a:chOff x="654383" y="1070301"/>
            <a:chExt cx="932331" cy="491569"/>
          </a:xfrm>
        </p:grpSpPr>
        <p:pic>
          <p:nvPicPr>
            <p:cNvPr id="226" name="Graphic 225">
              <a:extLst>
                <a:ext uri="{FF2B5EF4-FFF2-40B4-BE49-F238E27FC236}">
                  <a16:creationId xmlns:a16="http://schemas.microsoft.com/office/drawing/2014/main" id="{46BEFDEA-6BA9-43B1-8830-52CDC1F966E5}"/>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88829" y="1261612"/>
              <a:ext cx="197885" cy="170901"/>
            </a:xfrm>
            <a:prstGeom prst="rect">
              <a:avLst/>
            </a:prstGeom>
          </p:spPr>
        </p:pic>
        <p:sp>
          <p:nvSpPr>
            <p:cNvPr id="227" name="Rectangle 226">
              <a:extLst>
                <a:ext uri="{FF2B5EF4-FFF2-40B4-BE49-F238E27FC236}">
                  <a16:creationId xmlns:a16="http://schemas.microsoft.com/office/drawing/2014/main" id="{3A3A27CD-1976-43EE-8600-EBDD5336E5CD}"/>
                </a:ext>
              </a:extLst>
            </p:cNvPr>
            <p:cNvSpPr>
              <a:spLocks noChangeArrowheads="1"/>
            </p:cNvSpPr>
            <p:nvPr/>
          </p:nvSpPr>
          <p:spPr bwMode="auto">
            <a:xfrm>
              <a:off x="654383" y="1070301"/>
              <a:ext cx="298159"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RDBMS</a:t>
              </a:r>
            </a:p>
          </p:txBody>
        </p:sp>
        <p:pic>
          <p:nvPicPr>
            <p:cNvPr id="262" name="Graphic 261">
              <a:extLst>
                <a:ext uri="{FF2B5EF4-FFF2-40B4-BE49-F238E27FC236}">
                  <a16:creationId xmlns:a16="http://schemas.microsoft.com/office/drawing/2014/main" id="{852CE875-26EA-48C9-8F1E-D15D33DE986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56431" y="1193287"/>
              <a:ext cx="281857" cy="368583"/>
            </a:xfrm>
            <a:prstGeom prst="rect">
              <a:avLst/>
            </a:prstGeom>
          </p:spPr>
        </p:pic>
      </p:grpSp>
      <p:grpSp>
        <p:nvGrpSpPr>
          <p:cNvPr id="28" name="Group 27">
            <a:extLst>
              <a:ext uri="{FF2B5EF4-FFF2-40B4-BE49-F238E27FC236}">
                <a16:creationId xmlns:a16="http://schemas.microsoft.com/office/drawing/2014/main" id="{549C70A3-53CD-4943-B41B-49373DF83884}"/>
              </a:ext>
            </a:extLst>
          </p:cNvPr>
          <p:cNvGrpSpPr/>
          <p:nvPr/>
        </p:nvGrpSpPr>
        <p:grpSpPr>
          <a:xfrm>
            <a:off x="213867" y="1885267"/>
            <a:ext cx="1185052" cy="581311"/>
            <a:chOff x="404937" y="1718913"/>
            <a:chExt cx="1185052" cy="581311"/>
          </a:xfrm>
        </p:grpSpPr>
        <p:pic>
          <p:nvPicPr>
            <p:cNvPr id="242" name="Graphic 241">
              <a:extLst>
                <a:ext uri="{FF2B5EF4-FFF2-40B4-BE49-F238E27FC236}">
                  <a16:creationId xmlns:a16="http://schemas.microsoft.com/office/drawing/2014/main" id="{A3816C9A-94CE-459E-8C19-5A9C8C60F3DB}"/>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92104" y="2001389"/>
              <a:ext cx="197885" cy="170901"/>
            </a:xfrm>
            <a:prstGeom prst="rect">
              <a:avLst/>
            </a:prstGeom>
          </p:spPr>
        </p:pic>
        <p:sp>
          <p:nvSpPr>
            <p:cNvPr id="223" name="Rectangle 222">
              <a:extLst>
                <a:ext uri="{FF2B5EF4-FFF2-40B4-BE49-F238E27FC236}">
                  <a16:creationId xmlns:a16="http://schemas.microsoft.com/office/drawing/2014/main" id="{FB582647-5432-4AF0-BD46-9A07F4F63407}"/>
                </a:ext>
              </a:extLst>
            </p:cNvPr>
            <p:cNvSpPr>
              <a:spLocks noChangeArrowheads="1"/>
            </p:cNvSpPr>
            <p:nvPr/>
          </p:nvSpPr>
          <p:spPr bwMode="auto">
            <a:xfrm>
              <a:off x="456853" y="1718913"/>
              <a:ext cx="681276"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Data Warehouse</a:t>
              </a:r>
              <a:endParaRPr lang="en-US" sz="800" b="1" dirty="0">
                <a:solidFill>
                  <a:srgbClr val="009845"/>
                </a:solidFill>
                <a:latin typeface="+mj-lt"/>
              </a:endParaRPr>
            </a:p>
          </p:txBody>
        </p:sp>
        <p:pic>
          <p:nvPicPr>
            <p:cNvPr id="265" name="Graphic 264">
              <a:extLst>
                <a:ext uri="{FF2B5EF4-FFF2-40B4-BE49-F238E27FC236}">
                  <a16:creationId xmlns:a16="http://schemas.microsoft.com/office/drawing/2014/main" id="{80C5A815-C677-413C-9C5F-793E4FEF227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04937" y="1852144"/>
              <a:ext cx="758845" cy="448080"/>
            </a:xfrm>
            <a:prstGeom prst="rect">
              <a:avLst/>
            </a:prstGeom>
          </p:spPr>
        </p:pic>
      </p:grpSp>
      <p:grpSp>
        <p:nvGrpSpPr>
          <p:cNvPr id="29" name="Group 28">
            <a:extLst>
              <a:ext uri="{FF2B5EF4-FFF2-40B4-BE49-F238E27FC236}">
                <a16:creationId xmlns:a16="http://schemas.microsoft.com/office/drawing/2014/main" id="{6C9B447C-5D74-4334-9487-BAFB860B5CFA}"/>
              </a:ext>
            </a:extLst>
          </p:cNvPr>
          <p:cNvGrpSpPr/>
          <p:nvPr/>
        </p:nvGrpSpPr>
        <p:grpSpPr>
          <a:xfrm>
            <a:off x="240290" y="2607321"/>
            <a:ext cx="1154812" cy="492185"/>
            <a:chOff x="431360" y="2440966"/>
            <a:chExt cx="1154812" cy="492185"/>
          </a:xfrm>
        </p:grpSpPr>
        <p:pic>
          <p:nvPicPr>
            <p:cNvPr id="243" name="Graphic 242">
              <a:extLst>
                <a:ext uri="{FF2B5EF4-FFF2-40B4-BE49-F238E27FC236}">
                  <a16:creationId xmlns:a16="http://schemas.microsoft.com/office/drawing/2014/main" id="{710546A5-B9B2-4C75-8953-B0C6336CAA80}"/>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88287" y="2730190"/>
              <a:ext cx="197885" cy="170901"/>
            </a:xfrm>
            <a:prstGeom prst="rect">
              <a:avLst/>
            </a:prstGeom>
          </p:spPr>
        </p:pic>
        <p:sp>
          <p:nvSpPr>
            <p:cNvPr id="222" name="Rectangle 221">
              <a:extLst>
                <a:ext uri="{FF2B5EF4-FFF2-40B4-BE49-F238E27FC236}">
                  <a16:creationId xmlns:a16="http://schemas.microsoft.com/office/drawing/2014/main" id="{428549AA-2A7D-460A-837C-97DA0429CD99}"/>
                </a:ext>
              </a:extLst>
            </p:cNvPr>
            <p:cNvSpPr>
              <a:spLocks noChangeArrowheads="1"/>
            </p:cNvSpPr>
            <p:nvPr/>
          </p:nvSpPr>
          <p:spPr bwMode="auto">
            <a:xfrm>
              <a:off x="686651" y="2440966"/>
              <a:ext cx="179536"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Files</a:t>
              </a:r>
            </a:p>
          </p:txBody>
        </p:sp>
        <p:pic>
          <p:nvPicPr>
            <p:cNvPr id="266" name="Graphic 265">
              <a:extLst>
                <a:ext uri="{FF2B5EF4-FFF2-40B4-BE49-F238E27FC236}">
                  <a16:creationId xmlns:a16="http://schemas.microsoft.com/office/drawing/2014/main" id="{C7A38B07-827D-48FD-A794-76E87812791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31360" y="2571796"/>
              <a:ext cx="686574" cy="361355"/>
            </a:xfrm>
            <a:prstGeom prst="rect">
              <a:avLst/>
            </a:prstGeom>
          </p:spPr>
        </p:pic>
      </p:grpSp>
      <p:grpSp>
        <p:nvGrpSpPr>
          <p:cNvPr id="30" name="Group 29">
            <a:extLst>
              <a:ext uri="{FF2B5EF4-FFF2-40B4-BE49-F238E27FC236}">
                <a16:creationId xmlns:a16="http://schemas.microsoft.com/office/drawing/2014/main" id="{B779A269-4C1D-4BDB-83A5-91A8EB718243}"/>
              </a:ext>
            </a:extLst>
          </p:cNvPr>
          <p:cNvGrpSpPr/>
          <p:nvPr/>
        </p:nvGrpSpPr>
        <p:grpSpPr>
          <a:xfrm>
            <a:off x="355481" y="3295835"/>
            <a:ext cx="1035582" cy="574284"/>
            <a:chOff x="546553" y="3129482"/>
            <a:chExt cx="1035582" cy="574284"/>
          </a:xfrm>
        </p:grpSpPr>
        <p:pic>
          <p:nvPicPr>
            <p:cNvPr id="244" name="Graphic 243">
              <a:extLst>
                <a:ext uri="{FF2B5EF4-FFF2-40B4-BE49-F238E27FC236}">
                  <a16:creationId xmlns:a16="http://schemas.microsoft.com/office/drawing/2014/main" id="{801D6893-DB68-49C7-84A7-58CC489A1355}"/>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84250" y="3378544"/>
              <a:ext cx="197885" cy="170901"/>
            </a:xfrm>
            <a:prstGeom prst="rect">
              <a:avLst/>
            </a:prstGeom>
          </p:spPr>
        </p:pic>
        <p:sp>
          <p:nvSpPr>
            <p:cNvPr id="199" name="Rectangle 198">
              <a:extLst>
                <a:ext uri="{FF2B5EF4-FFF2-40B4-BE49-F238E27FC236}">
                  <a16:creationId xmlns:a16="http://schemas.microsoft.com/office/drawing/2014/main" id="{7F25A5B9-2D4B-4115-9B4E-1D2EBD3C9CE6}"/>
                </a:ext>
              </a:extLst>
            </p:cNvPr>
            <p:cNvSpPr>
              <a:spLocks noChangeArrowheads="1"/>
            </p:cNvSpPr>
            <p:nvPr/>
          </p:nvSpPr>
          <p:spPr bwMode="auto">
            <a:xfrm>
              <a:off x="546553" y="3129482"/>
              <a:ext cx="452047"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Mainframe</a:t>
              </a:r>
            </a:p>
          </p:txBody>
        </p:sp>
        <p:pic>
          <p:nvPicPr>
            <p:cNvPr id="267" name="Graphic 266">
              <a:extLst>
                <a:ext uri="{FF2B5EF4-FFF2-40B4-BE49-F238E27FC236}">
                  <a16:creationId xmlns:a16="http://schemas.microsoft.com/office/drawing/2014/main" id="{7113358B-2684-42F7-86AB-C8BEBA6B8F5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27497" y="3270140"/>
              <a:ext cx="281857" cy="433626"/>
            </a:xfrm>
            <a:prstGeom prst="rect">
              <a:avLst/>
            </a:prstGeom>
          </p:spPr>
        </p:pic>
      </p:grpSp>
      <p:grpSp>
        <p:nvGrpSpPr>
          <p:cNvPr id="33" name="Group 32">
            <a:extLst>
              <a:ext uri="{FF2B5EF4-FFF2-40B4-BE49-F238E27FC236}">
                <a16:creationId xmlns:a16="http://schemas.microsoft.com/office/drawing/2014/main" id="{2F985694-2504-4957-8B59-1EB97432FD8F}"/>
              </a:ext>
            </a:extLst>
          </p:cNvPr>
          <p:cNvGrpSpPr/>
          <p:nvPr/>
        </p:nvGrpSpPr>
        <p:grpSpPr>
          <a:xfrm>
            <a:off x="321615" y="4032744"/>
            <a:ext cx="1072725" cy="457221"/>
            <a:chOff x="512685" y="3866392"/>
            <a:chExt cx="1072725" cy="457221"/>
          </a:xfrm>
        </p:grpSpPr>
        <p:pic>
          <p:nvPicPr>
            <p:cNvPr id="247" name="Graphic 246">
              <a:extLst>
                <a:ext uri="{FF2B5EF4-FFF2-40B4-BE49-F238E27FC236}">
                  <a16:creationId xmlns:a16="http://schemas.microsoft.com/office/drawing/2014/main" id="{855F9EFD-0BE1-4465-8E3F-2684D49B0B1F}"/>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87525" y="4053105"/>
              <a:ext cx="197885" cy="170901"/>
            </a:xfrm>
            <a:prstGeom prst="rect">
              <a:avLst/>
            </a:prstGeom>
          </p:spPr>
        </p:pic>
        <p:sp>
          <p:nvSpPr>
            <p:cNvPr id="220" name="Rectangle 219">
              <a:extLst>
                <a:ext uri="{FF2B5EF4-FFF2-40B4-BE49-F238E27FC236}">
                  <a16:creationId xmlns:a16="http://schemas.microsoft.com/office/drawing/2014/main" id="{B1F2B20B-BB7B-4314-B19F-2CC2E2CF24FB}"/>
                </a:ext>
              </a:extLst>
            </p:cNvPr>
            <p:cNvSpPr>
              <a:spLocks noChangeArrowheads="1"/>
            </p:cNvSpPr>
            <p:nvPr/>
          </p:nvSpPr>
          <p:spPr bwMode="auto">
            <a:xfrm>
              <a:off x="672184" y="3866392"/>
              <a:ext cx="201978"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SAAS</a:t>
              </a:r>
            </a:p>
          </p:txBody>
        </p:sp>
        <p:pic>
          <p:nvPicPr>
            <p:cNvPr id="268" name="Graphic 267">
              <a:extLst>
                <a:ext uri="{FF2B5EF4-FFF2-40B4-BE49-F238E27FC236}">
                  <a16:creationId xmlns:a16="http://schemas.microsoft.com/office/drawing/2014/main" id="{C21FDF48-1DF2-4394-9A54-CC944E04D66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12685" y="3991167"/>
              <a:ext cx="484214" cy="332446"/>
            </a:xfrm>
            <a:prstGeom prst="rect">
              <a:avLst/>
            </a:prstGeom>
          </p:spPr>
        </p:pic>
      </p:grpSp>
      <p:grpSp>
        <p:nvGrpSpPr>
          <p:cNvPr id="36" name="Group 35">
            <a:extLst>
              <a:ext uri="{FF2B5EF4-FFF2-40B4-BE49-F238E27FC236}">
                <a16:creationId xmlns:a16="http://schemas.microsoft.com/office/drawing/2014/main" id="{5174358B-3F62-4D6B-9535-6BFB54AF05B7}"/>
              </a:ext>
            </a:extLst>
          </p:cNvPr>
          <p:cNvGrpSpPr/>
          <p:nvPr/>
        </p:nvGrpSpPr>
        <p:grpSpPr>
          <a:xfrm>
            <a:off x="395537" y="4692351"/>
            <a:ext cx="994984" cy="482415"/>
            <a:chOff x="586609" y="4525997"/>
            <a:chExt cx="994984" cy="482415"/>
          </a:xfrm>
        </p:grpSpPr>
        <p:pic>
          <p:nvPicPr>
            <p:cNvPr id="248" name="Graphic 247">
              <a:extLst>
                <a:ext uri="{FF2B5EF4-FFF2-40B4-BE49-F238E27FC236}">
                  <a16:creationId xmlns:a16="http://schemas.microsoft.com/office/drawing/2014/main" id="{6EBE080E-004D-4FCE-BA90-96BEDAA46F14}"/>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383708" y="4720486"/>
              <a:ext cx="197885" cy="170901"/>
            </a:xfrm>
            <a:prstGeom prst="rect">
              <a:avLst/>
            </a:prstGeom>
          </p:spPr>
        </p:pic>
        <p:sp>
          <p:nvSpPr>
            <p:cNvPr id="221" name="Rectangle 220">
              <a:extLst>
                <a:ext uri="{FF2B5EF4-FFF2-40B4-BE49-F238E27FC236}">
                  <a16:creationId xmlns:a16="http://schemas.microsoft.com/office/drawing/2014/main" id="{9117CFDF-86C3-41BE-8605-CC9115B20B2A}"/>
                </a:ext>
              </a:extLst>
            </p:cNvPr>
            <p:cNvSpPr>
              <a:spLocks noChangeArrowheads="1"/>
            </p:cNvSpPr>
            <p:nvPr/>
          </p:nvSpPr>
          <p:spPr bwMode="auto">
            <a:xfrm>
              <a:off x="671383" y="4525997"/>
              <a:ext cx="203581" cy="1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APPS</a:t>
              </a:r>
            </a:p>
          </p:txBody>
        </p:sp>
        <p:pic>
          <p:nvPicPr>
            <p:cNvPr id="269" name="Graphic 268">
              <a:extLst>
                <a:ext uri="{FF2B5EF4-FFF2-40B4-BE49-F238E27FC236}">
                  <a16:creationId xmlns:a16="http://schemas.microsoft.com/office/drawing/2014/main" id="{0FDE3859-3137-4C74-8B85-C347A519A43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86609" y="4647057"/>
              <a:ext cx="361355" cy="361355"/>
            </a:xfrm>
            <a:prstGeom prst="rect">
              <a:avLst/>
            </a:prstGeom>
          </p:spPr>
        </p:pic>
      </p:grpSp>
      <p:grpSp>
        <p:nvGrpSpPr>
          <p:cNvPr id="230" name="Group 229">
            <a:extLst>
              <a:ext uri="{FF2B5EF4-FFF2-40B4-BE49-F238E27FC236}">
                <a16:creationId xmlns:a16="http://schemas.microsoft.com/office/drawing/2014/main" id="{A1A76828-19F2-4E2D-87B8-827CD0011E2E}"/>
              </a:ext>
            </a:extLst>
          </p:cNvPr>
          <p:cNvGrpSpPr/>
          <p:nvPr/>
        </p:nvGrpSpPr>
        <p:grpSpPr>
          <a:xfrm>
            <a:off x="6160063" y="1490685"/>
            <a:ext cx="2706239" cy="865179"/>
            <a:chOff x="6160061" y="1344803"/>
            <a:chExt cx="2706239" cy="865179"/>
          </a:xfrm>
        </p:grpSpPr>
        <p:sp>
          <p:nvSpPr>
            <p:cNvPr id="241" name="Rectangle 240">
              <a:extLst>
                <a:ext uri="{FF2B5EF4-FFF2-40B4-BE49-F238E27FC236}">
                  <a16:creationId xmlns:a16="http://schemas.microsoft.com/office/drawing/2014/main" id="{C4CF4C9D-752F-48A1-ADF3-7DEA7588023B}"/>
                </a:ext>
              </a:extLst>
            </p:cNvPr>
            <p:cNvSpPr/>
            <p:nvPr/>
          </p:nvSpPr>
          <p:spPr>
            <a:xfrm>
              <a:off x="6160061" y="1344803"/>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59" name="Rectangle 258">
              <a:extLst>
                <a:ext uri="{FF2B5EF4-FFF2-40B4-BE49-F238E27FC236}">
                  <a16:creationId xmlns:a16="http://schemas.microsoft.com/office/drawing/2014/main" id="{64BFD4F9-1544-41F5-9679-C62E64402C31}"/>
                </a:ext>
              </a:extLst>
            </p:cNvPr>
            <p:cNvSpPr/>
            <p:nvPr/>
          </p:nvSpPr>
          <p:spPr>
            <a:xfrm>
              <a:off x="7074350" y="1344803"/>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70" name="Rectangle 269">
              <a:extLst>
                <a:ext uri="{FF2B5EF4-FFF2-40B4-BE49-F238E27FC236}">
                  <a16:creationId xmlns:a16="http://schemas.microsoft.com/office/drawing/2014/main" id="{88D91FCD-E467-4383-8683-F034A4F52FF5}"/>
                </a:ext>
              </a:extLst>
            </p:cNvPr>
            <p:cNvSpPr/>
            <p:nvPr/>
          </p:nvSpPr>
          <p:spPr>
            <a:xfrm>
              <a:off x="6160061" y="1799057"/>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71" name="Rectangle 270">
              <a:extLst>
                <a:ext uri="{FF2B5EF4-FFF2-40B4-BE49-F238E27FC236}">
                  <a16:creationId xmlns:a16="http://schemas.microsoft.com/office/drawing/2014/main" id="{7D38B0BD-C71F-4AFA-92E3-6AA3CF7E1171}"/>
                </a:ext>
              </a:extLst>
            </p:cNvPr>
            <p:cNvSpPr/>
            <p:nvPr/>
          </p:nvSpPr>
          <p:spPr>
            <a:xfrm>
              <a:off x="7074350" y="1799057"/>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73" name="Rectangle 272">
              <a:extLst>
                <a:ext uri="{FF2B5EF4-FFF2-40B4-BE49-F238E27FC236}">
                  <a16:creationId xmlns:a16="http://schemas.microsoft.com/office/drawing/2014/main" id="{5A1A76B7-BC43-4829-93B5-98B2E42D4871}"/>
                </a:ext>
              </a:extLst>
            </p:cNvPr>
            <p:cNvSpPr/>
            <p:nvPr/>
          </p:nvSpPr>
          <p:spPr>
            <a:xfrm>
              <a:off x="7994694" y="1344803"/>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74" name="Rectangle 273">
              <a:extLst>
                <a:ext uri="{FF2B5EF4-FFF2-40B4-BE49-F238E27FC236}">
                  <a16:creationId xmlns:a16="http://schemas.microsoft.com/office/drawing/2014/main" id="{827075B4-1E19-4BFF-B1B0-A4D986FD9BF9}"/>
                </a:ext>
              </a:extLst>
            </p:cNvPr>
            <p:cNvSpPr/>
            <p:nvPr/>
          </p:nvSpPr>
          <p:spPr>
            <a:xfrm>
              <a:off x="7994694" y="1799057"/>
              <a:ext cx="871606" cy="410925"/>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275" name="Picture 8" descr="Image result for Postgres">
              <a:extLst>
                <a:ext uri="{FF2B5EF4-FFF2-40B4-BE49-F238E27FC236}">
                  <a16:creationId xmlns:a16="http://schemas.microsoft.com/office/drawing/2014/main" id="{31E21FE4-DBD0-4C24-805A-33F7D7F3095B}"/>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a:stretch/>
          </p:blipFill>
          <p:spPr bwMode="auto">
            <a:xfrm>
              <a:off x="7137876" y="1429022"/>
              <a:ext cx="714690" cy="280126"/>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2" descr="Image result for azure sql db logo transparent">
              <a:extLst>
                <a:ext uri="{FF2B5EF4-FFF2-40B4-BE49-F238E27FC236}">
                  <a16:creationId xmlns:a16="http://schemas.microsoft.com/office/drawing/2014/main" id="{6E3D621C-4FE4-45BA-839D-B6DFF85014E5}"/>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7408729" y="1820051"/>
              <a:ext cx="250353" cy="250353"/>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2" descr="https://1.bp.blogspot.com/-S1HpE_rdcbU/V2ZplPO54NI/AAAAAAAAExo/x6Nn7KF5EcocYNAffygxO8DKA3LM5j7NwCLcB/s1600/Amazon-RDS.png">
              <a:extLst>
                <a:ext uri="{FF2B5EF4-FFF2-40B4-BE49-F238E27FC236}">
                  <a16:creationId xmlns:a16="http://schemas.microsoft.com/office/drawing/2014/main" id="{41FE6011-110C-4EC5-A812-8FF6BD5F2530}"/>
                </a:ext>
              </a:extLst>
            </p:cNvPr>
            <p:cNvPicPr>
              <a:picLocks noChangeAspect="1" noChangeArrowheads="1"/>
            </p:cNvPicPr>
            <p:nvPr/>
          </p:nvPicPr>
          <p:blipFill rotWithShape="1">
            <a:blip r:embed="rId45" cstate="print">
              <a:extLst>
                <a:ext uri="{28A0092B-C50C-407E-A947-70E740481C1C}">
                  <a14:useLocalDpi xmlns:a14="http://schemas.microsoft.com/office/drawing/2010/main"/>
                </a:ext>
              </a:extLst>
            </a:blip>
            <a:srcRect/>
            <a:stretch/>
          </p:blipFill>
          <p:spPr bwMode="auto">
            <a:xfrm>
              <a:off x="6486816" y="1819549"/>
              <a:ext cx="222728" cy="243757"/>
            </a:xfrm>
            <a:prstGeom prst="rect">
              <a:avLst/>
            </a:prstGeom>
            <a:noFill/>
            <a:extLst>
              <a:ext uri="{909E8E84-426E-40DD-AFC4-6F175D3DCCD1}">
                <a14:hiddenFill xmlns:a14="http://schemas.microsoft.com/office/drawing/2010/main">
                  <a:solidFill>
                    <a:srgbClr val="FFFFFF"/>
                  </a:solidFill>
                </a14:hiddenFill>
              </a:ext>
            </a:extLst>
          </p:spPr>
        </p:pic>
        <p:sp>
          <p:nvSpPr>
            <p:cNvPr id="282" name="Rectangle 281">
              <a:extLst>
                <a:ext uri="{FF2B5EF4-FFF2-40B4-BE49-F238E27FC236}">
                  <a16:creationId xmlns:a16="http://schemas.microsoft.com/office/drawing/2014/main" id="{715918CB-9E44-4BB2-98E2-F50CD1C4F38D}"/>
                </a:ext>
              </a:extLst>
            </p:cNvPr>
            <p:cNvSpPr>
              <a:spLocks noChangeArrowheads="1"/>
            </p:cNvSpPr>
            <p:nvPr/>
          </p:nvSpPr>
          <p:spPr bwMode="auto">
            <a:xfrm>
              <a:off x="6168474" y="2092759"/>
              <a:ext cx="868589" cy="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09">
                <a:lnSpc>
                  <a:spcPct val="90000"/>
                </a:lnSpc>
                <a:defRPr/>
              </a:pPr>
              <a:r>
                <a:rPr lang="en-US" altLang="en-US" sz="700" dirty="0">
                  <a:solidFill>
                    <a:schemeClr val="tx1">
                      <a:lumMod val="75000"/>
                    </a:schemeClr>
                  </a:solidFill>
                  <a:latin typeface="+mj-lt"/>
                </a:rPr>
                <a:t>Amazon RDS</a:t>
              </a:r>
            </a:p>
          </p:txBody>
        </p:sp>
        <p:sp>
          <p:nvSpPr>
            <p:cNvPr id="283" name="Rectangle 282">
              <a:extLst>
                <a:ext uri="{FF2B5EF4-FFF2-40B4-BE49-F238E27FC236}">
                  <a16:creationId xmlns:a16="http://schemas.microsoft.com/office/drawing/2014/main" id="{76E53969-27DC-4ED2-B4F6-F03E3F9E8727}"/>
                </a:ext>
              </a:extLst>
            </p:cNvPr>
            <p:cNvSpPr>
              <a:spLocks noChangeArrowheads="1"/>
            </p:cNvSpPr>
            <p:nvPr/>
          </p:nvSpPr>
          <p:spPr bwMode="auto">
            <a:xfrm>
              <a:off x="7079548" y="2094083"/>
              <a:ext cx="868589" cy="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09">
                <a:lnSpc>
                  <a:spcPct val="90000"/>
                </a:lnSpc>
                <a:defRPr/>
              </a:pPr>
              <a:r>
                <a:rPr lang="en-US" altLang="en-US" sz="700" dirty="0">
                  <a:solidFill>
                    <a:schemeClr val="tx1">
                      <a:lumMod val="75000"/>
                    </a:schemeClr>
                  </a:solidFill>
                  <a:latin typeface="+mj-lt"/>
                </a:rPr>
                <a:t>Azure SQL DB</a:t>
              </a:r>
            </a:p>
          </p:txBody>
        </p:sp>
        <p:pic>
          <p:nvPicPr>
            <p:cNvPr id="284" name="Picture 2" descr="Image result for transparent apache kafka logo">
              <a:extLst>
                <a:ext uri="{FF2B5EF4-FFF2-40B4-BE49-F238E27FC236}">
                  <a16:creationId xmlns:a16="http://schemas.microsoft.com/office/drawing/2014/main" id="{87A68CB9-E5EC-47F6-BC5D-F0F2DB01F280}"/>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8145011" y="1856574"/>
              <a:ext cx="564793" cy="296878"/>
            </a:xfrm>
            <a:prstGeom prst="rect">
              <a:avLst/>
            </a:prstGeom>
            <a:noFill/>
            <a:extLst>
              <a:ext uri="{909E8E84-426E-40dd-AFC4-6F175D3DCCD1}">
                <a14:hiddenFill xmlns:a14="http://schemas.microsoft.com/office/drawing/2010/main" xmlns="">
                  <a:solidFill>
                    <a:srgbClr val="FFFFFF"/>
                  </a:solidFill>
                </a14:hiddenFill>
              </a:ext>
            </a:extLst>
          </p:spPr>
        </p:pic>
        <p:pic>
          <p:nvPicPr>
            <p:cNvPr id="287" name="Picture 286">
              <a:extLst>
                <a:ext uri="{FF2B5EF4-FFF2-40B4-BE49-F238E27FC236}">
                  <a16:creationId xmlns:a16="http://schemas.microsoft.com/office/drawing/2014/main" id="{09FD855B-DDED-4ECE-90C3-BCD32C80FA0E}"/>
                </a:ext>
              </a:extLst>
            </p:cNvPr>
            <p:cNvPicPr>
              <a:picLocks noChangeAspect="1"/>
            </p:cNvPicPr>
            <p:nvPr/>
          </p:nvPicPr>
          <p:blipFill>
            <a:blip r:embed="rId47"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318034" y="1421690"/>
              <a:ext cx="502747" cy="259334"/>
            </a:xfrm>
            <a:prstGeom prst="rect">
              <a:avLst/>
            </a:prstGeom>
          </p:spPr>
        </p:pic>
      </p:grpSp>
      <p:grpSp>
        <p:nvGrpSpPr>
          <p:cNvPr id="13" name="Group 12">
            <a:extLst>
              <a:ext uri="{FF2B5EF4-FFF2-40B4-BE49-F238E27FC236}">
                <a16:creationId xmlns:a16="http://schemas.microsoft.com/office/drawing/2014/main" id="{A53AF439-3905-42B3-AE31-6FFA3BF15A90}"/>
              </a:ext>
            </a:extLst>
          </p:cNvPr>
          <p:cNvGrpSpPr/>
          <p:nvPr/>
        </p:nvGrpSpPr>
        <p:grpSpPr>
          <a:xfrm>
            <a:off x="6158638" y="4950068"/>
            <a:ext cx="2707663" cy="877621"/>
            <a:chOff x="4618977" y="3712551"/>
            <a:chExt cx="2030747" cy="658216"/>
          </a:xfrm>
        </p:grpSpPr>
        <p:sp>
          <p:nvSpPr>
            <p:cNvPr id="289" name="Rectangle 288">
              <a:extLst>
                <a:ext uri="{FF2B5EF4-FFF2-40B4-BE49-F238E27FC236}">
                  <a16:creationId xmlns:a16="http://schemas.microsoft.com/office/drawing/2014/main" id="{44ABA850-F50E-4094-858E-B69F343BEA57}"/>
                </a:ext>
              </a:extLst>
            </p:cNvPr>
            <p:cNvSpPr/>
            <p:nvPr/>
          </p:nvSpPr>
          <p:spPr>
            <a:xfrm>
              <a:off x="4620044" y="3712551"/>
              <a:ext cx="653705" cy="3081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90" name="Rectangle 289">
              <a:extLst>
                <a:ext uri="{FF2B5EF4-FFF2-40B4-BE49-F238E27FC236}">
                  <a16:creationId xmlns:a16="http://schemas.microsoft.com/office/drawing/2014/main" id="{54ABCBFB-DB67-4D15-A763-E4BEE6979BB4}"/>
                </a:ext>
              </a:extLst>
            </p:cNvPr>
            <p:cNvSpPr/>
            <p:nvPr/>
          </p:nvSpPr>
          <p:spPr>
            <a:xfrm>
              <a:off x="5305761" y="3712551"/>
              <a:ext cx="653705" cy="3081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93" name="Rectangle 292">
              <a:extLst>
                <a:ext uri="{FF2B5EF4-FFF2-40B4-BE49-F238E27FC236}">
                  <a16:creationId xmlns:a16="http://schemas.microsoft.com/office/drawing/2014/main" id="{51DACB50-2661-4F35-B70D-C7067CCCC661}"/>
                </a:ext>
              </a:extLst>
            </p:cNvPr>
            <p:cNvSpPr/>
            <p:nvPr/>
          </p:nvSpPr>
          <p:spPr>
            <a:xfrm>
              <a:off x="5996019" y="3712551"/>
              <a:ext cx="653705" cy="3081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294" name="Rectangle 293">
              <a:extLst>
                <a:ext uri="{FF2B5EF4-FFF2-40B4-BE49-F238E27FC236}">
                  <a16:creationId xmlns:a16="http://schemas.microsoft.com/office/drawing/2014/main" id="{C271940C-746A-48C0-B95D-3479EDD2385D}"/>
                </a:ext>
              </a:extLst>
            </p:cNvPr>
            <p:cNvSpPr/>
            <p:nvPr/>
          </p:nvSpPr>
          <p:spPr>
            <a:xfrm>
              <a:off x="5996019" y="4055716"/>
              <a:ext cx="653705" cy="3138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latin typeface="+mj-lt"/>
              </a:endParaRPr>
            </a:p>
          </p:txBody>
        </p:sp>
        <p:pic>
          <p:nvPicPr>
            <p:cNvPr id="310" name="Picture 10" descr="Image result for google cloud logo transparent">
              <a:extLst>
                <a:ext uri="{FF2B5EF4-FFF2-40B4-BE49-F238E27FC236}">
                  <a16:creationId xmlns:a16="http://schemas.microsoft.com/office/drawing/2014/main" id="{258D2468-86E8-4718-8C33-E9AC1DB062A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087658" y="3724319"/>
              <a:ext cx="455541" cy="281456"/>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312">
              <a:extLst>
                <a:ext uri="{FF2B5EF4-FFF2-40B4-BE49-F238E27FC236}">
                  <a16:creationId xmlns:a16="http://schemas.microsoft.com/office/drawing/2014/main" id="{F01B25DD-CED0-4290-A179-1384BC3BAF9E}"/>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a:stretch/>
          </p:blipFill>
          <p:spPr>
            <a:xfrm>
              <a:off x="4786712" y="3795597"/>
              <a:ext cx="324000" cy="187531"/>
            </a:xfrm>
            <a:prstGeom prst="rect">
              <a:avLst/>
            </a:prstGeom>
          </p:spPr>
        </p:pic>
        <p:pic>
          <p:nvPicPr>
            <p:cNvPr id="314" name="Picture 2" descr="https://partner.microsoft.com/-/media/mssc/mpn/partner/marketing/azure-500x375.ashx?h=375&amp;la=en&amp;w=500&amp;hash=1BC9A8FC2DBFA5FA01C5CC3185BDBCAB97EA00BB">
              <a:extLst>
                <a:ext uri="{FF2B5EF4-FFF2-40B4-BE49-F238E27FC236}">
                  <a16:creationId xmlns:a16="http://schemas.microsoft.com/office/drawing/2014/main" id="{E88805C6-306A-4453-87AC-3B41166D063E}"/>
                </a:ext>
              </a:extLst>
            </p:cNvPr>
            <p:cNvPicPr>
              <a:picLocks noChangeAspect="1" noChangeArrowheads="1"/>
            </p:cNvPicPr>
            <p:nvPr/>
          </p:nvPicPr>
          <p:blipFill rotWithShape="1">
            <a:blip r:embed="rId50" cstate="print">
              <a:extLst>
                <a:ext uri="{28A0092B-C50C-407E-A947-70E740481C1C}">
                  <a14:useLocalDpi xmlns:a14="http://schemas.microsoft.com/office/drawing/2010/main"/>
                </a:ext>
              </a:extLst>
            </a:blip>
            <a:srcRect/>
            <a:stretch/>
          </p:blipFill>
          <p:spPr bwMode="auto">
            <a:xfrm>
              <a:off x="5343989" y="3778697"/>
              <a:ext cx="519047" cy="164746"/>
            </a:xfrm>
            <a:prstGeom prst="rect">
              <a:avLst/>
            </a:prstGeom>
            <a:noFill/>
            <a:extLst>
              <a:ext uri="{909E8E84-426E-40DD-AFC4-6F175D3DCCD1}">
                <a14:hiddenFill xmlns:a14="http://schemas.microsoft.com/office/drawing/2010/main">
                  <a:solidFill>
                    <a:srgbClr val="FFFFFF"/>
                  </a:solidFill>
                </a14:hiddenFill>
              </a:ext>
            </a:extLst>
          </p:spPr>
        </p:pic>
        <p:sp>
          <p:nvSpPr>
            <p:cNvPr id="316" name="Rectangle 315">
              <a:extLst>
                <a:ext uri="{FF2B5EF4-FFF2-40B4-BE49-F238E27FC236}">
                  <a16:creationId xmlns:a16="http://schemas.microsoft.com/office/drawing/2014/main" id="{EC95F0E9-A6F2-4670-AB12-52F85FE8E93E}"/>
                </a:ext>
              </a:extLst>
            </p:cNvPr>
            <p:cNvSpPr/>
            <p:nvPr/>
          </p:nvSpPr>
          <p:spPr>
            <a:xfrm>
              <a:off x="5304396" y="4062365"/>
              <a:ext cx="653705" cy="3072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sp>
          <p:nvSpPr>
            <p:cNvPr id="317" name="Rectangle 316">
              <a:extLst>
                <a:ext uri="{FF2B5EF4-FFF2-40B4-BE49-F238E27FC236}">
                  <a16:creationId xmlns:a16="http://schemas.microsoft.com/office/drawing/2014/main" id="{2582D7F5-2120-49E3-9FC6-8F4EA4A9E361}"/>
                </a:ext>
              </a:extLst>
            </p:cNvPr>
            <p:cNvSpPr/>
            <p:nvPr/>
          </p:nvSpPr>
          <p:spPr>
            <a:xfrm>
              <a:off x="4618977" y="4062573"/>
              <a:ext cx="653705" cy="3081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latin typeface="+mj-lt"/>
              </a:endParaRPr>
            </a:p>
          </p:txBody>
        </p:sp>
        <p:pic>
          <p:nvPicPr>
            <p:cNvPr id="216" name="Picture 2" descr="Databricks">
              <a:extLst>
                <a:ext uri="{FF2B5EF4-FFF2-40B4-BE49-F238E27FC236}">
                  <a16:creationId xmlns:a16="http://schemas.microsoft.com/office/drawing/2014/main" id="{855ED493-AEA6-4B55-A86F-C47AB4099B44}"/>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6039369" y="4160808"/>
              <a:ext cx="564937" cy="891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drawing&#10;&#10;Description automatically generated">
              <a:extLst>
                <a:ext uri="{FF2B5EF4-FFF2-40B4-BE49-F238E27FC236}">
                  <a16:creationId xmlns:a16="http://schemas.microsoft.com/office/drawing/2014/main" id="{FB11689C-C53E-4FF9-8E5E-E691D107B8CF}"/>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5259560" y="4107739"/>
              <a:ext cx="748698" cy="214367"/>
            </a:xfrm>
            <a:prstGeom prst="rect">
              <a:avLst/>
            </a:prstGeom>
          </p:spPr>
        </p:pic>
        <p:pic>
          <p:nvPicPr>
            <p:cNvPr id="41" name="Picture 40">
              <a:extLst>
                <a:ext uri="{FF2B5EF4-FFF2-40B4-BE49-F238E27FC236}">
                  <a16:creationId xmlns:a16="http://schemas.microsoft.com/office/drawing/2014/main" id="{2D14677A-BB8E-407F-AC2D-AA0F17256F8C}"/>
                </a:ext>
              </a:extLst>
            </p:cNvPr>
            <p:cNvPicPr>
              <a:picLocks noChangeAspect="1"/>
            </p:cNvPicPr>
            <p:nvPr/>
          </p:nvPicPr>
          <p:blipFill>
            <a:blip r:embed="rId53"/>
            <a:stretch>
              <a:fillRect/>
            </a:stretch>
          </p:blipFill>
          <p:spPr>
            <a:xfrm>
              <a:off x="4667568" y="4077936"/>
              <a:ext cx="560881" cy="286537"/>
            </a:xfrm>
            <a:prstGeom prst="rect">
              <a:avLst/>
            </a:prstGeom>
          </p:spPr>
        </p:pic>
      </p:grpSp>
      <p:pic>
        <p:nvPicPr>
          <p:cNvPr id="329" name="Picture 328" descr="A picture containing drawing, sign&#10;&#10;Description automatically generated">
            <a:extLst>
              <a:ext uri="{FF2B5EF4-FFF2-40B4-BE49-F238E27FC236}">
                <a16:creationId xmlns:a16="http://schemas.microsoft.com/office/drawing/2014/main" id="{2397A3EB-1B2F-4502-B908-5A9097761F55}"/>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8052494" y="1565939"/>
            <a:ext cx="742633" cy="222556"/>
          </a:xfrm>
          <a:prstGeom prst="rect">
            <a:avLst/>
          </a:prstGeom>
        </p:spPr>
      </p:pic>
      <p:grpSp>
        <p:nvGrpSpPr>
          <p:cNvPr id="2" name="Group 1">
            <a:extLst>
              <a:ext uri="{FF2B5EF4-FFF2-40B4-BE49-F238E27FC236}">
                <a16:creationId xmlns:a16="http://schemas.microsoft.com/office/drawing/2014/main" id="{910C1781-C796-40C4-A5BC-EEFD7B9FEA13}"/>
              </a:ext>
            </a:extLst>
          </p:cNvPr>
          <p:cNvGrpSpPr/>
          <p:nvPr/>
        </p:nvGrpSpPr>
        <p:grpSpPr>
          <a:xfrm>
            <a:off x="293612" y="5349885"/>
            <a:ext cx="1094981" cy="531091"/>
            <a:chOff x="220208" y="4012414"/>
            <a:chExt cx="821236" cy="398318"/>
          </a:xfrm>
        </p:grpSpPr>
        <p:pic>
          <p:nvPicPr>
            <p:cNvPr id="252" name="Graphic 251">
              <a:extLst>
                <a:ext uri="{FF2B5EF4-FFF2-40B4-BE49-F238E27FC236}">
                  <a16:creationId xmlns:a16="http://schemas.microsoft.com/office/drawing/2014/main" id="{F5388FAA-2725-448E-93EC-E980A85709FD}"/>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93030" y="4181020"/>
              <a:ext cx="148414" cy="128176"/>
            </a:xfrm>
            <a:prstGeom prst="rect">
              <a:avLst/>
            </a:prstGeom>
          </p:spPr>
        </p:pic>
        <p:sp>
          <p:nvSpPr>
            <p:cNvPr id="272" name="Rectangle 271">
              <a:extLst>
                <a:ext uri="{FF2B5EF4-FFF2-40B4-BE49-F238E27FC236}">
                  <a16:creationId xmlns:a16="http://schemas.microsoft.com/office/drawing/2014/main" id="{BF2D1E8C-43AF-45FD-9FDD-B29EA49A3F0C}"/>
                </a:ext>
              </a:extLst>
            </p:cNvPr>
            <p:cNvSpPr>
              <a:spLocks noChangeArrowheads="1"/>
            </p:cNvSpPr>
            <p:nvPr/>
          </p:nvSpPr>
          <p:spPr bwMode="auto">
            <a:xfrm>
              <a:off x="373908" y="4012414"/>
              <a:ext cx="114215" cy="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defRPr/>
              </a:pPr>
              <a:r>
                <a:rPr lang="en-US" altLang="en-US" sz="800" b="1" dirty="0">
                  <a:solidFill>
                    <a:srgbClr val="009845"/>
                  </a:solidFill>
                  <a:latin typeface="+mj-lt"/>
                </a:rPr>
                <a:t>SAP</a:t>
              </a:r>
            </a:p>
          </p:txBody>
        </p:sp>
        <p:pic>
          <p:nvPicPr>
            <p:cNvPr id="330" name="Graphic 329">
              <a:extLst>
                <a:ext uri="{FF2B5EF4-FFF2-40B4-BE49-F238E27FC236}">
                  <a16:creationId xmlns:a16="http://schemas.microsoft.com/office/drawing/2014/main" id="{827DB94F-F4E3-4E47-9C4B-646191E1053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20208" y="4135721"/>
              <a:ext cx="530378" cy="275011"/>
            </a:xfrm>
            <a:prstGeom prst="rect">
              <a:avLst/>
            </a:prstGeom>
          </p:spPr>
        </p:pic>
      </p:grpSp>
      <p:sp>
        <p:nvSpPr>
          <p:cNvPr id="24" name="Title 23">
            <a:extLst>
              <a:ext uri="{FF2B5EF4-FFF2-40B4-BE49-F238E27FC236}">
                <a16:creationId xmlns:a16="http://schemas.microsoft.com/office/drawing/2014/main" id="{47AFFDE9-0C7D-BD22-1F09-EB91B0FAB25C}"/>
              </a:ext>
            </a:extLst>
          </p:cNvPr>
          <p:cNvSpPr>
            <a:spLocks noGrp="1"/>
          </p:cNvSpPr>
          <p:nvPr>
            <p:ph type="title"/>
          </p:nvPr>
        </p:nvSpPr>
        <p:spPr/>
        <p:txBody>
          <a:bodyPr/>
          <a:lstStyle/>
          <a:p>
            <a:r>
              <a:rPr lang="en-US" dirty="0"/>
              <a:t>Qlik Data Integration Platform – Core Use Cases</a:t>
            </a:r>
          </a:p>
        </p:txBody>
      </p:sp>
    </p:spTree>
    <p:extLst>
      <p:ext uri="{BB962C8B-B14F-4D97-AF65-F5344CB8AC3E}">
        <p14:creationId xmlns:p14="http://schemas.microsoft.com/office/powerpoint/2010/main" val="340109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A9C4-0AE5-4C9F-B2BB-EFB3ECA6BD7E}"/>
              </a:ext>
            </a:extLst>
          </p:cNvPr>
          <p:cNvSpPr>
            <a:spLocks noGrp="1"/>
          </p:cNvSpPr>
          <p:nvPr>
            <p:ph type="title"/>
          </p:nvPr>
        </p:nvSpPr>
        <p:spPr/>
        <p:txBody>
          <a:bodyPr/>
          <a:lstStyle/>
          <a:p>
            <a:r>
              <a:rPr lang="en-US" dirty="0"/>
              <a:t>Real-time SAP Data Replication</a:t>
            </a:r>
          </a:p>
        </p:txBody>
      </p:sp>
      <p:sp>
        <p:nvSpPr>
          <p:cNvPr id="5" name="Text Placeholder 4">
            <a:extLst>
              <a:ext uri="{FF2B5EF4-FFF2-40B4-BE49-F238E27FC236}">
                <a16:creationId xmlns:a16="http://schemas.microsoft.com/office/drawing/2014/main" id="{2896755C-2B15-BF52-63F5-7BD3BA4438F5}"/>
              </a:ext>
            </a:extLst>
          </p:cNvPr>
          <p:cNvSpPr>
            <a:spLocks noGrp="1"/>
          </p:cNvSpPr>
          <p:nvPr>
            <p:ph type="body" sz="quarter" idx="11"/>
          </p:nvPr>
        </p:nvSpPr>
        <p:spPr>
          <a:xfrm>
            <a:off x="672393" y="900128"/>
            <a:ext cx="10808407" cy="324883"/>
          </a:xfrm>
        </p:spPr>
        <p:txBody>
          <a:bodyPr/>
          <a:lstStyle/>
          <a:p>
            <a:r>
              <a:rPr lang="en-US" dirty="0">
                <a:solidFill>
                  <a:schemeClr val="accent5"/>
                </a:solidFill>
              </a:rPr>
              <a:t>With Qlik Data Integration</a:t>
            </a:r>
          </a:p>
        </p:txBody>
      </p:sp>
      <p:sp>
        <p:nvSpPr>
          <p:cNvPr id="4" name="Rectangle: Rounded Corners 3">
            <a:extLst>
              <a:ext uri="{FF2B5EF4-FFF2-40B4-BE49-F238E27FC236}">
                <a16:creationId xmlns:a16="http://schemas.microsoft.com/office/drawing/2014/main" id="{3AD93701-A4BC-47F1-AC21-143601EDC2D6}"/>
              </a:ext>
            </a:extLst>
          </p:cNvPr>
          <p:cNvSpPr/>
          <p:nvPr/>
        </p:nvSpPr>
        <p:spPr>
          <a:xfrm>
            <a:off x="5912285" y="1817489"/>
            <a:ext cx="2010105" cy="2524255"/>
          </a:xfrm>
          <a:prstGeom prst="roundRect">
            <a:avLst>
              <a:gd name="adj" fmla="val 6865"/>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Rectangle 10">
            <a:extLst>
              <a:ext uri="{FF2B5EF4-FFF2-40B4-BE49-F238E27FC236}">
                <a16:creationId xmlns:a16="http://schemas.microsoft.com/office/drawing/2014/main" id="{EA106698-956A-4CEE-9370-0DBF6726C28F}"/>
              </a:ext>
            </a:extLst>
          </p:cNvPr>
          <p:cNvSpPr/>
          <p:nvPr/>
        </p:nvSpPr>
        <p:spPr>
          <a:xfrm>
            <a:off x="283380" y="1484890"/>
            <a:ext cx="4871848" cy="318847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2" name="Rectangle 11">
            <a:extLst>
              <a:ext uri="{FF2B5EF4-FFF2-40B4-BE49-F238E27FC236}">
                <a16:creationId xmlns:a16="http://schemas.microsoft.com/office/drawing/2014/main" id="{38AB697F-B786-4A60-9736-114E068ADE45}"/>
              </a:ext>
            </a:extLst>
          </p:cNvPr>
          <p:cNvSpPr/>
          <p:nvPr/>
        </p:nvSpPr>
        <p:spPr>
          <a:xfrm>
            <a:off x="1795645" y="1628819"/>
            <a:ext cx="3254531" cy="2931308"/>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defTabSz="914354"/>
            <a:r>
              <a:rPr lang="en-US" sz="1600" b="1" dirty="0">
                <a:solidFill>
                  <a:srgbClr val="545659"/>
                </a:solidFill>
                <a:ea typeface="ＭＳ Ｐゴシック" charset="0"/>
              </a:rPr>
              <a:t>Qlik Transport</a:t>
            </a:r>
          </a:p>
        </p:txBody>
      </p:sp>
      <p:sp>
        <p:nvSpPr>
          <p:cNvPr id="13" name="Rectangle: Rounded Corners 12">
            <a:extLst>
              <a:ext uri="{FF2B5EF4-FFF2-40B4-BE49-F238E27FC236}">
                <a16:creationId xmlns:a16="http://schemas.microsoft.com/office/drawing/2014/main" id="{DF686E6D-B811-4A6A-B893-CD5969FEFAA2}"/>
              </a:ext>
            </a:extLst>
          </p:cNvPr>
          <p:cNvSpPr/>
          <p:nvPr/>
        </p:nvSpPr>
        <p:spPr>
          <a:xfrm>
            <a:off x="1949030" y="2554793"/>
            <a:ext cx="2902436" cy="50926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4" name="Rectangle 13">
            <a:extLst>
              <a:ext uri="{FF2B5EF4-FFF2-40B4-BE49-F238E27FC236}">
                <a16:creationId xmlns:a16="http://schemas.microsoft.com/office/drawing/2014/main" id="{38C61A5B-B529-4E56-84C3-5099695B7FD2}"/>
              </a:ext>
            </a:extLst>
          </p:cNvPr>
          <p:cNvSpPr/>
          <p:nvPr/>
        </p:nvSpPr>
        <p:spPr>
          <a:xfrm>
            <a:off x="500633" y="3881988"/>
            <a:ext cx="4416860" cy="641237"/>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54"/>
            <a:r>
              <a:rPr lang="en-US" sz="1600" b="1" dirty="0">
                <a:solidFill>
                  <a:srgbClr val="545659"/>
                </a:solidFill>
                <a:ea typeface="ＭＳ Ｐゴシック" charset="0"/>
              </a:rPr>
              <a:t>Database</a:t>
            </a:r>
          </a:p>
          <a:p>
            <a:pPr defTabSz="914354"/>
            <a:r>
              <a:rPr lang="en-US" sz="1600" b="1">
                <a:solidFill>
                  <a:srgbClr val="545659"/>
                </a:solidFill>
                <a:ea typeface="ＭＳ Ｐゴシック" charset="0"/>
              </a:rPr>
              <a:t>(Log)</a:t>
            </a:r>
            <a:endParaRPr lang="en-US" sz="1600" b="1" dirty="0">
              <a:solidFill>
                <a:srgbClr val="545659"/>
              </a:solidFill>
              <a:ea typeface="ＭＳ Ｐゴシック" charset="0"/>
            </a:endParaRPr>
          </a:p>
        </p:txBody>
      </p:sp>
      <p:sp>
        <p:nvSpPr>
          <p:cNvPr id="15" name="Rectangle 14">
            <a:extLst>
              <a:ext uri="{FF2B5EF4-FFF2-40B4-BE49-F238E27FC236}">
                <a16:creationId xmlns:a16="http://schemas.microsoft.com/office/drawing/2014/main" id="{EBA3BD46-0719-4A64-A1DD-6121D593946C}"/>
              </a:ext>
            </a:extLst>
          </p:cNvPr>
          <p:cNvSpPr/>
          <p:nvPr/>
        </p:nvSpPr>
        <p:spPr>
          <a:xfrm>
            <a:off x="379407" y="2488808"/>
            <a:ext cx="4578092" cy="641237"/>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54"/>
            <a:r>
              <a:rPr lang="en-US" sz="1600" b="1" dirty="0">
                <a:solidFill>
                  <a:srgbClr val="545659"/>
                </a:solidFill>
                <a:ea typeface="ＭＳ Ｐゴシック" charset="0"/>
              </a:rPr>
              <a:t>Application/</a:t>
            </a:r>
          </a:p>
          <a:p>
            <a:pPr defTabSz="914354"/>
            <a:r>
              <a:rPr lang="en-US" sz="1600" b="1" dirty="0">
                <a:solidFill>
                  <a:srgbClr val="545659"/>
                </a:solidFill>
                <a:ea typeface="ＭＳ Ｐゴシック" charset="0"/>
              </a:rPr>
              <a:t>Extractor</a:t>
            </a:r>
          </a:p>
        </p:txBody>
      </p:sp>
      <p:sp>
        <p:nvSpPr>
          <p:cNvPr id="16" name="Rectangle 15">
            <a:extLst>
              <a:ext uri="{FF2B5EF4-FFF2-40B4-BE49-F238E27FC236}">
                <a16:creationId xmlns:a16="http://schemas.microsoft.com/office/drawing/2014/main" id="{2114167D-7050-4CF3-874F-72BE5ADA572B}"/>
              </a:ext>
            </a:extLst>
          </p:cNvPr>
          <p:cNvSpPr/>
          <p:nvPr/>
        </p:nvSpPr>
        <p:spPr>
          <a:xfrm>
            <a:off x="425166" y="3203851"/>
            <a:ext cx="4492327" cy="641237"/>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defTabSz="914354"/>
            <a:r>
              <a:rPr lang="en-US" sz="1600" b="1" dirty="0">
                <a:solidFill>
                  <a:srgbClr val="545659"/>
                </a:solidFill>
                <a:ea typeface="ＭＳ Ｐゴシック" charset="0"/>
              </a:rPr>
              <a:t>Database</a:t>
            </a:r>
          </a:p>
          <a:p>
            <a:pPr defTabSz="914354"/>
            <a:r>
              <a:rPr lang="en-US" sz="1600" b="1" dirty="0">
                <a:solidFill>
                  <a:srgbClr val="545659"/>
                </a:solidFill>
                <a:ea typeface="ＭＳ Ｐゴシック" charset="0"/>
              </a:rPr>
              <a:t>(Trigger)</a:t>
            </a:r>
          </a:p>
        </p:txBody>
      </p:sp>
      <p:pic>
        <p:nvPicPr>
          <p:cNvPr id="17" name="Picture 16">
            <a:extLst>
              <a:ext uri="{FF2B5EF4-FFF2-40B4-BE49-F238E27FC236}">
                <a16:creationId xmlns:a16="http://schemas.microsoft.com/office/drawing/2014/main" id="{60C0007D-BC54-4DE4-97C4-8FE14FC944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06696" y="2615876"/>
            <a:ext cx="387101" cy="387101"/>
          </a:xfrm>
          <a:prstGeom prst="rect">
            <a:avLst/>
          </a:prstGeom>
        </p:spPr>
      </p:pic>
      <p:sp>
        <p:nvSpPr>
          <p:cNvPr id="18" name="Rectangle: Rounded Corners 17">
            <a:extLst>
              <a:ext uri="{FF2B5EF4-FFF2-40B4-BE49-F238E27FC236}">
                <a16:creationId xmlns:a16="http://schemas.microsoft.com/office/drawing/2014/main" id="{27E694B4-4323-4E15-90AF-C5D8EB07C0A4}"/>
              </a:ext>
            </a:extLst>
          </p:cNvPr>
          <p:cNvSpPr/>
          <p:nvPr/>
        </p:nvSpPr>
        <p:spPr>
          <a:xfrm>
            <a:off x="1949030" y="3269836"/>
            <a:ext cx="2902436" cy="50926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9" name="Rectangle: Rounded Corners 18">
            <a:extLst>
              <a:ext uri="{FF2B5EF4-FFF2-40B4-BE49-F238E27FC236}">
                <a16:creationId xmlns:a16="http://schemas.microsoft.com/office/drawing/2014/main" id="{BDCD0139-1997-45D5-A808-DA4677D07323}"/>
              </a:ext>
            </a:extLst>
          </p:cNvPr>
          <p:cNvSpPr/>
          <p:nvPr/>
        </p:nvSpPr>
        <p:spPr>
          <a:xfrm>
            <a:off x="1949030" y="3984876"/>
            <a:ext cx="2902436" cy="50926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pic>
        <p:nvPicPr>
          <p:cNvPr id="20" name="Picture 19">
            <a:extLst>
              <a:ext uri="{FF2B5EF4-FFF2-40B4-BE49-F238E27FC236}">
                <a16:creationId xmlns:a16="http://schemas.microsoft.com/office/drawing/2014/main" id="{83EDD4BE-5D0C-4F34-9DCC-EF5B8319C5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87676" y="3311899"/>
            <a:ext cx="425141" cy="425141"/>
          </a:xfrm>
          <a:prstGeom prst="rect">
            <a:avLst/>
          </a:prstGeom>
        </p:spPr>
      </p:pic>
      <p:pic>
        <p:nvPicPr>
          <p:cNvPr id="21" name="Graphic 20">
            <a:extLst>
              <a:ext uri="{FF2B5EF4-FFF2-40B4-BE49-F238E27FC236}">
                <a16:creationId xmlns:a16="http://schemas.microsoft.com/office/drawing/2014/main" id="{6AF81709-3140-472D-9E02-BD7427B9B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6568" y="4025831"/>
            <a:ext cx="427357" cy="427357"/>
          </a:xfrm>
          <a:prstGeom prst="rect">
            <a:avLst/>
          </a:prstGeom>
        </p:spPr>
      </p:pic>
      <p:pic>
        <p:nvPicPr>
          <p:cNvPr id="22" name="Picture 21">
            <a:extLst>
              <a:ext uri="{FF2B5EF4-FFF2-40B4-BE49-F238E27FC236}">
                <a16:creationId xmlns:a16="http://schemas.microsoft.com/office/drawing/2014/main" id="{84D04BEE-FF6D-40B7-85B0-4060C4F6190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85972" y="1843097"/>
            <a:ext cx="731520" cy="731520"/>
          </a:xfrm>
          <a:prstGeom prst="rect">
            <a:avLst/>
          </a:prstGeom>
        </p:spPr>
      </p:pic>
      <p:sp>
        <p:nvSpPr>
          <p:cNvPr id="23" name="Rectangle 22">
            <a:extLst>
              <a:ext uri="{FF2B5EF4-FFF2-40B4-BE49-F238E27FC236}">
                <a16:creationId xmlns:a16="http://schemas.microsoft.com/office/drawing/2014/main" id="{C29170C6-4F27-4289-B060-8779D58D50EF}"/>
              </a:ext>
            </a:extLst>
          </p:cNvPr>
          <p:cNvSpPr/>
          <p:nvPr/>
        </p:nvSpPr>
        <p:spPr>
          <a:xfrm>
            <a:off x="1949030" y="1990930"/>
            <a:ext cx="2163735" cy="4320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67" dirty="0"/>
              <a:t>Data model mapping</a:t>
            </a:r>
            <a:endParaRPr lang="en-US" sz="2400" dirty="0"/>
          </a:p>
        </p:txBody>
      </p:sp>
      <p:grpSp>
        <p:nvGrpSpPr>
          <p:cNvPr id="33" name="Group 32">
            <a:extLst>
              <a:ext uri="{FF2B5EF4-FFF2-40B4-BE49-F238E27FC236}">
                <a16:creationId xmlns:a16="http://schemas.microsoft.com/office/drawing/2014/main" id="{AA3C2F0D-5C42-4862-A07F-9D1B5BFC8FBD}"/>
              </a:ext>
            </a:extLst>
          </p:cNvPr>
          <p:cNvGrpSpPr/>
          <p:nvPr/>
        </p:nvGrpSpPr>
        <p:grpSpPr>
          <a:xfrm>
            <a:off x="5227652" y="2929217"/>
            <a:ext cx="647045" cy="331571"/>
            <a:chOff x="3602038" y="3408363"/>
            <a:chExt cx="638175" cy="327025"/>
          </a:xfrm>
          <a:solidFill>
            <a:schemeClr val="accent5"/>
          </a:solidFill>
        </p:grpSpPr>
        <p:sp>
          <p:nvSpPr>
            <p:cNvPr id="34" name="Freeform 63">
              <a:extLst>
                <a:ext uri="{FF2B5EF4-FFF2-40B4-BE49-F238E27FC236}">
                  <a16:creationId xmlns:a16="http://schemas.microsoft.com/office/drawing/2014/main" id="{CE43B959-2430-4FE9-9495-2052062CBEA2}"/>
                </a:ext>
              </a:extLst>
            </p:cNvPr>
            <p:cNvSpPr>
              <a:spLocks/>
            </p:cNvSpPr>
            <p:nvPr/>
          </p:nvSpPr>
          <p:spPr bwMode="auto">
            <a:xfrm>
              <a:off x="4048125" y="3408363"/>
              <a:ext cx="192088" cy="327025"/>
            </a:xfrm>
            <a:custGeom>
              <a:avLst/>
              <a:gdLst>
                <a:gd name="T0" fmla="*/ 50 w 51"/>
                <a:gd name="T1" fmla="*/ 48 h 87"/>
                <a:gd name="T2" fmla="*/ 51 w 51"/>
                <a:gd name="T3" fmla="*/ 44 h 87"/>
                <a:gd name="T4" fmla="*/ 50 w 51"/>
                <a:gd name="T5" fmla="*/ 39 h 87"/>
                <a:gd name="T6" fmla="*/ 50 w 51"/>
                <a:gd name="T7" fmla="*/ 39 h 87"/>
                <a:gd name="T8" fmla="*/ 50 w 51"/>
                <a:gd name="T9" fmla="*/ 39 h 87"/>
                <a:gd name="T10" fmla="*/ 49 w 51"/>
                <a:gd name="T11" fmla="*/ 39 h 87"/>
                <a:gd name="T12" fmla="*/ 12 w 51"/>
                <a:gd name="T13" fmla="*/ 2 h 87"/>
                <a:gd name="T14" fmla="*/ 12 w 51"/>
                <a:gd name="T15" fmla="*/ 2 h 87"/>
                <a:gd name="T16" fmla="*/ 8 w 51"/>
                <a:gd name="T17" fmla="*/ 0 h 87"/>
                <a:gd name="T18" fmla="*/ 1 w 51"/>
                <a:gd name="T19" fmla="*/ 6 h 87"/>
                <a:gd name="T20" fmla="*/ 3 w 51"/>
                <a:gd name="T21" fmla="*/ 11 h 87"/>
                <a:gd name="T22" fmla="*/ 3 w 51"/>
                <a:gd name="T23" fmla="*/ 11 h 87"/>
                <a:gd name="T24" fmla="*/ 29 w 51"/>
                <a:gd name="T25" fmla="*/ 37 h 87"/>
                <a:gd name="T26" fmla="*/ 6 w 51"/>
                <a:gd name="T27" fmla="*/ 37 h 87"/>
                <a:gd name="T28" fmla="*/ 6 w 51"/>
                <a:gd name="T29" fmla="*/ 37 h 87"/>
                <a:gd name="T30" fmla="*/ 0 w 51"/>
                <a:gd name="T31" fmla="*/ 44 h 87"/>
                <a:gd name="T32" fmla="*/ 6 w 51"/>
                <a:gd name="T33" fmla="*/ 50 h 87"/>
                <a:gd name="T34" fmla="*/ 6 w 51"/>
                <a:gd name="T35" fmla="*/ 50 h 87"/>
                <a:gd name="T36" fmla="*/ 29 w 51"/>
                <a:gd name="T37" fmla="*/ 50 h 87"/>
                <a:gd name="T38" fmla="*/ 3 w 51"/>
                <a:gd name="T39" fmla="*/ 76 h 87"/>
                <a:gd name="T40" fmla="*/ 3 w 51"/>
                <a:gd name="T41" fmla="*/ 76 h 87"/>
                <a:gd name="T42" fmla="*/ 1 w 51"/>
                <a:gd name="T43" fmla="*/ 81 h 87"/>
                <a:gd name="T44" fmla="*/ 8 w 51"/>
                <a:gd name="T45" fmla="*/ 87 h 87"/>
                <a:gd name="T46" fmla="*/ 12 w 51"/>
                <a:gd name="T47" fmla="*/ 85 h 87"/>
                <a:gd name="T48" fmla="*/ 12 w 51"/>
                <a:gd name="T49" fmla="*/ 85 h 87"/>
                <a:gd name="T50" fmla="*/ 49 w 51"/>
                <a:gd name="T51" fmla="*/ 48 h 87"/>
                <a:gd name="T52" fmla="*/ 50 w 51"/>
                <a:gd name="T53" fmla="*/ 48 h 87"/>
                <a:gd name="T54" fmla="*/ 50 w 51"/>
                <a:gd name="T55"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87">
                  <a:moveTo>
                    <a:pt x="50" y="48"/>
                  </a:moveTo>
                  <a:cubicBezTo>
                    <a:pt x="51" y="47"/>
                    <a:pt x="51" y="45"/>
                    <a:pt x="51" y="44"/>
                  </a:cubicBezTo>
                  <a:cubicBezTo>
                    <a:pt x="51" y="42"/>
                    <a:pt x="51" y="41"/>
                    <a:pt x="50" y="39"/>
                  </a:cubicBezTo>
                  <a:cubicBezTo>
                    <a:pt x="50" y="39"/>
                    <a:pt x="50" y="39"/>
                    <a:pt x="50" y="39"/>
                  </a:cubicBezTo>
                  <a:cubicBezTo>
                    <a:pt x="50" y="39"/>
                    <a:pt x="50" y="39"/>
                    <a:pt x="50" y="39"/>
                  </a:cubicBezTo>
                  <a:cubicBezTo>
                    <a:pt x="50" y="39"/>
                    <a:pt x="49" y="39"/>
                    <a:pt x="49" y="39"/>
                  </a:cubicBezTo>
                  <a:cubicBezTo>
                    <a:pt x="12" y="2"/>
                    <a:pt x="12" y="2"/>
                    <a:pt x="12" y="2"/>
                  </a:cubicBezTo>
                  <a:cubicBezTo>
                    <a:pt x="12" y="2"/>
                    <a:pt x="12" y="2"/>
                    <a:pt x="12" y="2"/>
                  </a:cubicBezTo>
                  <a:cubicBezTo>
                    <a:pt x="11" y="1"/>
                    <a:pt x="10" y="0"/>
                    <a:pt x="8" y="0"/>
                  </a:cubicBezTo>
                  <a:cubicBezTo>
                    <a:pt x="4" y="0"/>
                    <a:pt x="1" y="3"/>
                    <a:pt x="1" y="6"/>
                  </a:cubicBezTo>
                  <a:cubicBezTo>
                    <a:pt x="1" y="8"/>
                    <a:pt x="2" y="10"/>
                    <a:pt x="3" y="11"/>
                  </a:cubicBezTo>
                  <a:cubicBezTo>
                    <a:pt x="3" y="11"/>
                    <a:pt x="3" y="11"/>
                    <a:pt x="3" y="11"/>
                  </a:cubicBezTo>
                  <a:cubicBezTo>
                    <a:pt x="29" y="37"/>
                    <a:pt x="29" y="37"/>
                    <a:pt x="29" y="37"/>
                  </a:cubicBezTo>
                  <a:cubicBezTo>
                    <a:pt x="6" y="37"/>
                    <a:pt x="6" y="37"/>
                    <a:pt x="6" y="37"/>
                  </a:cubicBezTo>
                  <a:cubicBezTo>
                    <a:pt x="6" y="37"/>
                    <a:pt x="6" y="37"/>
                    <a:pt x="6" y="37"/>
                  </a:cubicBezTo>
                  <a:cubicBezTo>
                    <a:pt x="3" y="37"/>
                    <a:pt x="0" y="40"/>
                    <a:pt x="0" y="44"/>
                  </a:cubicBezTo>
                  <a:cubicBezTo>
                    <a:pt x="0" y="47"/>
                    <a:pt x="3" y="50"/>
                    <a:pt x="6" y="50"/>
                  </a:cubicBezTo>
                  <a:cubicBezTo>
                    <a:pt x="6" y="50"/>
                    <a:pt x="6" y="50"/>
                    <a:pt x="6" y="50"/>
                  </a:cubicBezTo>
                  <a:cubicBezTo>
                    <a:pt x="29" y="50"/>
                    <a:pt x="29" y="50"/>
                    <a:pt x="29" y="50"/>
                  </a:cubicBezTo>
                  <a:cubicBezTo>
                    <a:pt x="3" y="76"/>
                    <a:pt x="3" y="76"/>
                    <a:pt x="3" y="76"/>
                  </a:cubicBezTo>
                  <a:cubicBezTo>
                    <a:pt x="3" y="76"/>
                    <a:pt x="3" y="76"/>
                    <a:pt x="3" y="76"/>
                  </a:cubicBezTo>
                  <a:cubicBezTo>
                    <a:pt x="2" y="77"/>
                    <a:pt x="1" y="79"/>
                    <a:pt x="1" y="81"/>
                  </a:cubicBezTo>
                  <a:cubicBezTo>
                    <a:pt x="1" y="84"/>
                    <a:pt x="4" y="87"/>
                    <a:pt x="8" y="87"/>
                  </a:cubicBezTo>
                  <a:cubicBezTo>
                    <a:pt x="10" y="87"/>
                    <a:pt x="11" y="87"/>
                    <a:pt x="12" y="85"/>
                  </a:cubicBezTo>
                  <a:cubicBezTo>
                    <a:pt x="12" y="85"/>
                    <a:pt x="12" y="85"/>
                    <a:pt x="12" y="85"/>
                  </a:cubicBezTo>
                  <a:cubicBezTo>
                    <a:pt x="49" y="48"/>
                    <a:pt x="49" y="48"/>
                    <a:pt x="49" y="48"/>
                  </a:cubicBezTo>
                  <a:cubicBezTo>
                    <a:pt x="49" y="48"/>
                    <a:pt x="50" y="48"/>
                    <a:pt x="50" y="48"/>
                  </a:cubicBezTo>
                  <a:cubicBezTo>
                    <a:pt x="50" y="48"/>
                    <a:pt x="50" y="48"/>
                    <a:pt x="5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Oval 159">
              <a:extLst>
                <a:ext uri="{FF2B5EF4-FFF2-40B4-BE49-F238E27FC236}">
                  <a16:creationId xmlns:a16="http://schemas.microsoft.com/office/drawing/2014/main" id="{608AFE69-01C1-4CBF-8F59-9BFC230BBD41}"/>
                </a:ext>
              </a:extLst>
            </p:cNvPr>
            <p:cNvSpPr>
              <a:spLocks noChangeArrowheads="1"/>
            </p:cNvSpPr>
            <p:nvPr/>
          </p:nvSpPr>
          <p:spPr bwMode="auto">
            <a:xfrm>
              <a:off x="3962400" y="3548063"/>
              <a:ext cx="47625"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160">
              <a:extLst>
                <a:ext uri="{FF2B5EF4-FFF2-40B4-BE49-F238E27FC236}">
                  <a16:creationId xmlns:a16="http://schemas.microsoft.com/office/drawing/2014/main" id="{336782CA-353F-4636-AAE2-64F03D824AD1}"/>
                </a:ext>
              </a:extLst>
            </p:cNvPr>
            <p:cNvSpPr>
              <a:spLocks noChangeArrowheads="1"/>
            </p:cNvSpPr>
            <p:nvPr/>
          </p:nvSpPr>
          <p:spPr bwMode="auto">
            <a:xfrm>
              <a:off x="3871913"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161">
              <a:extLst>
                <a:ext uri="{FF2B5EF4-FFF2-40B4-BE49-F238E27FC236}">
                  <a16:creationId xmlns:a16="http://schemas.microsoft.com/office/drawing/2014/main" id="{0DB92607-674A-40BF-ACD1-6E4DAC4E987D}"/>
                </a:ext>
              </a:extLst>
            </p:cNvPr>
            <p:cNvSpPr>
              <a:spLocks noChangeArrowheads="1"/>
            </p:cNvSpPr>
            <p:nvPr/>
          </p:nvSpPr>
          <p:spPr bwMode="auto">
            <a:xfrm>
              <a:off x="3781425"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162">
              <a:extLst>
                <a:ext uri="{FF2B5EF4-FFF2-40B4-BE49-F238E27FC236}">
                  <a16:creationId xmlns:a16="http://schemas.microsoft.com/office/drawing/2014/main" id="{B923901D-92EE-4182-B28A-99B32A36C450}"/>
                </a:ext>
              </a:extLst>
            </p:cNvPr>
            <p:cNvSpPr>
              <a:spLocks noChangeArrowheads="1"/>
            </p:cNvSpPr>
            <p:nvPr/>
          </p:nvSpPr>
          <p:spPr bwMode="auto">
            <a:xfrm>
              <a:off x="3690938"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Oval 163">
              <a:extLst>
                <a:ext uri="{FF2B5EF4-FFF2-40B4-BE49-F238E27FC236}">
                  <a16:creationId xmlns:a16="http://schemas.microsoft.com/office/drawing/2014/main" id="{8E85C11F-718F-464B-A95E-08A574369C02}"/>
                </a:ext>
              </a:extLst>
            </p:cNvPr>
            <p:cNvSpPr>
              <a:spLocks noChangeArrowheads="1"/>
            </p:cNvSpPr>
            <p:nvPr/>
          </p:nvSpPr>
          <p:spPr bwMode="auto">
            <a:xfrm>
              <a:off x="3602038" y="3548063"/>
              <a:ext cx="47625"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8478FA7A-7929-4B7A-9BE0-4F87C62563D6}"/>
              </a:ext>
            </a:extLst>
          </p:cNvPr>
          <p:cNvGrpSpPr/>
          <p:nvPr/>
        </p:nvGrpSpPr>
        <p:grpSpPr>
          <a:xfrm>
            <a:off x="7988032" y="2929217"/>
            <a:ext cx="647045" cy="331571"/>
            <a:chOff x="3602038" y="3408363"/>
            <a:chExt cx="638175" cy="327025"/>
          </a:xfrm>
          <a:solidFill>
            <a:schemeClr val="accent5"/>
          </a:solidFill>
        </p:grpSpPr>
        <p:sp>
          <p:nvSpPr>
            <p:cNvPr id="41" name="Freeform 63">
              <a:extLst>
                <a:ext uri="{FF2B5EF4-FFF2-40B4-BE49-F238E27FC236}">
                  <a16:creationId xmlns:a16="http://schemas.microsoft.com/office/drawing/2014/main" id="{D7FEAA0C-CC05-42C3-87D1-7597AFC4B65F}"/>
                </a:ext>
              </a:extLst>
            </p:cNvPr>
            <p:cNvSpPr>
              <a:spLocks/>
            </p:cNvSpPr>
            <p:nvPr/>
          </p:nvSpPr>
          <p:spPr bwMode="auto">
            <a:xfrm>
              <a:off x="4048125" y="3408363"/>
              <a:ext cx="192088" cy="327025"/>
            </a:xfrm>
            <a:custGeom>
              <a:avLst/>
              <a:gdLst>
                <a:gd name="T0" fmla="*/ 50 w 51"/>
                <a:gd name="T1" fmla="*/ 48 h 87"/>
                <a:gd name="T2" fmla="*/ 51 w 51"/>
                <a:gd name="T3" fmla="*/ 44 h 87"/>
                <a:gd name="T4" fmla="*/ 50 w 51"/>
                <a:gd name="T5" fmla="*/ 39 h 87"/>
                <a:gd name="T6" fmla="*/ 50 w 51"/>
                <a:gd name="T7" fmla="*/ 39 h 87"/>
                <a:gd name="T8" fmla="*/ 50 w 51"/>
                <a:gd name="T9" fmla="*/ 39 h 87"/>
                <a:gd name="T10" fmla="*/ 49 w 51"/>
                <a:gd name="T11" fmla="*/ 39 h 87"/>
                <a:gd name="T12" fmla="*/ 12 w 51"/>
                <a:gd name="T13" fmla="*/ 2 h 87"/>
                <a:gd name="T14" fmla="*/ 12 w 51"/>
                <a:gd name="T15" fmla="*/ 2 h 87"/>
                <a:gd name="T16" fmla="*/ 8 w 51"/>
                <a:gd name="T17" fmla="*/ 0 h 87"/>
                <a:gd name="T18" fmla="*/ 1 w 51"/>
                <a:gd name="T19" fmla="*/ 6 h 87"/>
                <a:gd name="T20" fmla="*/ 3 w 51"/>
                <a:gd name="T21" fmla="*/ 11 h 87"/>
                <a:gd name="T22" fmla="*/ 3 w 51"/>
                <a:gd name="T23" fmla="*/ 11 h 87"/>
                <a:gd name="T24" fmla="*/ 29 w 51"/>
                <a:gd name="T25" fmla="*/ 37 h 87"/>
                <a:gd name="T26" fmla="*/ 6 w 51"/>
                <a:gd name="T27" fmla="*/ 37 h 87"/>
                <a:gd name="T28" fmla="*/ 6 w 51"/>
                <a:gd name="T29" fmla="*/ 37 h 87"/>
                <a:gd name="T30" fmla="*/ 0 w 51"/>
                <a:gd name="T31" fmla="*/ 44 h 87"/>
                <a:gd name="T32" fmla="*/ 6 w 51"/>
                <a:gd name="T33" fmla="*/ 50 h 87"/>
                <a:gd name="T34" fmla="*/ 6 w 51"/>
                <a:gd name="T35" fmla="*/ 50 h 87"/>
                <a:gd name="T36" fmla="*/ 29 w 51"/>
                <a:gd name="T37" fmla="*/ 50 h 87"/>
                <a:gd name="T38" fmla="*/ 3 w 51"/>
                <a:gd name="T39" fmla="*/ 76 h 87"/>
                <a:gd name="T40" fmla="*/ 3 w 51"/>
                <a:gd name="T41" fmla="*/ 76 h 87"/>
                <a:gd name="T42" fmla="*/ 1 w 51"/>
                <a:gd name="T43" fmla="*/ 81 h 87"/>
                <a:gd name="T44" fmla="*/ 8 w 51"/>
                <a:gd name="T45" fmla="*/ 87 h 87"/>
                <a:gd name="T46" fmla="*/ 12 w 51"/>
                <a:gd name="T47" fmla="*/ 85 h 87"/>
                <a:gd name="T48" fmla="*/ 12 w 51"/>
                <a:gd name="T49" fmla="*/ 85 h 87"/>
                <a:gd name="T50" fmla="*/ 49 w 51"/>
                <a:gd name="T51" fmla="*/ 48 h 87"/>
                <a:gd name="T52" fmla="*/ 50 w 51"/>
                <a:gd name="T53" fmla="*/ 48 h 87"/>
                <a:gd name="T54" fmla="*/ 50 w 51"/>
                <a:gd name="T55"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87">
                  <a:moveTo>
                    <a:pt x="50" y="48"/>
                  </a:moveTo>
                  <a:cubicBezTo>
                    <a:pt x="51" y="47"/>
                    <a:pt x="51" y="45"/>
                    <a:pt x="51" y="44"/>
                  </a:cubicBezTo>
                  <a:cubicBezTo>
                    <a:pt x="51" y="42"/>
                    <a:pt x="51" y="41"/>
                    <a:pt x="50" y="39"/>
                  </a:cubicBezTo>
                  <a:cubicBezTo>
                    <a:pt x="50" y="39"/>
                    <a:pt x="50" y="39"/>
                    <a:pt x="50" y="39"/>
                  </a:cubicBezTo>
                  <a:cubicBezTo>
                    <a:pt x="50" y="39"/>
                    <a:pt x="50" y="39"/>
                    <a:pt x="50" y="39"/>
                  </a:cubicBezTo>
                  <a:cubicBezTo>
                    <a:pt x="50" y="39"/>
                    <a:pt x="49" y="39"/>
                    <a:pt x="49" y="39"/>
                  </a:cubicBezTo>
                  <a:cubicBezTo>
                    <a:pt x="12" y="2"/>
                    <a:pt x="12" y="2"/>
                    <a:pt x="12" y="2"/>
                  </a:cubicBezTo>
                  <a:cubicBezTo>
                    <a:pt x="12" y="2"/>
                    <a:pt x="12" y="2"/>
                    <a:pt x="12" y="2"/>
                  </a:cubicBezTo>
                  <a:cubicBezTo>
                    <a:pt x="11" y="1"/>
                    <a:pt x="10" y="0"/>
                    <a:pt x="8" y="0"/>
                  </a:cubicBezTo>
                  <a:cubicBezTo>
                    <a:pt x="4" y="0"/>
                    <a:pt x="1" y="3"/>
                    <a:pt x="1" y="6"/>
                  </a:cubicBezTo>
                  <a:cubicBezTo>
                    <a:pt x="1" y="8"/>
                    <a:pt x="2" y="10"/>
                    <a:pt x="3" y="11"/>
                  </a:cubicBezTo>
                  <a:cubicBezTo>
                    <a:pt x="3" y="11"/>
                    <a:pt x="3" y="11"/>
                    <a:pt x="3" y="11"/>
                  </a:cubicBezTo>
                  <a:cubicBezTo>
                    <a:pt x="29" y="37"/>
                    <a:pt x="29" y="37"/>
                    <a:pt x="29" y="37"/>
                  </a:cubicBezTo>
                  <a:cubicBezTo>
                    <a:pt x="6" y="37"/>
                    <a:pt x="6" y="37"/>
                    <a:pt x="6" y="37"/>
                  </a:cubicBezTo>
                  <a:cubicBezTo>
                    <a:pt x="6" y="37"/>
                    <a:pt x="6" y="37"/>
                    <a:pt x="6" y="37"/>
                  </a:cubicBezTo>
                  <a:cubicBezTo>
                    <a:pt x="3" y="37"/>
                    <a:pt x="0" y="40"/>
                    <a:pt x="0" y="44"/>
                  </a:cubicBezTo>
                  <a:cubicBezTo>
                    <a:pt x="0" y="47"/>
                    <a:pt x="3" y="50"/>
                    <a:pt x="6" y="50"/>
                  </a:cubicBezTo>
                  <a:cubicBezTo>
                    <a:pt x="6" y="50"/>
                    <a:pt x="6" y="50"/>
                    <a:pt x="6" y="50"/>
                  </a:cubicBezTo>
                  <a:cubicBezTo>
                    <a:pt x="29" y="50"/>
                    <a:pt x="29" y="50"/>
                    <a:pt x="29" y="50"/>
                  </a:cubicBezTo>
                  <a:cubicBezTo>
                    <a:pt x="3" y="76"/>
                    <a:pt x="3" y="76"/>
                    <a:pt x="3" y="76"/>
                  </a:cubicBezTo>
                  <a:cubicBezTo>
                    <a:pt x="3" y="76"/>
                    <a:pt x="3" y="76"/>
                    <a:pt x="3" y="76"/>
                  </a:cubicBezTo>
                  <a:cubicBezTo>
                    <a:pt x="2" y="77"/>
                    <a:pt x="1" y="79"/>
                    <a:pt x="1" y="81"/>
                  </a:cubicBezTo>
                  <a:cubicBezTo>
                    <a:pt x="1" y="84"/>
                    <a:pt x="4" y="87"/>
                    <a:pt x="8" y="87"/>
                  </a:cubicBezTo>
                  <a:cubicBezTo>
                    <a:pt x="10" y="87"/>
                    <a:pt x="11" y="87"/>
                    <a:pt x="12" y="85"/>
                  </a:cubicBezTo>
                  <a:cubicBezTo>
                    <a:pt x="12" y="85"/>
                    <a:pt x="12" y="85"/>
                    <a:pt x="12" y="85"/>
                  </a:cubicBezTo>
                  <a:cubicBezTo>
                    <a:pt x="49" y="48"/>
                    <a:pt x="49" y="48"/>
                    <a:pt x="49" y="48"/>
                  </a:cubicBezTo>
                  <a:cubicBezTo>
                    <a:pt x="49" y="48"/>
                    <a:pt x="50" y="48"/>
                    <a:pt x="50" y="48"/>
                  </a:cubicBezTo>
                  <a:cubicBezTo>
                    <a:pt x="50" y="48"/>
                    <a:pt x="50" y="48"/>
                    <a:pt x="5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159">
              <a:extLst>
                <a:ext uri="{FF2B5EF4-FFF2-40B4-BE49-F238E27FC236}">
                  <a16:creationId xmlns:a16="http://schemas.microsoft.com/office/drawing/2014/main" id="{0DCD68BD-A9A3-4CF5-B206-881FF45FF14A}"/>
                </a:ext>
              </a:extLst>
            </p:cNvPr>
            <p:cNvSpPr>
              <a:spLocks noChangeArrowheads="1"/>
            </p:cNvSpPr>
            <p:nvPr/>
          </p:nvSpPr>
          <p:spPr bwMode="auto">
            <a:xfrm>
              <a:off x="3962400" y="3548063"/>
              <a:ext cx="47625"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160">
              <a:extLst>
                <a:ext uri="{FF2B5EF4-FFF2-40B4-BE49-F238E27FC236}">
                  <a16:creationId xmlns:a16="http://schemas.microsoft.com/office/drawing/2014/main" id="{18FABCB0-CF60-42BD-B90F-C72C9A439978}"/>
                </a:ext>
              </a:extLst>
            </p:cNvPr>
            <p:cNvSpPr>
              <a:spLocks noChangeArrowheads="1"/>
            </p:cNvSpPr>
            <p:nvPr/>
          </p:nvSpPr>
          <p:spPr bwMode="auto">
            <a:xfrm>
              <a:off x="3871913"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161">
              <a:extLst>
                <a:ext uri="{FF2B5EF4-FFF2-40B4-BE49-F238E27FC236}">
                  <a16:creationId xmlns:a16="http://schemas.microsoft.com/office/drawing/2014/main" id="{0C96CFE8-F7D1-4D1F-BCB8-79CBE3C742C4}"/>
                </a:ext>
              </a:extLst>
            </p:cNvPr>
            <p:cNvSpPr>
              <a:spLocks noChangeArrowheads="1"/>
            </p:cNvSpPr>
            <p:nvPr/>
          </p:nvSpPr>
          <p:spPr bwMode="auto">
            <a:xfrm>
              <a:off x="3781425"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Oval 162">
              <a:extLst>
                <a:ext uri="{FF2B5EF4-FFF2-40B4-BE49-F238E27FC236}">
                  <a16:creationId xmlns:a16="http://schemas.microsoft.com/office/drawing/2014/main" id="{A1008DB1-B8A4-41E4-BA28-B96AA872213D}"/>
                </a:ext>
              </a:extLst>
            </p:cNvPr>
            <p:cNvSpPr>
              <a:spLocks noChangeArrowheads="1"/>
            </p:cNvSpPr>
            <p:nvPr/>
          </p:nvSpPr>
          <p:spPr bwMode="auto">
            <a:xfrm>
              <a:off x="3690938" y="3548063"/>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163">
              <a:extLst>
                <a:ext uri="{FF2B5EF4-FFF2-40B4-BE49-F238E27FC236}">
                  <a16:creationId xmlns:a16="http://schemas.microsoft.com/office/drawing/2014/main" id="{0EDC8BBD-0E1A-420D-A519-9433B403076E}"/>
                </a:ext>
              </a:extLst>
            </p:cNvPr>
            <p:cNvSpPr>
              <a:spLocks noChangeArrowheads="1"/>
            </p:cNvSpPr>
            <p:nvPr/>
          </p:nvSpPr>
          <p:spPr bwMode="auto">
            <a:xfrm>
              <a:off x="3602038" y="3548063"/>
              <a:ext cx="47625"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4" name="Group 53">
            <a:extLst>
              <a:ext uri="{FF2B5EF4-FFF2-40B4-BE49-F238E27FC236}">
                <a16:creationId xmlns:a16="http://schemas.microsoft.com/office/drawing/2014/main" id="{4D646F99-FD0C-47B8-814C-78D9067BBC02}"/>
              </a:ext>
            </a:extLst>
          </p:cNvPr>
          <p:cNvGrpSpPr/>
          <p:nvPr/>
        </p:nvGrpSpPr>
        <p:grpSpPr>
          <a:xfrm>
            <a:off x="460092" y="1733407"/>
            <a:ext cx="989929" cy="491189"/>
            <a:chOff x="8012773" y="3119377"/>
            <a:chExt cx="499109" cy="247651"/>
          </a:xfrm>
          <a:solidFill>
            <a:srgbClr val="1A345F"/>
          </a:solidFill>
        </p:grpSpPr>
        <p:sp>
          <p:nvSpPr>
            <p:cNvPr id="55" name="Freeform 23">
              <a:extLst>
                <a:ext uri="{FF2B5EF4-FFF2-40B4-BE49-F238E27FC236}">
                  <a16:creationId xmlns:a16="http://schemas.microsoft.com/office/drawing/2014/main" id="{4686C513-F61E-47A5-AE51-CC56A5790EAC}"/>
                </a:ext>
              </a:extLst>
            </p:cNvPr>
            <p:cNvSpPr>
              <a:spLocks/>
            </p:cNvSpPr>
            <p:nvPr/>
          </p:nvSpPr>
          <p:spPr bwMode="auto">
            <a:xfrm>
              <a:off x="8180413" y="3214626"/>
              <a:ext cx="30480" cy="49531"/>
            </a:xfrm>
            <a:custGeom>
              <a:avLst/>
              <a:gdLst>
                <a:gd name="T0" fmla="*/ 4 w 9"/>
                <a:gd name="T1" fmla="*/ 0 h 15"/>
                <a:gd name="T2" fmla="*/ 0 w 9"/>
                <a:gd name="T3" fmla="*/ 14 h 15"/>
                <a:gd name="T4" fmla="*/ 5 w 9"/>
                <a:gd name="T5" fmla="*/ 15 h 15"/>
                <a:gd name="T6" fmla="*/ 9 w 9"/>
                <a:gd name="T7" fmla="*/ 15 h 15"/>
                <a:gd name="T8" fmla="*/ 5 w 9"/>
                <a:gd name="T9" fmla="*/ 0 h 15"/>
                <a:gd name="T10" fmla="*/ 4 w 9"/>
                <a:gd name="T11" fmla="*/ 0 h 15"/>
              </a:gdLst>
              <a:ahLst/>
              <a:cxnLst>
                <a:cxn ang="0">
                  <a:pos x="T0" y="T1"/>
                </a:cxn>
                <a:cxn ang="0">
                  <a:pos x="T2" y="T3"/>
                </a:cxn>
                <a:cxn ang="0">
                  <a:pos x="T4" y="T5"/>
                </a:cxn>
                <a:cxn ang="0">
                  <a:pos x="T6" y="T7"/>
                </a:cxn>
                <a:cxn ang="0">
                  <a:pos x="T8" y="T9"/>
                </a:cxn>
                <a:cxn ang="0">
                  <a:pos x="T10" y="T11"/>
                </a:cxn>
              </a:cxnLst>
              <a:rect l="0" t="0" r="r" b="b"/>
              <a:pathLst>
                <a:path w="9" h="15">
                  <a:moveTo>
                    <a:pt x="4" y="0"/>
                  </a:moveTo>
                  <a:cubicBezTo>
                    <a:pt x="4" y="0"/>
                    <a:pt x="4" y="0"/>
                    <a:pt x="0" y="14"/>
                  </a:cubicBezTo>
                  <a:cubicBezTo>
                    <a:pt x="1" y="15"/>
                    <a:pt x="3" y="15"/>
                    <a:pt x="5" y="15"/>
                  </a:cubicBezTo>
                  <a:cubicBezTo>
                    <a:pt x="6" y="15"/>
                    <a:pt x="8" y="15"/>
                    <a:pt x="9" y="15"/>
                  </a:cubicBezTo>
                  <a:cubicBezTo>
                    <a:pt x="9" y="15"/>
                    <a:pt x="9" y="15"/>
                    <a:pt x="5" y="0"/>
                  </a:cubicBezTo>
                  <a:cubicBezTo>
                    <a:pt x="5" y="0"/>
                    <a:pt x="5" y="0"/>
                    <a:pt x="4" y="0"/>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GB" sz="2400"/>
            </a:p>
          </p:txBody>
        </p:sp>
        <p:sp>
          <p:nvSpPr>
            <p:cNvPr id="56" name="Freeform 24">
              <a:extLst>
                <a:ext uri="{FF2B5EF4-FFF2-40B4-BE49-F238E27FC236}">
                  <a16:creationId xmlns:a16="http://schemas.microsoft.com/office/drawing/2014/main" id="{C880F2B0-54EF-42E0-B835-3505312055F5}"/>
                </a:ext>
              </a:extLst>
            </p:cNvPr>
            <p:cNvSpPr>
              <a:spLocks/>
            </p:cNvSpPr>
            <p:nvPr/>
          </p:nvSpPr>
          <p:spPr bwMode="auto">
            <a:xfrm>
              <a:off x="8298522" y="3199386"/>
              <a:ext cx="38100" cy="38100"/>
            </a:xfrm>
            <a:custGeom>
              <a:avLst/>
              <a:gdLst>
                <a:gd name="T0" fmla="*/ 4 w 11"/>
                <a:gd name="T1" fmla="*/ 0 h 12"/>
                <a:gd name="T2" fmla="*/ 0 w 11"/>
                <a:gd name="T3" fmla="*/ 0 h 12"/>
                <a:gd name="T4" fmla="*/ 0 w 11"/>
                <a:gd name="T5" fmla="*/ 12 h 12"/>
                <a:gd name="T6" fmla="*/ 4 w 11"/>
                <a:gd name="T7" fmla="*/ 12 h 12"/>
                <a:gd name="T8" fmla="*/ 11 w 11"/>
                <a:gd name="T9" fmla="*/ 6 h 12"/>
                <a:gd name="T10" fmla="*/ 4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4" y="0"/>
                  </a:moveTo>
                  <a:cubicBezTo>
                    <a:pt x="4" y="0"/>
                    <a:pt x="4" y="0"/>
                    <a:pt x="0" y="0"/>
                  </a:cubicBezTo>
                  <a:cubicBezTo>
                    <a:pt x="0" y="0"/>
                    <a:pt x="0" y="0"/>
                    <a:pt x="0" y="12"/>
                  </a:cubicBezTo>
                  <a:cubicBezTo>
                    <a:pt x="0" y="12"/>
                    <a:pt x="0" y="12"/>
                    <a:pt x="4" y="12"/>
                  </a:cubicBezTo>
                  <a:cubicBezTo>
                    <a:pt x="8" y="12"/>
                    <a:pt x="11" y="10"/>
                    <a:pt x="11" y="6"/>
                  </a:cubicBezTo>
                  <a:cubicBezTo>
                    <a:pt x="11" y="1"/>
                    <a:pt x="8" y="0"/>
                    <a:pt x="4" y="0"/>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GB" sz="2400"/>
            </a:p>
          </p:txBody>
        </p:sp>
        <p:sp>
          <p:nvSpPr>
            <p:cNvPr id="57" name="Freeform 25">
              <a:extLst>
                <a:ext uri="{FF2B5EF4-FFF2-40B4-BE49-F238E27FC236}">
                  <a16:creationId xmlns:a16="http://schemas.microsoft.com/office/drawing/2014/main" id="{E563502C-0C78-4FC9-91EF-ACABAF951F09}"/>
                </a:ext>
              </a:extLst>
            </p:cNvPr>
            <p:cNvSpPr>
              <a:spLocks noEditPoints="1"/>
            </p:cNvSpPr>
            <p:nvPr/>
          </p:nvSpPr>
          <p:spPr bwMode="auto">
            <a:xfrm>
              <a:off x="8012773" y="3119377"/>
              <a:ext cx="499109" cy="247651"/>
            </a:xfrm>
            <a:custGeom>
              <a:avLst/>
              <a:gdLst>
                <a:gd name="T0" fmla="*/ 0 w 150"/>
                <a:gd name="T1" fmla="*/ 0 h 74"/>
                <a:gd name="T2" fmla="*/ 0 w 150"/>
                <a:gd name="T3" fmla="*/ 74 h 74"/>
                <a:gd name="T4" fmla="*/ 76 w 150"/>
                <a:gd name="T5" fmla="*/ 74 h 74"/>
                <a:gd name="T6" fmla="*/ 150 w 150"/>
                <a:gd name="T7" fmla="*/ 0 h 74"/>
                <a:gd name="T8" fmla="*/ 0 w 150"/>
                <a:gd name="T9" fmla="*/ 0 h 74"/>
                <a:gd name="T10" fmla="*/ 91 w 150"/>
                <a:gd name="T11" fmla="*/ 46 h 74"/>
                <a:gd name="T12" fmla="*/ 86 w 150"/>
                <a:gd name="T13" fmla="*/ 46 h 74"/>
                <a:gd name="T14" fmla="*/ 86 w 150"/>
                <a:gd name="T15" fmla="*/ 60 h 74"/>
                <a:gd name="T16" fmla="*/ 64 w 150"/>
                <a:gd name="T17" fmla="*/ 60 h 74"/>
                <a:gd name="T18" fmla="*/ 62 w 150"/>
                <a:gd name="T19" fmla="*/ 53 h 74"/>
                <a:gd name="T20" fmla="*/ 55 w 150"/>
                <a:gd name="T21" fmla="*/ 55 h 74"/>
                <a:gd name="T22" fmla="*/ 47 w 150"/>
                <a:gd name="T23" fmla="*/ 53 h 74"/>
                <a:gd name="T24" fmla="*/ 44 w 150"/>
                <a:gd name="T25" fmla="*/ 60 h 74"/>
                <a:gd name="T26" fmla="*/ 31 w 150"/>
                <a:gd name="T27" fmla="*/ 60 h 74"/>
                <a:gd name="T28" fmla="*/ 33 w 150"/>
                <a:gd name="T29" fmla="*/ 56 h 74"/>
                <a:gd name="T30" fmla="*/ 32 w 150"/>
                <a:gd name="T31" fmla="*/ 57 h 74"/>
                <a:gd name="T32" fmla="*/ 19 w 150"/>
                <a:gd name="T33" fmla="*/ 61 h 74"/>
                <a:gd name="T34" fmla="*/ 18 w 150"/>
                <a:gd name="T35" fmla="*/ 61 h 74"/>
                <a:gd name="T36" fmla="*/ 2 w 150"/>
                <a:gd name="T37" fmla="*/ 56 h 74"/>
                <a:gd name="T38" fmla="*/ 7 w 150"/>
                <a:gd name="T39" fmla="*/ 47 h 74"/>
                <a:gd name="T40" fmla="*/ 19 w 150"/>
                <a:gd name="T41" fmla="*/ 51 h 74"/>
                <a:gd name="T42" fmla="*/ 23 w 150"/>
                <a:gd name="T43" fmla="*/ 49 h 74"/>
                <a:gd name="T44" fmla="*/ 24 w 150"/>
                <a:gd name="T45" fmla="*/ 47 h 74"/>
                <a:gd name="T46" fmla="*/ 17 w 150"/>
                <a:gd name="T47" fmla="*/ 42 h 74"/>
                <a:gd name="T48" fmla="*/ 7 w 150"/>
                <a:gd name="T49" fmla="*/ 38 h 74"/>
                <a:gd name="T50" fmla="*/ 2 w 150"/>
                <a:gd name="T51" fmla="*/ 28 h 74"/>
                <a:gd name="T52" fmla="*/ 5 w 150"/>
                <a:gd name="T53" fmla="*/ 19 h 74"/>
                <a:gd name="T54" fmla="*/ 20 w 150"/>
                <a:gd name="T55" fmla="*/ 13 h 74"/>
                <a:gd name="T56" fmla="*/ 37 w 150"/>
                <a:gd name="T57" fmla="*/ 18 h 74"/>
                <a:gd name="T58" fmla="*/ 32 w 150"/>
                <a:gd name="T59" fmla="*/ 26 h 74"/>
                <a:gd name="T60" fmla="*/ 21 w 150"/>
                <a:gd name="T61" fmla="*/ 23 h 74"/>
                <a:gd name="T62" fmla="*/ 14 w 150"/>
                <a:gd name="T63" fmla="*/ 27 h 74"/>
                <a:gd name="T64" fmla="*/ 22 w 150"/>
                <a:gd name="T65" fmla="*/ 32 h 74"/>
                <a:gd name="T66" fmla="*/ 37 w 150"/>
                <a:gd name="T67" fmla="*/ 44 h 74"/>
                <a:gd name="T68" fmla="*/ 48 w 150"/>
                <a:gd name="T69" fmla="*/ 14 h 74"/>
                <a:gd name="T70" fmla="*/ 61 w 150"/>
                <a:gd name="T71" fmla="*/ 14 h 74"/>
                <a:gd name="T72" fmla="*/ 74 w 150"/>
                <a:gd name="T73" fmla="*/ 49 h 74"/>
                <a:gd name="T74" fmla="*/ 74 w 150"/>
                <a:gd name="T75" fmla="*/ 14 h 74"/>
                <a:gd name="T76" fmla="*/ 89 w 150"/>
                <a:gd name="T77" fmla="*/ 14 h 74"/>
                <a:gd name="T78" fmla="*/ 109 w 150"/>
                <a:gd name="T79" fmla="*/ 30 h 74"/>
                <a:gd name="T80" fmla="*/ 91 w 150"/>
                <a:gd name="T81" fmla="*/ 4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74">
                  <a:moveTo>
                    <a:pt x="0" y="0"/>
                  </a:moveTo>
                  <a:cubicBezTo>
                    <a:pt x="0" y="74"/>
                    <a:pt x="0" y="74"/>
                    <a:pt x="0" y="74"/>
                  </a:cubicBezTo>
                  <a:cubicBezTo>
                    <a:pt x="76" y="74"/>
                    <a:pt x="76" y="74"/>
                    <a:pt x="76" y="74"/>
                  </a:cubicBezTo>
                  <a:cubicBezTo>
                    <a:pt x="150" y="0"/>
                    <a:pt x="150" y="0"/>
                    <a:pt x="150" y="0"/>
                  </a:cubicBezTo>
                  <a:lnTo>
                    <a:pt x="0" y="0"/>
                  </a:lnTo>
                  <a:close/>
                  <a:moveTo>
                    <a:pt x="91" y="46"/>
                  </a:moveTo>
                  <a:cubicBezTo>
                    <a:pt x="91" y="46"/>
                    <a:pt x="91" y="46"/>
                    <a:pt x="86" y="46"/>
                  </a:cubicBezTo>
                  <a:cubicBezTo>
                    <a:pt x="86" y="46"/>
                    <a:pt x="86" y="46"/>
                    <a:pt x="86" y="60"/>
                  </a:cubicBezTo>
                  <a:cubicBezTo>
                    <a:pt x="86" y="60"/>
                    <a:pt x="86" y="60"/>
                    <a:pt x="64" y="60"/>
                  </a:cubicBezTo>
                  <a:cubicBezTo>
                    <a:pt x="64" y="60"/>
                    <a:pt x="64" y="60"/>
                    <a:pt x="62" y="53"/>
                  </a:cubicBezTo>
                  <a:cubicBezTo>
                    <a:pt x="60" y="54"/>
                    <a:pt x="57" y="55"/>
                    <a:pt x="55" y="55"/>
                  </a:cubicBezTo>
                  <a:cubicBezTo>
                    <a:pt x="52" y="55"/>
                    <a:pt x="49" y="54"/>
                    <a:pt x="47" y="53"/>
                  </a:cubicBezTo>
                  <a:cubicBezTo>
                    <a:pt x="47" y="53"/>
                    <a:pt x="47" y="53"/>
                    <a:pt x="44" y="60"/>
                  </a:cubicBezTo>
                  <a:cubicBezTo>
                    <a:pt x="44" y="60"/>
                    <a:pt x="44" y="60"/>
                    <a:pt x="31" y="60"/>
                  </a:cubicBezTo>
                  <a:cubicBezTo>
                    <a:pt x="31" y="60"/>
                    <a:pt x="31" y="60"/>
                    <a:pt x="33" y="56"/>
                  </a:cubicBezTo>
                  <a:cubicBezTo>
                    <a:pt x="32" y="56"/>
                    <a:pt x="32" y="57"/>
                    <a:pt x="32" y="57"/>
                  </a:cubicBezTo>
                  <a:cubicBezTo>
                    <a:pt x="29" y="60"/>
                    <a:pt x="24" y="61"/>
                    <a:pt x="19" y="61"/>
                  </a:cubicBezTo>
                  <a:cubicBezTo>
                    <a:pt x="19" y="61"/>
                    <a:pt x="19" y="61"/>
                    <a:pt x="18" y="61"/>
                  </a:cubicBezTo>
                  <a:cubicBezTo>
                    <a:pt x="13" y="61"/>
                    <a:pt x="7" y="60"/>
                    <a:pt x="2" y="56"/>
                  </a:cubicBezTo>
                  <a:cubicBezTo>
                    <a:pt x="2" y="56"/>
                    <a:pt x="2" y="56"/>
                    <a:pt x="7" y="47"/>
                  </a:cubicBezTo>
                  <a:cubicBezTo>
                    <a:pt x="12" y="50"/>
                    <a:pt x="14" y="51"/>
                    <a:pt x="19" y="51"/>
                  </a:cubicBezTo>
                  <a:cubicBezTo>
                    <a:pt x="21" y="51"/>
                    <a:pt x="22" y="51"/>
                    <a:pt x="23" y="49"/>
                  </a:cubicBezTo>
                  <a:cubicBezTo>
                    <a:pt x="24" y="49"/>
                    <a:pt x="24" y="48"/>
                    <a:pt x="24" y="47"/>
                  </a:cubicBezTo>
                  <a:cubicBezTo>
                    <a:pt x="24" y="45"/>
                    <a:pt x="21" y="44"/>
                    <a:pt x="17" y="42"/>
                  </a:cubicBezTo>
                  <a:cubicBezTo>
                    <a:pt x="14" y="42"/>
                    <a:pt x="10" y="40"/>
                    <a:pt x="7" y="38"/>
                  </a:cubicBezTo>
                  <a:cubicBezTo>
                    <a:pt x="3" y="35"/>
                    <a:pt x="2" y="32"/>
                    <a:pt x="2" y="28"/>
                  </a:cubicBezTo>
                  <a:cubicBezTo>
                    <a:pt x="2" y="24"/>
                    <a:pt x="3" y="21"/>
                    <a:pt x="5" y="19"/>
                  </a:cubicBezTo>
                  <a:cubicBezTo>
                    <a:pt x="9" y="16"/>
                    <a:pt x="14" y="13"/>
                    <a:pt x="20" y="13"/>
                  </a:cubicBezTo>
                  <a:cubicBezTo>
                    <a:pt x="26" y="13"/>
                    <a:pt x="32" y="15"/>
                    <a:pt x="37" y="18"/>
                  </a:cubicBezTo>
                  <a:cubicBezTo>
                    <a:pt x="37" y="18"/>
                    <a:pt x="37" y="18"/>
                    <a:pt x="32" y="26"/>
                  </a:cubicBezTo>
                  <a:cubicBezTo>
                    <a:pt x="27" y="24"/>
                    <a:pt x="24" y="24"/>
                    <a:pt x="21" y="23"/>
                  </a:cubicBezTo>
                  <a:cubicBezTo>
                    <a:pt x="16" y="23"/>
                    <a:pt x="14" y="25"/>
                    <a:pt x="14" y="27"/>
                  </a:cubicBezTo>
                  <a:cubicBezTo>
                    <a:pt x="14" y="29"/>
                    <a:pt x="18" y="31"/>
                    <a:pt x="22" y="32"/>
                  </a:cubicBezTo>
                  <a:cubicBezTo>
                    <a:pt x="29" y="34"/>
                    <a:pt x="36" y="36"/>
                    <a:pt x="37" y="44"/>
                  </a:cubicBezTo>
                  <a:cubicBezTo>
                    <a:pt x="37" y="44"/>
                    <a:pt x="37" y="44"/>
                    <a:pt x="48" y="14"/>
                  </a:cubicBezTo>
                  <a:cubicBezTo>
                    <a:pt x="48" y="14"/>
                    <a:pt x="48" y="14"/>
                    <a:pt x="61" y="14"/>
                  </a:cubicBezTo>
                  <a:cubicBezTo>
                    <a:pt x="61" y="14"/>
                    <a:pt x="61" y="14"/>
                    <a:pt x="74" y="49"/>
                  </a:cubicBezTo>
                  <a:cubicBezTo>
                    <a:pt x="74" y="49"/>
                    <a:pt x="74" y="49"/>
                    <a:pt x="74" y="14"/>
                  </a:cubicBezTo>
                  <a:cubicBezTo>
                    <a:pt x="74" y="14"/>
                    <a:pt x="74" y="14"/>
                    <a:pt x="89" y="14"/>
                  </a:cubicBezTo>
                  <a:cubicBezTo>
                    <a:pt x="103" y="14"/>
                    <a:pt x="109" y="19"/>
                    <a:pt x="109" y="30"/>
                  </a:cubicBezTo>
                  <a:cubicBezTo>
                    <a:pt x="109" y="40"/>
                    <a:pt x="103" y="46"/>
                    <a:pt x="91" y="46"/>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GB" sz="2400"/>
            </a:p>
          </p:txBody>
        </p:sp>
        <p:sp>
          <p:nvSpPr>
            <p:cNvPr id="58" name="Freeform 26">
              <a:extLst>
                <a:ext uri="{FF2B5EF4-FFF2-40B4-BE49-F238E27FC236}">
                  <a16:creationId xmlns:a16="http://schemas.microsoft.com/office/drawing/2014/main" id="{FB9F9982-DE60-442A-B435-5E0E0B4AD703}"/>
                </a:ext>
              </a:extLst>
            </p:cNvPr>
            <p:cNvSpPr>
              <a:spLocks noEditPoints="1"/>
            </p:cNvSpPr>
            <p:nvPr/>
          </p:nvSpPr>
          <p:spPr bwMode="auto">
            <a:xfrm>
              <a:off x="8321382" y="3336546"/>
              <a:ext cx="30480" cy="30480"/>
            </a:xfrm>
            <a:custGeom>
              <a:avLst/>
              <a:gdLst>
                <a:gd name="T0" fmla="*/ 0 w 9"/>
                <a:gd name="T1" fmla="*/ 5 h 9"/>
                <a:gd name="T2" fmla="*/ 5 w 9"/>
                <a:gd name="T3" fmla="*/ 1 h 9"/>
                <a:gd name="T4" fmla="*/ 8 w 9"/>
                <a:gd name="T5" fmla="*/ 5 h 9"/>
                <a:gd name="T6" fmla="*/ 5 w 9"/>
                <a:gd name="T7" fmla="*/ 9 h 9"/>
                <a:gd name="T8" fmla="*/ 0 w 9"/>
                <a:gd name="T9" fmla="*/ 5 h 9"/>
                <a:gd name="T10" fmla="*/ 5 w 9"/>
                <a:gd name="T11" fmla="*/ 9 h 9"/>
                <a:gd name="T12" fmla="*/ 9 w 9"/>
                <a:gd name="T13" fmla="*/ 5 h 9"/>
                <a:gd name="T14" fmla="*/ 5 w 9"/>
                <a:gd name="T15" fmla="*/ 0 h 9"/>
                <a:gd name="T16" fmla="*/ 0 w 9"/>
                <a:gd name="T17" fmla="*/ 5 h 9"/>
                <a:gd name="T18" fmla="*/ 5 w 9"/>
                <a:gd name="T19" fmla="*/ 9 h 9"/>
                <a:gd name="T20" fmla="*/ 4 w 9"/>
                <a:gd name="T21" fmla="*/ 5 h 9"/>
                <a:gd name="T22" fmla="*/ 5 w 9"/>
                <a:gd name="T23" fmla="*/ 5 h 9"/>
                <a:gd name="T24" fmla="*/ 6 w 9"/>
                <a:gd name="T25" fmla="*/ 8 h 9"/>
                <a:gd name="T26" fmla="*/ 7 w 9"/>
                <a:gd name="T27" fmla="*/ 8 h 9"/>
                <a:gd name="T28" fmla="*/ 5 w 9"/>
                <a:gd name="T29" fmla="*/ 5 h 9"/>
                <a:gd name="T30" fmla="*/ 7 w 9"/>
                <a:gd name="T31" fmla="*/ 3 h 9"/>
                <a:gd name="T32" fmla="*/ 5 w 9"/>
                <a:gd name="T33" fmla="*/ 2 h 9"/>
                <a:gd name="T34" fmla="*/ 3 w 9"/>
                <a:gd name="T35" fmla="*/ 2 h 9"/>
                <a:gd name="T36" fmla="*/ 3 w 9"/>
                <a:gd name="T37" fmla="*/ 8 h 9"/>
                <a:gd name="T38" fmla="*/ 4 w 9"/>
                <a:gd name="T39" fmla="*/ 8 h 9"/>
                <a:gd name="T40" fmla="*/ 4 w 9"/>
                <a:gd name="T41" fmla="*/ 5 h 9"/>
                <a:gd name="T42" fmla="*/ 4 w 9"/>
                <a:gd name="T43" fmla="*/ 4 h 9"/>
                <a:gd name="T44" fmla="*/ 4 w 9"/>
                <a:gd name="T45" fmla="*/ 3 h 9"/>
                <a:gd name="T46" fmla="*/ 5 w 9"/>
                <a:gd name="T47" fmla="*/ 3 h 9"/>
                <a:gd name="T48" fmla="*/ 6 w 9"/>
                <a:gd name="T49" fmla="*/ 3 h 9"/>
                <a:gd name="T50" fmla="*/ 5 w 9"/>
                <a:gd name="T51" fmla="*/ 4 h 9"/>
                <a:gd name="T52" fmla="*/ 4 w 9"/>
                <a:gd name="T5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9">
                  <a:moveTo>
                    <a:pt x="0" y="5"/>
                  </a:moveTo>
                  <a:cubicBezTo>
                    <a:pt x="0" y="2"/>
                    <a:pt x="2" y="1"/>
                    <a:pt x="5" y="1"/>
                  </a:cubicBezTo>
                  <a:cubicBezTo>
                    <a:pt x="6" y="1"/>
                    <a:pt x="8" y="2"/>
                    <a:pt x="8" y="5"/>
                  </a:cubicBezTo>
                  <a:cubicBezTo>
                    <a:pt x="8" y="7"/>
                    <a:pt x="6" y="9"/>
                    <a:pt x="5" y="9"/>
                  </a:cubicBezTo>
                  <a:cubicBezTo>
                    <a:pt x="2" y="9"/>
                    <a:pt x="0" y="7"/>
                    <a:pt x="0" y="5"/>
                  </a:cubicBezTo>
                  <a:close/>
                  <a:moveTo>
                    <a:pt x="5" y="9"/>
                  </a:moveTo>
                  <a:cubicBezTo>
                    <a:pt x="7" y="9"/>
                    <a:pt x="9" y="8"/>
                    <a:pt x="9" y="5"/>
                  </a:cubicBezTo>
                  <a:cubicBezTo>
                    <a:pt x="9" y="2"/>
                    <a:pt x="7" y="0"/>
                    <a:pt x="5" y="0"/>
                  </a:cubicBezTo>
                  <a:cubicBezTo>
                    <a:pt x="2" y="0"/>
                    <a:pt x="0" y="2"/>
                    <a:pt x="0" y="5"/>
                  </a:cubicBezTo>
                  <a:cubicBezTo>
                    <a:pt x="0" y="8"/>
                    <a:pt x="2" y="9"/>
                    <a:pt x="5" y="9"/>
                  </a:cubicBezTo>
                  <a:close/>
                  <a:moveTo>
                    <a:pt x="4" y="5"/>
                  </a:moveTo>
                  <a:cubicBezTo>
                    <a:pt x="5" y="5"/>
                    <a:pt x="5" y="5"/>
                    <a:pt x="5" y="5"/>
                  </a:cubicBezTo>
                  <a:cubicBezTo>
                    <a:pt x="6" y="8"/>
                    <a:pt x="6" y="8"/>
                    <a:pt x="6" y="8"/>
                  </a:cubicBezTo>
                  <a:cubicBezTo>
                    <a:pt x="7" y="8"/>
                    <a:pt x="7" y="8"/>
                    <a:pt x="7" y="8"/>
                  </a:cubicBezTo>
                  <a:cubicBezTo>
                    <a:pt x="5" y="5"/>
                    <a:pt x="5" y="5"/>
                    <a:pt x="5" y="5"/>
                  </a:cubicBezTo>
                  <a:cubicBezTo>
                    <a:pt x="6" y="5"/>
                    <a:pt x="7" y="5"/>
                    <a:pt x="7" y="3"/>
                  </a:cubicBezTo>
                  <a:cubicBezTo>
                    <a:pt x="7" y="2"/>
                    <a:pt x="6" y="2"/>
                    <a:pt x="5" y="2"/>
                  </a:cubicBezTo>
                  <a:cubicBezTo>
                    <a:pt x="3" y="2"/>
                    <a:pt x="3" y="2"/>
                    <a:pt x="3" y="2"/>
                  </a:cubicBezTo>
                  <a:cubicBezTo>
                    <a:pt x="3" y="8"/>
                    <a:pt x="3" y="8"/>
                    <a:pt x="3" y="8"/>
                  </a:cubicBezTo>
                  <a:cubicBezTo>
                    <a:pt x="4" y="8"/>
                    <a:pt x="4" y="8"/>
                    <a:pt x="4" y="8"/>
                  </a:cubicBezTo>
                  <a:lnTo>
                    <a:pt x="4" y="5"/>
                  </a:lnTo>
                  <a:close/>
                  <a:moveTo>
                    <a:pt x="4" y="4"/>
                  </a:moveTo>
                  <a:cubicBezTo>
                    <a:pt x="4" y="3"/>
                    <a:pt x="4" y="3"/>
                    <a:pt x="4" y="3"/>
                  </a:cubicBezTo>
                  <a:cubicBezTo>
                    <a:pt x="5" y="3"/>
                    <a:pt x="5" y="3"/>
                    <a:pt x="5" y="3"/>
                  </a:cubicBezTo>
                  <a:cubicBezTo>
                    <a:pt x="5" y="3"/>
                    <a:pt x="6" y="3"/>
                    <a:pt x="6" y="3"/>
                  </a:cubicBezTo>
                  <a:cubicBezTo>
                    <a:pt x="6" y="4"/>
                    <a:pt x="5" y="4"/>
                    <a:pt x="5" y="4"/>
                  </a:cubicBezTo>
                  <a:lnTo>
                    <a:pt x="4" y="4"/>
                  </a:lnTo>
                  <a:close/>
                </a:path>
              </a:pathLst>
            </a:custGeom>
            <a:grpFill/>
            <a:ln>
              <a:noFill/>
            </a:ln>
          </p:spPr>
          <p:txBody>
            <a:bodyPr vert="horz" wrap="square" lIns="121920" tIns="60960" rIns="121920" bIns="60960" numCol="1" anchor="t" anchorCtr="0" compatLnSpc="1">
              <a:prstTxWarp prst="textNoShape">
                <a:avLst/>
              </a:prstTxWarp>
            </a:bodyPr>
            <a:lstStyle/>
            <a:p>
              <a:endParaRPr lang="en-GB" sz="2400"/>
            </a:p>
          </p:txBody>
        </p:sp>
      </p:grpSp>
      <p:sp>
        <p:nvSpPr>
          <p:cNvPr id="59" name="TextBox 58">
            <a:extLst>
              <a:ext uri="{FF2B5EF4-FFF2-40B4-BE49-F238E27FC236}">
                <a16:creationId xmlns:a16="http://schemas.microsoft.com/office/drawing/2014/main" id="{0535C002-4049-4108-AE25-EC5B7E8451A8}"/>
              </a:ext>
            </a:extLst>
          </p:cNvPr>
          <p:cNvSpPr txBox="1"/>
          <p:nvPr/>
        </p:nvSpPr>
        <p:spPr>
          <a:xfrm>
            <a:off x="5124316" y="3306710"/>
            <a:ext cx="835485" cy="543867"/>
          </a:xfrm>
          <a:prstGeom prst="rect">
            <a:avLst/>
          </a:prstGeom>
          <a:noFill/>
        </p:spPr>
        <p:txBody>
          <a:bodyPr wrap="none" rtlCol="0">
            <a:spAutoFit/>
          </a:bodyPr>
          <a:lstStyle/>
          <a:p>
            <a:pPr algn="ctr"/>
            <a:r>
              <a:rPr lang="en-US" sz="1467" b="1" dirty="0">
                <a:latin typeface="Arial" panose="020B0604020202020204" pitchFamily="34" charset="0"/>
                <a:cs typeface="Arial" panose="020B0604020202020204" pitchFamily="34" charset="0"/>
              </a:rPr>
              <a:t>CDC or</a:t>
            </a:r>
          </a:p>
          <a:p>
            <a:pPr algn="ctr"/>
            <a:r>
              <a:rPr lang="en-US" sz="1467" b="1" dirty="0">
                <a:latin typeface="Arial" panose="020B0604020202020204" pitchFamily="34" charset="0"/>
                <a:cs typeface="Arial" panose="020B0604020202020204" pitchFamily="34" charset="0"/>
              </a:rPr>
              <a:t>Batch</a:t>
            </a:r>
          </a:p>
        </p:txBody>
      </p:sp>
      <p:sp>
        <p:nvSpPr>
          <p:cNvPr id="62" name="TextBox 61">
            <a:extLst>
              <a:ext uri="{FF2B5EF4-FFF2-40B4-BE49-F238E27FC236}">
                <a16:creationId xmlns:a16="http://schemas.microsoft.com/office/drawing/2014/main" id="{657E3F19-CD32-484F-B0A1-3AAA2C8FB4D3}"/>
              </a:ext>
            </a:extLst>
          </p:cNvPr>
          <p:cNvSpPr txBox="1"/>
          <p:nvPr/>
        </p:nvSpPr>
        <p:spPr>
          <a:xfrm>
            <a:off x="6303806" y="1939358"/>
            <a:ext cx="1247457" cy="666977"/>
          </a:xfrm>
          <a:prstGeom prst="rect">
            <a:avLst/>
          </a:prstGeom>
          <a:noFill/>
        </p:spPr>
        <p:txBody>
          <a:bodyPr wrap="none" rtlCol="0">
            <a:spAutoFit/>
          </a:bodyPr>
          <a:lstStyle/>
          <a:p>
            <a:pPr algn="ctr"/>
            <a:r>
              <a:rPr lang="en-US" sz="1867" b="1" dirty="0">
                <a:latin typeface="Arial" panose="020B0604020202020204" pitchFamily="34" charset="0"/>
                <a:cs typeface="Arial" panose="020B0604020202020204" pitchFamily="34" charset="0"/>
              </a:rPr>
              <a:t>Qlik </a:t>
            </a:r>
          </a:p>
          <a:p>
            <a:pPr algn="ctr"/>
            <a:r>
              <a:rPr lang="en-US" sz="1867" b="1" dirty="0">
                <a:latin typeface="Arial" panose="020B0604020202020204" pitchFamily="34" charset="0"/>
                <a:cs typeface="Arial" panose="020B0604020202020204" pitchFamily="34" charset="0"/>
              </a:rPr>
              <a:t>Replicate</a:t>
            </a:r>
            <a:endParaRPr lang="en-US" sz="2400" b="1" dirty="0">
              <a:latin typeface="Arial" panose="020B0604020202020204" pitchFamily="34" charset="0"/>
              <a:cs typeface="Arial" panose="020B0604020202020204" pitchFamily="34" charset="0"/>
            </a:endParaRPr>
          </a:p>
        </p:txBody>
      </p:sp>
      <p:sp>
        <p:nvSpPr>
          <p:cNvPr id="63" name="Freeform 7">
            <a:extLst>
              <a:ext uri="{FF2B5EF4-FFF2-40B4-BE49-F238E27FC236}">
                <a16:creationId xmlns:a16="http://schemas.microsoft.com/office/drawing/2014/main" id="{DCB370F6-B466-4E59-8CC8-B757F8418546}"/>
              </a:ext>
            </a:extLst>
          </p:cNvPr>
          <p:cNvSpPr>
            <a:spLocks/>
          </p:cNvSpPr>
          <p:nvPr/>
        </p:nvSpPr>
        <p:spPr bwMode="auto">
          <a:xfrm>
            <a:off x="6091158" y="2706321"/>
            <a:ext cx="1674021" cy="1493860"/>
          </a:xfrm>
          <a:custGeom>
            <a:avLst/>
            <a:gdLst>
              <a:gd name="T0" fmla="*/ 711 w 745"/>
              <a:gd name="T1" fmla="*/ 916 h 916"/>
              <a:gd name="T2" fmla="*/ 34 w 745"/>
              <a:gd name="T3" fmla="*/ 916 h 916"/>
              <a:gd name="T4" fmla="*/ 0 w 745"/>
              <a:gd name="T5" fmla="*/ 882 h 916"/>
              <a:gd name="T6" fmla="*/ 0 w 745"/>
              <a:gd name="T7" fmla="*/ 35 h 916"/>
              <a:gd name="T8" fmla="*/ 34 w 745"/>
              <a:gd name="T9" fmla="*/ 0 h 916"/>
              <a:gd name="T10" fmla="*/ 711 w 745"/>
              <a:gd name="T11" fmla="*/ 0 h 916"/>
              <a:gd name="T12" fmla="*/ 745 w 745"/>
              <a:gd name="T13" fmla="*/ 35 h 916"/>
              <a:gd name="T14" fmla="*/ 745 w 745"/>
              <a:gd name="T15" fmla="*/ 882 h 916"/>
              <a:gd name="T16" fmla="*/ 711 w 745"/>
              <a:gd name="T1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 h="916">
                <a:moveTo>
                  <a:pt x="711" y="916"/>
                </a:moveTo>
                <a:cubicBezTo>
                  <a:pt x="34" y="916"/>
                  <a:pt x="34" y="916"/>
                  <a:pt x="34" y="916"/>
                </a:cubicBezTo>
                <a:cubicBezTo>
                  <a:pt x="15" y="916"/>
                  <a:pt x="0" y="901"/>
                  <a:pt x="0" y="882"/>
                </a:cubicBezTo>
                <a:cubicBezTo>
                  <a:pt x="0" y="35"/>
                  <a:pt x="0" y="35"/>
                  <a:pt x="0" y="35"/>
                </a:cubicBezTo>
                <a:cubicBezTo>
                  <a:pt x="0" y="16"/>
                  <a:pt x="15" y="0"/>
                  <a:pt x="34" y="0"/>
                </a:cubicBezTo>
                <a:cubicBezTo>
                  <a:pt x="711" y="0"/>
                  <a:pt x="711" y="0"/>
                  <a:pt x="711" y="0"/>
                </a:cubicBezTo>
                <a:cubicBezTo>
                  <a:pt x="729" y="0"/>
                  <a:pt x="745" y="16"/>
                  <a:pt x="745" y="35"/>
                </a:cubicBezTo>
                <a:cubicBezTo>
                  <a:pt x="745" y="882"/>
                  <a:pt x="745" y="882"/>
                  <a:pt x="745" y="882"/>
                </a:cubicBezTo>
                <a:cubicBezTo>
                  <a:pt x="745" y="901"/>
                  <a:pt x="729" y="916"/>
                  <a:pt x="711" y="916"/>
                </a:cubicBezTo>
                <a:close/>
              </a:path>
            </a:pathLst>
          </a:custGeom>
          <a:solidFill>
            <a:schemeClr val="accent5"/>
          </a:solidFill>
          <a:ln w="6350">
            <a:solidFill>
              <a:schemeClr val="bg1"/>
            </a:solidFill>
            <a:round/>
            <a:headEnd/>
            <a:tailEnd/>
          </a:ln>
          <a:effectLst/>
        </p:spPr>
        <p:txBody>
          <a:bodyPr vert="horz" wrap="square" lIns="121920" tIns="60960" rIns="121920" bIns="60960" numCol="1" anchor="t" anchorCtr="0" compatLnSpc="1">
            <a:prstTxWarp prst="textNoShape">
              <a:avLst/>
            </a:prstTxWarp>
          </a:bodyPr>
          <a:lstStyle/>
          <a:p>
            <a:endParaRPr lang="en-GB" sz="2400" dirty="0"/>
          </a:p>
        </p:txBody>
      </p:sp>
      <p:sp>
        <p:nvSpPr>
          <p:cNvPr id="64" name="Rectangle 63">
            <a:extLst>
              <a:ext uri="{FF2B5EF4-FFF2-40B4-BE49-F238E27FC236}">
                <a16:creationId xmlns:a16="http://schemas.microsoft.com/office/drawing/2014/main" id="{C12F3216-BB1B-4D92-A5C7-8212B6D098CF}"/>
              </a:ext>
            </a:extLst>
          </p:cNvPr>
          <p:cNvSpPr>
            <a:spLocks noChangeArrowheads="1"/>
          </p:cNvSpPr>
          <p:nvPr/>
        </p:nvSpPr>
        <p:spPr bwMode="auto">
          <a:xfrm>
            <a:off x="6312562" y="3906876"/>
            <a:ext cx="3159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a:r>
              <a:rPr lang="en-US" altLang="en-US" sz="1200" dirty="0">
                <a:solidFill>
                  <a:srgbClr val="FFFFFF"/>
                </a:solidFill>
                <a:latin typeface="+mj-lt"/>
              </a:rPr>
              <a:t>Filter</a:t>
            </a:r>
          </a:p>
        </p:txBody>
      </p:sp>
      <p:sp>
        <p:nvSpPr>
          <p:cNvPr id="65" name="Rectangle 64">
            <a:extLst>
              <a:ext uri="{FF2B5EF4-FFF2-40B4-BE49-F238E27FC236}">
                <a16:creationId xmlns:a16="http://schemas.microsoft.com/office/drawing/2014/main" id="{33E90A7A-0F14-473D-9C03-5959BB5F23E6}"/>
              </a:ext>
            </a:extLst>
          </p:cNvPr>
          <p:cNvSpPr>
            <a:spLocks noChangeArrowheads="1"/>
          </p:cNvSpPr>
          <p:nvPr/>
        </p:nvSpPr>
        <p:spPr bwMode="auto">
          <a:xfrm>
            <a:off x="6919776" y="3906876"/>
            <a:ext cx="6208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a:r>
              <a:rPr lang="en-US" altLang="en-US" sz="1200" dirty="0">
                <a:solidFill>
                  <a:schemeClr val="bg1"/>
                </a:solidFill>
                <a:latin typeface="+mj-lt"/>
              </a:rPr>
              <a:t>Transform</a:t>
            </a:r>
          </a:p>
        </p:txBody>
      </p:sp>
      <p:sp>
        <p:nvSpPr>
          <p:cNvPr id="66" name="Freeform 121">
            <a:extLst>
              <a:ext uri="{FF2B5EF4-FFF2-40B4-BE49-F238E27FC236}">
                <a16:creationId xmlns:a16="http://schemas.microsoft.com/office/drawing/2014/main" id="{4A1CA751-A1B5-4CB4-8570-9C538D6756F6}"/>
              </a:ext>
            </a:extLst>
          </p:cNvPr>
          <p:cNvSpPr>
            <a:spLocks noEditPoints="1"/>
          </p:cNvSpPr>
          <p:nvPr/>
        </p:nvSpPr>
        <p:spPr bwMode="auto">
          <a:xfrm>
            <a:off x="6314446" y="3438492"/>
            <a:ext cx="377191" cy="402877"/>
          </a:xfrm>
          <a:custGeom>
            <a:avLst/>
            <a:gdLst>
              <a:gd name="T0" fmla="*/ 132 w 134"/>
              <a:gd name="T1" fmla="*/ 7 h 143"/>
              <a:gd name="T2" fmla="*/ 121 w 134"/>
              <a:gd name="T3" fmla="*/ 0 h 143"/>
              <a:gd name="T4" fmla="*/ 13 w 134"/>
              <a:gd name="T5" fmla="*/ 0 h 143"/>
              <a:gd name="T6" fmla="*/ 2 w 134"/>
              <a:gd name="T7" fmla="*/ 7 h 143"/>
              <a:gd name="T8" fmla="*/ 3 w 134"/>
              <a:gd name="T9" fmla="*/ 19 h 143"/>
              <a:gd name="T10" fmla="*/ 50 w 134"/>
              <a:gd name="T11" fmla="*/ 85 h 143"/>
              <a:gd name="T12" fmla="*/ 50 w 134"/>
              <a:gd name="T13" fmla="*/ 143 h 143"/>
              <a:gd name="T14" fmla="*/ 84 w 134"/>
              <a:gd name="T15" fmla="*/ 124 h 143"/>
              <a:gd name="T16" fmla="*/ 84 w 134"/>
              <a:gd name="T17" fmla="*/ 85 h 143"/>
              <a:gd name="T18" fmla="*/ 131 w 134"/>
              <a:gd name="T19" fmla="*/ 19 h 143"/>
              <a:gd name="T20" fmla="*/ 132 w 134"/>
              <a:gd name="T21" fmla="*/ 7 h 143"/>
              <a:gd name="T22" fmla="*/ 60 w 134"/>
              <a:gd name="T23" fmla="*/ 127 h 143"/>
              <a:gd name="T24" fmla="*/ 60 w 134"/>
              <a:gd name="T25" fmla="*/ 88 h 143"/>
              <a:gd name="T26" fmla="*/ 74 w 134"/>
              <a:gd name="T27" fmla="*/ 88 h 143"/>
              <a:gd name="T28" fmla="*/ 74 w 134"/>
              <a:gd name="T29" fmla="*/ 118 h 143"/>
              <a:gd name="T30" fmla="*/ 60 w 134"/>
              <a:gd name="T31" fmla="*/ 127 h 143"/>
              <a:gd name="T32" fmla="*/ 122 w 134"/>
              <a:gd name="T33" fmla="*/ 13 h 143"/>
              <a:gd name="T34" fmla="*/ 78 w 134"/>
              <a:gd name="T35" fmla="*/ 77 h 143"/>
              <a:gd name="T36" fmla="*/ 76 w 134"/>
              <a:gd name="T37" fmla="*/ 78 h 143"/>
              <a:gd name="T38" fmla="*/ 58 w 134"/>
              <a:gd name="T39" fmla="*/ 78 h 143"/>
              <a:gd name="T40" fmla="*/ 56 w 134"/>
              <a:gd name="T41" fmla="*/ 77 h 143"/>
              <a:gd name="T42" fmla="*/ 12 w 134"/>
              <a:gd name="T43" fmla="*/ 13 h 143"/>
              <a:gd name="T44" fmla="*/ 12 w 134"/>
              <a:gd name="T45" fmla="*/ 12 h 143"/>
              <a:gd name="T46" fmla="*/ 13 w 134"/>
              <a:gd name="T47" fmla="*/ 11 h 143"/>
              <a:gd name="T48" fmla="*/ 121 w 134"/>
              <a:gd name="T49" fmla="*/ 11 h 143"/>
              <a:gd name="T50" fmla="*/ 122 w 134"/>
              <a:gd name="T51" fmla="*/ 12 h 143"/>
              <a:gd name="T52" fmla="*/ 122 w 134"/>
              <a:gd name="T53" fmla="*/ 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143">
                <a:moveTo>
                  <a:pt x="132" y="7"/>
                </a:moveTo>
                <a:cubicBezTo>
                  <a:pt x="129" y="3"/>
                  <a:pt x="125" y="0"/>
                  <a:pt x="121" y="0"/>
                </a:cubicBezTo>
                <a:cubicBezTo>
                  <a:pt x="13" y="0"/>
                  <a:pt x="13" y="0"/>
                  <a:pt x="13" y="0"/>
                </a:cubicBezTo>
                <a:cubicBezTo>
                  <a:pt x="9" y="0"/>
                  <a:pt x="5" y="3"/>
                  <a:pt x="2" y="7"/>
                </a:cubicBezTo>
                <a:cubicBezTo>
                  <a:pt x="0" y="11"/>
                  <a:pt x="1" y="16"/>
                  <a:pt x="3" y="19"/>
                </a:cubicBezTo>
                <a:cubicBezTo>
                  <a:pt x="3" y="19"/>
                  <a:pt x="49" y="84"/>
                  <a:pt x="50" y="85"/>
                </a:cubicBezTo>
                <a:cubicBezTo>
                  <a:pt x="50" y="143"/>
                  <a:pt x="50" y="143"/>
                  <a:pt x="50" y="143"/>
                </a:cubicBezTo>
                <a:cubicBezTo>
                  <a:pt x="84" y="124"/>
                  <a:pt x="84" y="124"/>
                  <a:pt x="84" y="124"/>
                </a:cubicBezTo>
                <a:cubicBezTo>
                  <a:pt x="84" y="85"/>
                  <a:pt x="84" y="85"/>
                  <a:pt x="84" y="85"/>
                </a:cubicBezTo>
                <a:cubicBezTo>
                  <a:pt x="85" y="84"/>
                  <a:pt x="131" y="19"/>
                  <a:pt x="131" y="19"/>
                </a:cubicBezTo>
                <a:cubicBezTo>
                  <a:pt x="133" y="16"/>
                  <a:pt x="134" y="11"/>
                  <a:pt x="132" y="7"/>
                </a:cubicBezTo>
                <a:close/>
                <a:moveTo>
                  <a:pt x="60" y="127"/>
                </a:moveTo>
                <a:cubicBezTo>
                  <a:pt x="60" y="88"/>
                  <a:pt x="60" y="88"/>
                  <a:pt x="60" y="88"/>
                </a:cubicBezTo>
                <a:cubicBezTo>
                  <a:pt x="74" y="88"/>
                  <a:pt x="74" y="88"/>
                  <a:pt x="74" y="88"/>
                </a:cubicBezTo>
                <a:cubicBezTo>
                  <a:pt x="74" y="118"/>
                  <a:pt x="74" y="118"/>
                  <a:pt x="74" y="118"/>
                </a:cubicBezTo>
                <a:lnTo>
                  <a:pt x="60" y="127"/>
                </a:lnTo>
                <a:close/>
                <a:moveTo>
                  <a:pt x="122" y="13"/>
                </a:moveTo>
                <a:cubicBezTo>
                  <a:pt x="78" y="77"/>
                  <a:pt x="78" y="77"/>
                  <a:pt x="78" y="77"/>
                </a:cubicBezTo>
                <a:cubicBezTo>
                  <a:pt x="77" y="77"/>
                  <a:pt x="77" y="78"/>
                  <a:pt x="76" y="78"/>
                </a:cubicBezTo>
                <a:cubicBezTo>
                  <a:pt x="58" y="78"/>
                  <a:pt x="58" y="78"/>
                  <a:pt x="58" y="78"/>
                </a:cubicBezTo>
                <a:cubicBezTo>
                  <a:pt x="57" y="78"/>
                  <a:pt x="57" y="77"/>
                  <a:pt x="56" y="77"/>
                </a:cubicBezTo>
                <a:cubicBezTo>
                  <a:pt x="12" y="13"/>
                  <a:pt x="12" y="13"/>
                  <a:pt x="12" y="13"/>
                </a:cubicBezTo>
                <a:cubicBezTo>
                  <a:pt x="11" y="13"/>
                  <a:pt x="11" y="12"/>
                  <a:pt x="12" y="12"/>
                </a:cubicBezTo>
                <a:cubicBezTo>
                  <a:pt x="12" y="11"/>
                  <a:pt x="12" y="11"/>
                  <a:pt x="13" y="11"/>
                </a:cubicBezTo>
                <a:cubicBezTo>
                  <a:pt x="121" y="11"/>
                  <a:pt x="121" y="11"/>
                  <a:pt x="121" y="11"/>
                </a:cubicBezTo>
                <a:cubicBezTo>
                  <a:pt x="122" y="11"/>
                  <a:pt x="122" y="11"/>
                  <a:pt x="122" y="12"/>
                </a:cubicBezTo>
                <a:cubicBezTo>
                  <a:pt x="123" y="12"/>
                  <a:pt x="123" y="13"/>
                  <a:pt x="122" y="13"/>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GB" sz="2400" dirty="0"/>
          </a:p>
        </p:txBody>
      </p:sp>
      <p:sp>
        <p:nvSpPr>
          <p:cNvPr id="67" name="Rectangle: Rounded Corners 66">
            <a:extLst>
              <a:ext uri="{FF2B5EF4-FFF2-40B4-BE49-F238E27FC236}">
                <a16:creationId xmlns:a16="http://schemas.microsoft.com/office/drawing/2014/main" id="{F4E0384E-F1F6-458E-A60F-623D0B11F763}"/>
              </a:ext>
            </a:extLst>
          </p:cNvPr>
          <p:cNvSpPr/>
          <p:nvPr/>
        </p:nvSpPr>
        <p:spPr>
          <a:xfrm>
            <a:off x="6183709" y="2811587"/>
            <a:ext cx="1488921" cy="448623"/>
          </a:xfrm>
          <a:prstGeom prst="roundRect">
            <a:avLst>
              <a:gd name="adj" fmla="val 132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8" name="Rectangle 83">
            <a:extLst>
              <a:ext uri="{FF2B5EF4-FFF2-40B4-BE49-F238E27FC236}">
                <a16:creationId xmlns:a16="http://schemas.microsoft.com/office/drawing/2014/main" id="{CA44F9C4-6DB8-4A2E-9EC3-828377FE82D8}"/>
              </a:ext>
            </a:extLst>
          </p:cNvPr>
          <p:cNvSpPr>
            <a:spLocks noChangeArrowheads="1"/>
          </p:cNvSpPr>
          <p:nvPr/>
        </p:nvSpPr>
        <p:spPr bwMode="auto">
          <a:xfrm>
            <a:off x="6535785" y="2952798"/>
            <a:ext cx="784767"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a:lnSpc>
                <a:spcPct val="90000"/>
              </a:lnSpc>
            </a:pPr>
            <a:r>
              <a:rPr lang="en-US" altLang="en-US" sz="1400" b="1" dirty="0">
                <a:solidFill>
                  <a:schemeClr val="accent5"/>
                </a:solidFill>
                <a:latin typeface="+mj-lt"/>
              </a:rPr>
              <a:t>In-memory</a:t>
            </a:r>
          </a:p>
        </p:txBody>
      </p:sp>
      <p:grpSp>
        <p:nvGrpSpPr>
          <p:cNvPr id="69" name="Group 68">
            <a:extLst>
              <a:ext uri="{FF2B5EF4-FFF2-40B4-BE49-F238E27FC236}">
                <a16:creationId xmlns:a16="http://schemas.microsoft.com/office/drawing/2014/main" id="{7904766F-14E9-4550-81A9-723B2907ED43}"/>
              </a:ext>
            </a:extLst>
          </p:cNvPr>
          <p:cNvGrpSpPr/>
          <p:nvPr/>
        </p:nvGrpSpPr>
        <p:grpSpPr>
          <a:xfrm>
            <a:off x="7023410" y="3444958"/>
            <a:ext cx="413543" cy="406113"/>
            <a:chOff x="7807182" y="5858966"/>
            <a:chExt cx="636271" cy="624840"/>
          </a:xfrm>
          <a:solidFill>
            <a:schemeClr val="bg1"/>
          </a:solidFill>
        </p:grpSpPr>
        <p:sp>
          <p:nvSpPr>
            <p:cNvPr id="70" name="Freeform 566">
              <a:extLst>
                <a:ext uri="{FF2B5EF4-FFF2-40B4-BE49-F238E27FC236}">
                  <a16:creationId xmlns:a16="http://schemas.microsoft.com/office/drawing/2014/main" id="{AF1A3BEC-C5FB-4FA4-ADC2-2D733CA1202D}"/>
                </a:ext>
              </a:extLst>
            </p:cNvPr>
            <p:cNvSpPr>
              <a:spLocks/>
            </p:cNvSpPr>
            <p:nvPr/>
          </p:nvSpPr>
          <p:spPr bwMode="auto">
            <a:xfrm>
              <a:off x="8127222" y="5858966"/>
              <a:ext cx="316231" cy="518160"/>
            </a:xfrm>
            <a:custGeom>
              <a:avLst/>
              <a:gdLst>
                <a:gd name="T0" fmla="*/ 64 w 95"/>
                <a:gd name="T1" fmla="*/ 156 h 156"/>
                <a:gd name="T2" fmla="*/ 92 w 95"/>
                <a:gd name="T3" fmla="*/ 156 h 156"/>
                <a:gd name="T4" fmla="*/ 92 w 95"/>
                <a:gd name="T5" fmla="*/ 146 h 156"/>
                <a:gd name="T6" fmla="*/ 79 w 95"/>
                <a:gd name="T7" fmla="*/ 146 h 156"/>
                <a:gd name="T8" fmla="*/ 79 w 95"/>
                <a:gd name="T9" fmla="*/ 145 h 156"/>
                <a:gd name="T10" fmla="*/ 95 w 95"/>
                <a:gd name="T11" fmla="*/ 94 h 156"/>
                <a:gd name="T12" fmla="*/ 1 w 95"/>
                <a:gd name="T13" fmla="*/ 0 h 156"/>
                <a:gd name="T14" fmla="*/ 0 w 95"/>
                <a:gd name="T15" fmla="*/ 0 h 156"/>
                <a:gd name="T16" fmla="*/ 0 w 95"/>
                <a:gd name="T17" fmla="*/ 10 h 156"/>
                <a:gd name="T18" fmla="*/ 1 w 95"/>
                <a:gd name="T19" fmla="*/ 10 h 156"/>
                <a:gd name="T20" fmla="*/ 85 w 95"/>
                <a:gd name="T21" fmla="*/ 94 h 156"/>
                <a:gd name="T22" fmla="*/ 71 w 95"/>
                <a:gd name="T23" fmla="*/ 139 h 156"/>
                <a:gd name="T24" fmla="*/ 69 w 95"/>
                <a:gd name="T25" fmla="*/ 141 h 156"/>
                <a:gd name="T26" fmla="*/ 69 w 95"/>
                <a:gd name="T27" fmla="*/ 122 h 156"/>
                <a:gd name="T28" fmla="*/ 59 w 95"/>
                <a:gd name="T29" fmla="*/ 122 h 156"/>
                <a:gd name="T30" fmla="*/ 59 w 95"/>
                <a:gd name="T31" fmla="*/ 151 h 156"/>
                <a:gd name="T32" fmla="*/ 64 w 95"/>
                <a:gd name="T3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56">
                  <a:moveTo>
                    <a:pt x="64" y="156"/>
                  </a:moveTo>
                  <a:cubicBezTo>
                    <a:pt x="92" y="156"/>
                    <a:pt x="92" y="156"/>
                    <a:pt x="92" y="156"/>
                  </a:cubicBezTo>
                  <a:cubicBezTo>
                    <a:pt x="92" y="146"/>
                    <a:pt x="92" y="146"/>
                    <a:pt x="92" y="146"/>
                  </a:cubicBezTo>
                  <a:cubicBezTo>
                    <a:pt x="79" y="146"/>
                    <a:pt x="79" y="146"/>
                    <a:pt x="79" y="146"/>
                  </a:cubicBezTo>
                  <a:cubicBezTo>
                    <a:pt x="79" y="145"/>
                    <a:pt x="79" y="145"/>
                    <a:pt x="79" y="145"/>
                  </a:cubicBezTo>
                  <a:cubicBezTo>
                    <a:pt x="89" y="129"/>
                    <a:pt x="95" y="112"/>
                    <a:pt x="95" y="94"/>
                  </a:cubicBezTo>
                  <a:cubicBezTo>
                    <a:pt x="95" y="42"/>
                    <a:pt x="52" y="0"/>
                    <a:pt x="1" y="0"/>
                  </a:cubicBezTo>
                  <a:cubicBezTo>
                    <a:pt x="0" y="0"/>
                    <a:pt x="0" y="0"/>
                    <a:pt x="0" y="0"/>
                  </a:cubicBezTo>
                  <a:cubicBezTo>
                    <a:pt x="0" y="10"/>
                    <a:pt x="0" y="10"/>
                    <a:pt x="0" y="10"/>
                  </a:cubicBezTo>
                  <a:cubicBezTo>
                    <a:pt x="1" y="10"/>
                    <a:pt x="1" y="10"/>
                    <a:pt x="1" y="10"/>
                  </a:cubicBezTo>
                  <a:cubicBezTo>
                    <a:pt x="47" y="10"/>
                    <a:pt x="85" y="47"/>
                    <a:pt x="85" y="94"/>
                  </a:cubicBezTo>
                  <a:cubicBezTo>
                    <a:pt x="85" y="109"/>
                    <a:pt x="80" y="125"/>
                    <a:pt x="71" y="139"/>
                  </a:cubicBezTo>
                  <a:cubicBezTo>
                    <a:pt x="69" y="141"/>
                    <a:pt x="69" y="141"/>
                    <a:pt x="69" y="141"/>
                  </a:cubicBezTo>
                  <a:cubicBezTo>
                    <a:pt x="69" y="122"/>
                    <a:pt x="69" y="122"/>
                    <a:pt x="69" y="122"/>
                  </a:cubicBezTo>
                  <a:cubicBezTo>
                    <a:pt x="59" y="122"/>
                    <a:pt x="59" y="122"/>
                    <a:pt x="59" y="122"/>
                  </a:cubicBezTo>
                  <a:cubicBezTo>
                    <a:pt x="59" y="151"/>
                    <a:pt x="59" y="151"/>
                    <a:pt x="59" y="151"/>
                  </a:cubicBezTo>
                  <a:cubicBezTo>
                    <a:pt x="59" y="154"/>
                    <a:pt x="61" y="156"/>
                    <a:pt x="6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71" name="Freeform 567">
              <a:extLst>
                <a:ext uri="{FF2B5EF4-FFF2-40B4-BE49-F238E27FC236}">
                  <a16:creationId xmlns:a16="http://schemas.microsoft.com/office/drawing/2014/main" id="{0DCE2506-5459-4EC3-9D86-01B9DFC638BA}"/>
                </a:ext>
              </a:extLst>
            </p:cNvPr>
            <p:cNvSpPr>
              <a:spLocks/>
            </p:cNvSpPr>
            <p:nvPr/>
          </p:nvSpPr>
          <p:spPr bwMode="auto">
            <a:xfrm>
              <a:off x="7807182" y="5958026"/>
              <a:ext cx="316231" cy="525780"/>
            </a:xfrm>
            <a:custGeom>
              <a:avLst/>
              <a:gdLst>
                <a:gd name="T0" fmla="*/ 93 w 95"/>
                <a:gd name="T1" fmla="*/ 158 h 158"/>
                <a:gd name="T2" fmla="*/ 95 w 95"/>
                <a:gd name="T3" fmla="*/ 158 h 158"/>
                <a:gd name="T4" fmla="*/ 95 w 95"/>
                <a:gd name="T5" fmla="*/ 147 h 158"/>
                <a:gd name="T6" fmla="*/ 93 w 95"/>
                <a:gd name="T7" fmla="*/ 147 h 158"/>
                <a:gd name="T8" fmla="*/ 10 w 95"/>
                <a:gd name="T9" fmla="*/ 64 h 158"/>
                <a:gd name="T10" fmla="*/ 24 w 95"/>
                <a:gd name="T11" fmla="*/ 18 h 158"/>
                <a:gd name="T12" fmla="*/ 25 w 95"/>
                <a:gd name="T13" fmla="*/ 15 h 158"/>
                <a:gd name="T14" fmla="*/ 25 w 95"/>
                <a:gd name="T15" fmla="*/ 38 h 158"/>
                <a:gd name="T16" fmla="*/ 35 w 95"/>
                <a:gd name="T17" fmla="*/ 38 h 158"/>
                <a:gd name="T18" fmla="*/ 35 w 95"/>
                <a:gd name="T19" fmla="*/ 5 h 158"/>
                <a:gd name="T20" fmla="*/ 30 w 95"/>
                <a:gd name="T21" fmla="*/ 0 h 158"/>
                <a:gd name="T22" fmla="*/ 3 w 95"/>
                <a:gd name="T23" fmla="*/ 0 h 158"/>
                <a:gd name="T24" fmla="*/ 3 w 95"/>
                <a:gd name="T25" fmla="*/ 11 h 158"/>
                <a:gd name="T26" fmla="*/ 16 w 95"/>
                <a:gd name="T27" fmla="*/ 11 h 158"/>
                <a:gd name="T28" fmla="*/ 15 w 95"/>
                <a:gd name="T29" fmla="*/ 12 h 158"/>
                <a:gd name="T30" fmla="*/ 0 w 95"/>
                <a:gd name="T31" fmla="*/ 64 h 158"/>
                <a:gd name="T32" fmla="*/ 93 w 95"/>
                <a:gd name="T3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58">
                  <a:moveTo>
                    <a:pt x="93" y="158"/>
                  </a:moveTo>
                  <a:cubicBezTo>
                    <a:pt x="95" y="158"/>
                    <a:pt x="95" y="158"/>
                    <a:pt x="95" y="158"/>
                  </a:cubicBezTo>
                  <a:cubicBezTo>
                    <a:pt x="95" y="147"/>
                    <a:pt x="95" y="147"/>
                    <a:pt x="95" y="147"/>
                  </a:cubicBezTo>
                  <a:cubicBezTo>
                    <a:pt x="93" y="147"/>
                    <a:pt x="93" y="147"/>
                    <a:pt x="93" y="147"/>
                  </a:cubicBezTo>
                  <a:cubicBezTo>
                    <a:pt x="47" y="147"/>
                    <a:pt x="10" y="109"/>
                    <a:pt x="10" y="64"/>
                  </a:cubicBezTo>
                  <a:cubicBezTo>
                    <a:pt x="10" y="47"/>
                    <a:pt x="15" y="31"/>
                    <a:pt x="24" y="18"/>
                  </a:cubicBezTo>
                  <a:cubicBezTo>
                    <a:pt x="25" y="15"/>
                    <a:pt x="25" y="15"/>
                    <a:pt x="25" y="15"/>
                  </a:cubicBezTo>
                  <a:cubicBezTo>
                    <a:pt x="25" y="38"/>
                    <a:pt x="25" y="38"/>
                    <a:pt x="25" y="38"/>
                  </a:cubicBezTo>
                  <a:cubicBezTo>
                    <a:pt x="35" y="38"/>
                    <a:pt x="35" y="38"/>
                    <a:pt x="35" y="38"/>
                  </a:cubicBezTo>
                  <a:cubicBezTo>
                    <a:pt x="35" y="5"/>
                    <a:pt x="35" y="5"/>
                    <a:pt x="35" y="5"/>
                  </a:cubicBezTo>
                  <a:cubicBezTo>
                    <a:pt x="35" y="3"/>
                    <a:pt x="33" y="0"/>
                    <a:pt x="30" y="0"/>
                  </a:cubicBezTo>
                  <a:cubicBezTo>
                    <a:pt x="3" y="0"/>
                    <a:pt x="3" y="0"/>
                    <a:pt x="3" y="0"/>
                  </a:cubicBezTo>
                  <a:cubicBezTo>
                    <a:pt x="3" y="11"/>
                    <a:pt x="3" y="11"/>
                    <a:pt x="3" y="11"/>
                  </a:cubicBezTo>
                  <a:cubicBezTo>
                    <a:pt x="16" y="11"/>
                    <a:pt x="16" y="11"/>
                    <a:pt x="16" y="11"/>
                  </a:cubicBezTo>
                  <a:cubicBezTo>
                    <a:pt x="15" y="12"/>
                    <a:pt x="15" y="12"/>
                    <a:pt x="15" y="12"/>
                  </a:cubicBezTo>
                  <a:cubicBezTo>
                    <a:pt x="5" y="27"/>
                    <a:pt x="0" y="45"/>
                    <a:pt x="0" y="64"/>
                  </a:cubicBezTo>
                  <a:cubicBezTo>
                    <a:pt x="0" y="115"/>
                    <a:pt x="42" y="158"/>
                    <a:pt x="93"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72" name="Rectangle 568">
              <a:extLst>
                <a:ext uri="{FF2B5EF4-FFF2-40B4-BE49-F238E27FC236}">
                  <a16:creationId xmlns:a16="http://schemas.microsoft.com/office/drawing/2014/main" id="{99A81481-E749-4221-81BF-A8198C9F09B0}"/>
                </a:ext>
              </a:extLst>
            </p:cNvPr>
            <p:cNvSpPr>
              <a:spLocks noChangeArrowheads="1"/>
            </p:cNvSpPr>
            <p:nvPr/>
          </p:nvSpPr>
          <p:spPr bwMode="auto">
            <a:xfrm>
              <a:off x="8230090" y="6106617"/>
              <a:ext cx="3811" cy="38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73" name="Freeform 569">
              <a:extLst>
                <a:ext uri="{FF2B5EF4-FFF2-40B4-BE49-F238E27FC236}">
                  <a16:creationId xmlns:a16="http://schemas.microsoft.com/office/drawing/2014/main" id="{DC221C4F-CD87-4409-9177-551F8DA512AA}"/>
                </a:ext>
              </a:extLst>
            </p:cNvPr>
            <p:cNvSpPr>
              <a:spLocks noEditPoints="1"/>
            </p:cNvSpPr>
            <p:nvPr/>
          </p:nvSpPr>
          <p:spPr bwMode="auto">
            <a:xfrm>
              <a:off x="7982442" y="6011366"/>
              <a:ext cx="278131" cy="293371"/>
            </a:xfrm>
            <a:custGeom>
              <a:avLst/>
              <a:gdLst>
                <a:gd name="T0" fmla="*/ 81 w 84"/>
                <a:gd name="T1" fmla="*/ 25 h 88"/>
                <a:gd name="T2" fmla="*/ 52 w 84"/>
                <a:gd name="T3" fmla="*/ 2 h 88"/>
                <a:gd name="T4" fmla="*/ 45 w 84"/>
                <a:gd name="T5" fmla="*/ 1 h 88"/>
                <a:gd name="T6" fmla="*/ 42 w 84"/>
                <a:gd name="T7" fmla="*/ 2 h 88"/>
                <a:gd name="T8" fmla="*/ 12 w 84"/>
                <a:gd name="T9" fmla="*/ 14 h 88"/>
                <a:gd name="T10" fmla="*/ 6 w 84"/>
                <a:gd name="T11" fmla="*/ 20 h 88"/>
                <a:gd name="T12" fmla="*/ 1 w 84"/>
                <a:gd name="T13" fmla="*/ 55 h 88"/>
                <a:gd name="T14" fmla="*/ 4 w 84"/>
                <a:gd name="T15" fmla="*/ 63 h 88"/>
                <a:gd name="T16" fmla="*/ 32 w 84"/>
                <a:gd name="T17" fmla="*/ 86 h 88"/>
                <a:gd name="T18" fmla="*/ 37 w 84"/>
                <a:gd name="T19" fmla="*/ 88 h 88"/>
                <a:gd name="T20" fmla="*/ 39 w 84"/>
                <a:gd name="T21" fmla="*/ 87 h 88"/>
                <a:gd name="T22" fmla="*/ 73 w 84"/>
                <a:gd name="T23" fmla="*/ 74 h 88"/>
                <a:gd name="T24" fmla="*/ 78 w 84"/>
                <a:gd name="T25" fmla="*/ 68 h 88"/>
                <a:gd name="T26" fmla="*/ 83 w 84"/>
                <a:gd name="T27" fmla="*/ 32 h 88"/>
                <a:gd name="T28" fmla="*/ 81 w 84"/>
                <a:gd name="T29" fmla="*/ 25 h 88"/>
                <a:gd name="T30" fmla="*/ 71 w 84"/>
                <a:gd name="T31" fmla="*/ 67 h 88"/>
                <a:gd name="T32" fmla="*/ 70 w 84"/>
                <a:gd name="T33" fmla="*/ 67 h 88"/>
                <a:gd name="T34" fmla="*/ 37 w 84"/>
                <a:gd name="T35" fmla="*/ 80 h 88"/>
                <a:gd name="T36" fmla="*/ 37 w 84"/>
                <a:gd name="T37" fmla="*/ 80 h 88"/>
                <a:gd name="T38" fmla="*/ 9 w 84"/>
                <a:gd name="T39" fmla="*/ 57 h 88"/>
                <a:gd name="T40" fmla="*/ 9 w 84"/>
                <a:gd name="T41" fmla="*/ 57 h 88"/>
                <a:gd name="T42" fmla="*/ 14 w 84"/>
                <a:gd name="T43" fmla="*/ 21 h 88"/>
                <a:gd name="T44" fmla="*/ 14 w 84"/>
                <a:gd name="T45" fmla="*/ 21 h 88"/>
                <a:gd name="T46" fmla="*/ 14 w 84"/>
                <a:gd name="T47" fmla="*/ 21 h 88"/>
                <a:gd name="T48" fmla="*/ 14 w 84"/>
                <a:gd name="T49" fmla="*/ 21 h 88"/>
                <a:gd name="T50" fmla="*/ 48 w 84"/>
                <a:gd name="T51" fmla="*/ 8 h 88"/>
                <a:gd name="T52" fmla="*/ 48 w 84"/>
                <a:gd name="T53" fmla="*/ 8 h 88"/>
                <a:gd name="T54" fmla="*/ 48 w 84"/>
                <a:gd name="T55" fmla="*/ 8 h 88"/>
                <a:gd name="T56" fmla="*/ 76 w 84"/>
                <a:gd name="T57" fmla="*/ 31 h 88"/>
                <a:gd name="T58" fmla="*/ 76 w 84"/>
                <a:gd name="T59" fmla="*/ 31 h 88"/>
                <a:gd name="T60" fmla="*/ 71 w 84"/>
                <a:gd name="T61" fmla="*/ 67 h 88"/>
                <a:gd name="T62" fmla="*/ 71 w 84"/>
                <a:gd name="T63" fmla="*/ 67 h 88"/>
                <a:gd name="T64" fmla="*/ 71 w 84"/>
                <a:gd name="T65" fmla="*/ 67 h 88"/>
                <a:gd name="T66" fmla="*/ 71 w 84"/>
                <a:gd name="T67" fmla="*/ 6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8">
                  <a:moveTo>
                    <a:pt x="81" y="25"/>
                  </a:moveTo>
                  <a:cubicBezTo>
                    <a:pt x="52" y="2"/>
                    <a:pt x="52" y="2"/>
                    <a:pt x="52" y="2"/>
                  </a:cubicBezTo>
                  <a:cubicBezTo>
                    <a:pt x="51" y="1"/>
                    <a:pt x="48" y="0"/>
                    <a:pt x="45" y="1"/>
                  </a:cubicBezTo>
                  <a:cubicBezTo>
                    <a:pt x="45" y="1"/>
                    <a:pt x="44" y="1"/>
                    <a:pt x="42" y="2"/>
                  </a:cubicBezTo>
                  <a:cubicBezTo>
                    <a:pt x="38" y="4"/>
                    <a:pt x="30" y="7"/>
                    <a:pt x="12" y="14"/>
                  </a:cubicBezTo>
                  <a:cubicBezTo>
                    <a:pt x="9" y="15"/>
                    <a:pt x="7" y="17"/>
                    <a:pt x="6" y="20"/>
                  </a:cubicBezTo>
                  <a:cubicBezTo>
                    <a:pt x="1" y="55"/>
                    <a:pt x="1" y="55"/>
                    <a:pt x="1" y="55"/>
                  </a:cubicBezTo>
                  <a:cubicBezTo>
                    <a:pt x="0" y="58"/>
                    <a:pt x="1" y="61"/>
                    <a:pt x="4" y="63"/>
                  </a:cubicBezTo>
                  <a:cubicBezTo>
                    <a:pt x="32" y="86"/>
                    <a:pt x="32" y="86"/>
                    <a:pt x="32" y="86"/>
                  </a:cubicBezTo>
                  <a:cubicBezTo>
                    <a:pt x="33" y="87"/>
                    <a:pt x="34" y="88"/>
                    <a:pt x="37" y="88"/>
                  </a:cubicBezTo>
                  <a:cubicBezTo>
                    <a:pt x="37" y="88"/>
                    <a:pt x="38" y="88"/>
                    <a:pt x="39" y="87"/>
                  </a:cubicBezTo>
                  <a:cubicBezTo>
                    <a:pt x="73" y="74"/>
                    <a:pt x="73" y="74"/>
                    <a:pt x="73" y="74"/>
                  </a:cubicBezTo>
                  <a:cubicBezTo>
                    <a:pt x="75" y="73"/>
                    <a:pt x="77" y="72"/>
                    <a:pt x="78" y="68"/>
                  </a:cubicBezTo>
                  <a:cubicBezTo>
                    <a:pt x="83" y="32"/>
                    <a:pt x="83" y="32"/>
                    <a:pt x="83" y="32"/>
                  </a:cubicBezTo>
                  <a:cubicBezTo>
                    <a:pt x="84" y="30"/>
                    <a:pt x="83" y="27"/>
                    <a:pt x="81" y="25"/>
                  </a:cubicBezTo>
                  <a:close/>
                  <a:moveTo>
                    <a:pt x="71" y="67"/>
                  </a:moveTo>
                  <a:cubicBezTo>
                    <a:pt x="70" y="67"/>
                    <a:pt x="70" y="67"/>
                    <a:pt x="70" y="67"/>
                  </a:cubicBezTo>
                  <a:cubicBezTo>
                    <a:pt x="37" y="80"/>
                    <a:pt x="37" y="80"/>
                    <a:pt x="37" y="80"/>
                  </a:cubicBezTo>
                  <a:cubicBezTo>
                    <a:pt x="37" y="80"/>
                    <a:pt x="37" y="80"/>
                    <a:pt x="37" y="80"/>
                  </a:cubicBezTo>
                  <a:cubicBezTo>
                    <a:pt x="9" y="57"/>
                    <a:pt x="9" y="57"/>
                    <a:pt x="9" y="57"/>
                  </a:cubicBezTo>
                  <a:cubicBezTo>
                    <a:pt x="9" y="57"/>
                    <a:pt x="9" y="57"/>
                    <a:pt x="9" y="57"/>
                  </a:cubicBezTo>
                  <a:cubicBezTo>
                    <a:pt x="14" y="21"/>
                    <a:pt x="14" y="21"/>
                    <a:pt x="14" y="21"/>
                  </a:cubicBezTo>
                  <a:cubicBezTo>
                    <a:pt x="14" y="21"/>
                    <a:pt x="14" y="21"/>
                    <a:pt x="14" y="21"/>
                  </a:cubicBezTo>
                  <a:cubicBezTo>
                    <a:pt x="14" y="21"/>
                    <a:pt x="14" y="21"/>
                    <a:pt x="14" y="21"/>
                  </a:cubicBezTo>
                  <a:cubicBezTo>
                    <a:pt x="14" y="21"/>
                    <a:pt x="14" y="21"/>
                    <a:pt x="14" y="21"/>
                  </a:cubicBezTo>
                  <a:cubicBezTo>
                    <a:pt x="23" y="18"/>
                    <a:pt x="46" y="9"/>
                    <a:pt x="48" y="8"/>
                  </a:cubicBezTo>
                  <a:cubicBezTo>
                    <a:pt x="48" y="8"/>
                    <a:pt x="48" y="8"/>
                    <a:pt x="48" y="8"/>
                  </a:cubicBezTo>
                  <a:cubicBezTo>
                    <a:pt x="48" y="8"/>
                    <a:pt x="48" y="8"/>
                    <a:pt x="48" y="8"/>
                  </a:cubicBezTo>
                  <a:cubicBezTo>
                    <a:pt x="76" y="31"/>
                    <a:pt x="76" y="31"/>
                    <a:pt x="76" y="31"/>
                  </a:cubicBezTo>
                  <a:cubicBezTo>
                    <a:pt x="76" y="31"/>
                    <a:pt x="76" y="31"/>
                    <a:pt x="76" y="31"/>
                  </a:cubicBezTo>
                  <a:lnTo>
                    <a:pt x="71" y="67"/>
                  </a:lnTo>
                  <a:close/>
                  <a:moveTo>
                    <a:pt x="71" y="67"/>
                  </a:moveTo>
                  <a:cubicBezTo>
                    <a:pt x="71" y="67"/>
                    <a:pt x="71" y="67"/>
                    <a:pt x="71" y="67"/>
                  </a:cubicBezTo>
                  <a:cubicBezTo>
                    <a:pt x="71" y="67"/>
                    <a:pt x="71" y="67"/>
                    <a:pt x="71"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74" name="Freeform 570">
              <a:extLst>
                <a:ext uri="{FF2B5EF4-FFF2-40B4-BE49-F238E27FC236}">
                  <a16:creationId xmlns:a16="http://schemas.microsoft.com/office/drawing/2014/main" id="{6D5DE9C3-7834-4734-9DEB-AF4BACBBF82A}"/>
                </a:ext>
              </a:extLst>
            </p:cNvPr>
            <p:cNvSpPr>
              <a:spLocks/>
            </p:cNvSpPr>
            <p:nvPr/>
          </p:nvSpPr>
          <p:spPr bwMode="auto">
            <a:xfrm>
              <a:off x="8039590" y="6072326"/>
              <a:ext cx="160020" cy="156211"/>
            </a:xfrm>
            <a:custGeom>
              <a:avLst/>
              <a:gdLst>
                <a:gd name="T0" fmla="*/ 24 w 42"/>
                <a:gd name="T1" fmla="*/ 23 h 41"/>
                <a:gd name="T2" fmla="*/ 28 w 42"/>
                <a:gd name="T3" fmla="*/ 1 h 41"/>
                <a:gd name="T4" fmla="*/ 22 w 42"/>
                <a:gd name="T5" fmla="*/ 0 h 41"/>
                <a:gd name="T6" fmla="*/ 18 w 42"/>
                <a:gd name="T7" fmla="*/ 22 h 41"/>
                <a:gd name="T8" fmla="*/ 0 w 42"/>
                <a:gd name="T9" fmla="*/ 28 h 41"/>
                <a:gd name="T10" fmla="*/ 2 w 42"/>
                <a:gd name="T11" fmla="*/ 34 h 41"/>
                <a:gd name="T12" fmla="*/ 20 w 42"/>
                <a:gd name="T13" fmla="*/ 27 h 41"/>
                <a:gd name="T14" fmla="*/ 38 w 42"/>
                <a:gd name="T15" fmla="*/ 41 h 41"/>
                <a:gd name="T16" fmla="*/ 42 w 42"/>
                <a:gd name="T17" fmla="*/ 37 h 41"/>
                <a:gd name="T18" fmla="*/ 24 w 42"/>
                <a:gd name="T19"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1">
                  <a:moveTo>
                    <a:pt x="24" y="23"/>
                  </a:moveTo>
                  <a:lnTo>
                    <a:pt x="28" y="1"/>
                  </a:lnTo>
                  <a:lnTo>
                    <a:pt x="22" y="0"/>
                  </a:lnTo>
                  <a:lnTo>
                    <a:pt x="18" y="22"/>
                  </a:lnTo>
                  <a:lnTo>
                    <a:pt x="0" y="28"/>
                  </a:lnTo>
                  <a:lnTo>
                    <a:pt x="2" y="34"/>
                  </a:lnTo>
                  <a:lnTo>
                    <a:pt x="20" y="27"/>
                  </a:lnTo>
                  <a:lnTo>
                    <a:pt x="38" y="41"/>
                  </a:lnTo>
                  <a:lnTo>
                    <a:pt x="42" y="37"/>
                  </a:lnTo>
                  <a:lnTo>
                    <a:pt x="2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
        <p:nvSpPr>
          <p:cNvPr id="75" name="Rectangle 74">
            <a:extLst>
              <a:ext uri="{FF2B5EF4-FFF2-40B4-BE49-F238E27FC236}">
                <a16:creationId xmlns:a16="http://schemas.microsoft.com/office/drawing/2014/main" id="{888F544B-D0F6-4582-957D-D19B23117302}"/>
              </a:ext>
            </a:extLst>
          </p:cNvPr>
          <p:cNvSpPr/>
          <p:nvPr/>
        </p:nvSpPr>
        <p:spPr>
          <a:xfrm>
            <a:off x="1102410" y="4722239"/>
            <a:ext cx="3232919" cy="1569660"/>
          </a:xfrm>
          <a:prstGeom prst="rect">
            <a:avLst/>
          </a:prstGeom>
        </p:spPr>
        <p:txBody>
          <a:bodyPr wrap="square" numCol="1">
            <a:spAutoFit/>
          </a:bodyPr>
          <a:lstStyle/>
          <a:p>
            <a:pPr marL="228589" indent="-228589">
              <a:buClr>
                <a:schemeClr val="accent1"/>
              </a:buClr>
              <a:buFont typeface="Arial" panose="020B0604020202020204" pitchFamily="34" charset="0"/>
              <a:buChar char="•"/>
            </a:pPr>
            <a:r>
              <a:rPr lang="en-US" sz="1600" dirty="0">
                <a:solidFill>
                  <a:srgbClr val="000000"/>
                </a:solidFill>
              </a:rPr>
              <a:t>Native SAP ABAP solution</a:t>
            </a:r>
          </a:p>
          <a:p>
            <a:pPr marL="228589" indent="-228589">
              <a:buClr>
                <a:schemeClr val="accent1"/>
              </a:buClr>
              <a:buFont typeface="Arial" panose="020B0604020202020204" pitchFamily="34" charset="0"/>
              <a:buChar char="•"/>
            </a:pPr>
            <a:r>
              <a:rPr lang="en-US" sz="1600" dirty="0">
                <a:solidFill>
                  <a:srgbClr val="000000"/>
                </a:solidFill>
              </a:rPr>
              <a:t>Decodes proprietary SAP source structures</a:t>
            </a:r>
          </a:p>
          <a:p>
            <a:pPr marL="228589" indent="-228589">
              <a:buClr>
                <a:schemeClr val="accent1"/>
              </a:buClr>
              <a:buFont typeface="Arial" panose="020B0604020202020204" pitchFamily="34" charset="0"/>
              <a:buChar char="•"/>
            </a:pPr>
            <a:r>
              <a:rPr lang="en-US" sz="1600" dirty="0">
                <a:solidFill>
                  <a:srgbClr val="000000"/>
                </a:solidFill>
              </a:rPr>
              <a:t>Simplifies complex SAP data model mapping</a:t>
            </a:r>
          </a:p>
          <a:p>
            <a:pPr marL="228589" indent="-228589">
              <a:buClr>
                <a:schemeClr val="accent1"/>
              </a:buClr>
              <a:buFont typeface="Arial" panose="020B0604020202020204" pitchFamily="34" charset="0"/>
              <a:buChar char="•"/>
            </a:pPr>
            <a:r>
              <a:rPr lang="en-US" sz="1600" dirty="0">
                <a:solidFill>
                  <a:srgbClr val="000000"/>
                </a:solidFill>
              </a:rPr>
              <a:t>Propagates SAP metadata</a:t>
            </a:r>
          </a:p>
        </p:txBody>
      </p:sp>
      <p:sp>
        <p:nvSpPr>
          <p:cNvPr id="76" name="Rectangle 75">
            <a:extLst>
              <a:ext uri="{FF2B5EF4-FFF2-40B4-BE49-F238E27FC236}">
                <a16:creationId xmlns:a16="http://schemas.microsoft.com/office/drawing/2014/main" id="{B13DBA8B-47BB-47C5-8335-4E07B05D6A99}"/>
              </a:ext>
            </a:extLst>
          </p:cNvPr>
          <p:cNvSpPr/>
          <p:nvPr/>
        </p:nvSpPr>
        <p:spPr>
          <a:xfrm>
            <a:off x="5227653" y="4608367"/>
            <a:ext cx="3576223" cy="1815882"/>
          </a:xfrm>
          <a:prstGeom prst="rect">
            <a:avLst/>
          </a:prstGeom>
        </p:spPr>
        <p:txBody>
          <a:bodyPr wrap="square" numCol="1">
            <a:spAutoFit/>
          </a:bodyPr>
          <a:lstStyle/>
          <a:p>
            <a:pPr marL="228589" indent="-228589">
              <a:buClr>
                <a:schemeClr val="accent1"/>
              </a:buClr>
              <a:buFont typeface="Arial" panose="020B0604020202020204" pitchFamily="34" charset="0"/>
              <a:buChar char="•"/>
            </a:pPr>
            <a:r>
              <a:rPr lang="en-US" sz="1600" dirty="0">
                <a:solidFill>
                  <a:srgbClr val="000000"/>
                </a:solidFill>
              </a:rPr>
              <a:t>Supports all core and industry-specific SAP modules</a:t>
            </a:r>
          </a:p>
          <a:p>
            <a:pPr marL="228589" indent="-228589">
              <a:buClr>
                <a:schemeClr val="accent1"/>
              </a:buClr>
              <a:buFont typeface="Arial" panose="020B0604020202020204" pitchFamily="34" charset="0"/>
              <a:buChar char="•"/>
            </a:pPr>
            <a:r>
              <a:rPr lang="en-GB" sz="1600" dirty="0">
                <a:solidFill>
                  <a:srgbClr val="000000"/>
                </a:solidFill>
              </a:rPr>
              <a:t>Log-based, query or application-level SAP integration</a:t>
            </a:r>
          </a:p>
          <a:p>
            <a:pPr marL="228589" indent="-228589">
              <a:buClr>
                <a:schemeClr val="accent1"/>
              </a:buClr>
              <a:buFont typeface="Arial" panose="020B0604020202020204" pitchFamily="34" charset="0"/>
              <a:buChar char="•"/>
            </a:pPr>
            <a:r>
              <a:rPr lang="en-GB" sz="1600" dirty="0">
                <a:solidFill>
                  <a:srgbClr val="000000"/>
                </a:solidFill>
              </a:rPr>
              <a:t>Delivers real-time data to AWS</a:t>
            </a:r>
          </a:p>
          <a:p>
            <a:pPr marL="228589" indent="-228589">
              <a:buClr>
                <a:schemeClr val="accent1"/>
              </a:buClr>
              <a:buFont typeface="Arial" panose="020B0604020202020204" pitchFamily="34" charset="0"/>
              <a:buChar char="•"/>
            </a:pPr>
            <a:r>
              <a:rPr lang="en-GB" sz="1600" dirty="0">
                <a:solidFill>
                  <a:srgbClr val="000000"/>
                </a:solidFill>
              </a:rPr>
              <a:t>Reassembles critical relationships in target (with Qlik Compose) </a:t>
            </a:r>
          </a:p>
        </p:txBody>
      </p:sp>
      <p:sp>
        <p:nvSpPr>
          <p:cNvPr id="98" name="Rektangel 49">
            <a:extLst>
              <a:ext uri="{FF2B5EF4-FFF2-40B4-BE49-F238E27FC236}">
                <a16:creationId xmlns:a16="http://schemas.microsoft.com/office/drawing/2014/main" id="{CC21FBFE-8B5D-44D7-85BA-B28DA35F9730}"/>
              </a:ext>
            </a:extLst>
          </p:cNvPr>
          <p:cNvSpPr>
            <a:spLocks noChangeArrowheads="1"/>
          </p:cNvSpPr>
          <p:nvPr/>
        </p:nvSpPr>
        <p:spPr bwMode="auto">
          <a:xfrm>
            <a:off x="9038257" y="4321685"/>
            <a:ext cx="1185203" cy="161711"/>
          </a:xfrm>
          <a:prstGeom prst="rect">
            <a:avLst/>
          </a:prstGeom>
          <a:noFill/>
          <a:ln w="9525">
            <a:noFill/>
            <a:miter lim="800000"/>
            <a:headEnd/>
            <a:tailEnd/>
          </a:ln>
          <a:effectLst/>
        </p:spPr>
        <p:txBody>
          <a:bodyPr wrap="square" lIns="0" tIns="0" rIns="0" bIns="0">
            <a:spAutoFit/>
          </a:bodyPr>
          <a:lstStyle/>
          <a:p>
            <a:pPr algn="ctr" defTabSz="450939">
              <a:spcBef>
                <a:spcPct val="20000"/>
              </a:spcBef>
              <a:defRPr/>
            </a:pPr>
            <a:r>
              <a:rPr lang="en-US" sz="1051" b="1" kern="0" noProof="1">
                <a:solidFill>
                  <a:srgbClr val="5A5A5A"/>
                </a:solidFill>
                <a:ea typeface="Open Sans Light" panose="020B0306030504020204" pitchFamily="34" charset="0"/>
                <a:cs typeface="Open Sans Light" panose="020B0306030504020204" pitchFamily="34" charset="0"/>
              </a:rPr>
              <a:t>On Premises</a:t>
            </a:r>
          </a:p>
        </p:txBody>
      </p:sp>
      <p:sp>
        <p:nvSpPr>
          <p:cNvPr id="99" name="Rounded Rectangle 311">
            <a:extLst>
              <a:ext uri="{FF2B5EF4-FFF2-40B4-BE49-F238E27FC236}">
                <a16:creationId xmlns:a16="http://schemas.microsoft.com/office/drawing/2014/main" id="{D59EB761-9AA9-47B7-A7CB-87F52D9D3278}"/>
              </a:ext>
            </a:extLst>
          </p:cNvPr>
          <p:cNvSpPr/>
          <p:nvPr/>
        </p:nvSpPr>
        <p:spPr>
          <a:xfrm>
            <a:off x="8982800" y="2373863"/>
            <a:ext cx="1413557" cy="1559003"/>
          </a:xfrm>
          <a:prstGeom prst="roundRect">
            <a:avLst>
              <a:gd name="adj" fmla="val 6814"/>
            </a:avLst>
          </a:prstGeom>
          <a:solidFill>
            <a:schemeClr val="bg1">
              <a:lumMod val="95000"/>
            </a:schemeClr>
          </a:solidFill>
          <a:ln w="254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0">
              <a:defRPr/>
            </a:pPr>
            <a:endParaRPr lang="en-US" sz="1500" dirty="0">
              <a:solidFill>
                <a:prstClr val="white"/>
              </a:solidFill>
            </a:endParaRPr>
          </a:p>
        </p:txBody>
      </p:sp>
      <p:sp>
        <p:nvSpPr>
          <p:cNvPr id="100" name="Rektangel 49">
            <a:extLst>
              <a:ext uri="{FF2B5EF4-FFF2-40B4-BE49-F238E27FC236}">
                <a16:creationId xmlns:a16="http://schemas.microsoft.com/office/drawing/2014/main" id="{FBDF76C2-745E-4405-924F-69D16BEC6BA8}"/>
              </a:ext>
            </a:extLst>
          </p:cNvPr>
          <p:cNvSpPr>
            <a:spLocks noChangeArrowheads="1"/>
          </p:cNvSpPr>
          <p:nvPr/>
        </p:nvSpPr>
        <p:spPr bwMode="auto">
          <a:xfrm>
            <a:off x="9152917" y="2987167"/>
            <a:ext cx="442267" cy="138499"/>
          </a:xfrm>
          <a:prstGeom prst="rect">
            <a:avLst/>
          </a:prstGeom>
          <a:noFill/>
          <a:ln w="9525">
            <a:noFill/>
            <a:miter lim="800000"/>
            <a:headEnd/>
            <a:tailEnd/>
          </a:ln>
          <a:effectLst/>
        </p:spPr>
        <p:txBody>
          <a:bodyPr wrap="square" lIns="0" tIns="0" rIns="0" bIns="0">
            <a:spAutoFit/>
          </a:bodyPr>
          <a:lstStyle/>
          <a:p>
            <a:pPr algn="ctr" defTabSz="450939">
              <a:spcBef>
                <a:spcPct val="20000"/>
              </a:spcBef>
              <a:defRPr/>
            </a:pPr>
            <a:r>
              <a:rPr lang="en-US" sz="900" kern="0" noProof="1">
                <a:solidFill>
                  <a:srgbClr val="5A5A5A"/>
                </a:solidFill>
                <a:ea typeface="Verdana" panose="020B0604030504040204" pitchFamily="34" charset="0"/>
                <a:cs typeface="Arial" panose="020B0604020202020204" pitchFamily="34" charset="0"/>
              </a:rPr>
              <a:t>Hadoop</a:t>
            </a:r>
          </a:p>
        </p:txBody>
      </p:sp>
      <p:sp>
        <p:nvSpPr>
          <p:cNvPr id="101" name="Rektangel 49">
            <a:extLst>
              <a:ext uri="{FF2B5EF4-FFF2-40B4-BE49-F238E27FC236}">
                <a16:creationId xmlns:a16="http://schemas.microsoft.com/office/drawing/2014/main" id="{6C6DB60F-7ADB-4B5E-9BC1-3D47F69E62F2}"/>
              </a:ext>
            </a:extLst>
          </p:cNvPr>
          <p:cNvSpPr>
            <a:spLocks noChangeArrowheads="1"/>
          </p:cNvSpPr>
          <p:nvPr/>
        </p:nvSpPr>
        <p:spPr bwMode="auto">
          <a:xfrm>
            <a:off x="9753621" y="2987168"/>
            <a:ext cx="484299" cy="138499"/>
          </a:xfrm>
          <a:prstGeom prst="rect">
            <a:avLst/>
          </a:prstGeom>
          <a:noFill/>
          <a:ln w="9525">
            <a:noFill/>
            <a:miter lim="800000"/>
            <a:headEnd/>
            <a:tailEnd/>
          </a:ln>
        </p:spPr>
        <p:txBody>
          <a:bodyPr wrap="square" lIns="0" tIns="0" rIns="0" bIns="0">
            <a:spAutoFit/>
          </a:bodyPr>
          <a:lstStyle/>
          <a:p>
            <a:pPr algn="ctr" defTabSz="450939">
              <a:spcBef>
                <a:spcPct val="20000"/>
              </a:spcBef>
              <a:defRPr/>
            </a:pPr>
            <a:r>
              <a:rPr lang="en-US" sz="900" kern="0" noProof="1">
                <a:solidFill>
                  <a:srgbClr val="5A5A5A"/>
                </a:solidFill>
                <a:ea typeface="Verdana" panose="020B0604030504040204" pitchFamily="34" charset="0"/>
                <a:cs typeface="Arial" panose="020B0604020202020204" pitchFamily="34" charset="0"/>
              </a:rPr>
              <a:t>RDBMS</a:t>
            </a:r>
          </a:p>
        </p:txBody>
      </p:sp>
      <p:sp>
        <p:nvSpPr>
          <p:cNvPr id="102" name="Rektangel 49">
            <a:extLst>
              <a:ext uri="{FF2B5EF4-FFF2-40B4-BE49-F238E27FC236}">
                <a16:creationId xmlns:a16="http://schemas.microsoft.com/office/drawing/2014/main" id="{F2E3B86F-BDE3-49A9-91ED-350F3F841EA6}"/>
              </a:ext>
            </a:extLst>
          </p:cNvPr>
          <p:cNvSpPr>
            <a:spLocks noChangeArrowheads="1"/>
          </p:cNvSpPr>
          <p:nvPr/>
        </p:nvSpPr>
        <p:spPr bwMode="auto">
          <a:xfrm>
            <a:off x="9451134" y="3623329"/>
            <a:ext cx="1051596" cy="215252"/>
          </a:xfrm>
          <a:prstGeom prst="rect">
            <a:avLst/>
          </a:prstGeom>
          <a:noFill/>
          <a:ln w="9525">
            <a:noFill/>
            <a:miter lim="800000"/>
            <a:headEnd/>
            <a:tailEnd/>
          </a:ln>
          <a:effectLst/>
        </p:spPr>
        <p:txBody>
          <a:bodyPr wrap="square" lIns="0" tIns="0" rIns="0" bIns="0">
            <a:spAutoFit/>
          </a:bodyPr>
          <a:lstStyle/>
          <a:p>
            <a:pPr algn="ctr" defTabSz="450939">
              <a:lnSpc>
                <a:spcPts val="675"/>
              </a:lnSpc>
              <a:spcBef>
                <a:spcPct val="20000"/>
              </a:spcBef>
              <a:defRPr/>
            </a:pPr>
            <a:r>
              <a:rPr lang="en-US" sz="900" kern="0" noProof="1">
                <a:solidFill>
                  <a:srgbClr val="5A5A5A"/>
                </a:solidFill>
                <a:ea typeface="Verdana" panose="020B0604030504040204" pitchFamily="34" charset="0"/>
                <a:cs typeface="Arial" panose="020B0604020202020204" pitchFamily="34" charset="0"/>
              </a:rPr>
              <a:t>Data </a:t>
            </a:r>
          </a:p>
          <a:p>
            <a:pPr algn="ctr" defTabSz="450939">
              <a:lnSpc>
                <a:spcPts val="675"/>
              </a:lnSpc>
              <a:spcBef>
                <a:spcPct val="20000"/>
              </a:spcBef>
              <a:defRPr/>
            </a:pPr>
            <a:r>
              <a:rPr lang="en-US" sz="900" kern="0" noProof="1">
                <a:solidFill>
                  <a:srgbClr val="5A5A5A"/>
                </a:solidFill>
                <a:ea typeface="Verdana" panose="020B0604030504040204" pitchFamily="34" charset="0"/>
                <a:cs typeface="Arial" panose="020B0604020202020204" pitchFamily="34" charset="0"/>
              </a:rPr>
              <a:t>Warehouse</a:t>
            </a:r>
          </a:p>
        </p:txBody>
      </p:sp>
      <p:sp>
        <p:nvSpPr>
          <p:cNvPr id="103" name="Rektangel 49">
            <a:extLst>
              <a:ext uri="{FF2B5EF4-FFF2-40B4-BE49-F238E27FC236}">
                <a16:creationId xmlns:a16="http://schemas.microsoft.com/office/drawing/2014/main" id="{123CE23E-66DB-4D78-AE77-4FB828250880}"/>
              </a:ext>
            </a:extLst>
          </p:cNvPr>
          <p:cNvSpPr>
            <a:spLocks noChangeArrowheads="1"/>
          </p:cNvSpPr>
          <p:nvPr/>
        </p:nvSpPr>
        <p:spPr bwMode="auto">
          <a:xfrm>
            <a:off x="9223247" y="3666377"/>
            <a:ext cx="310215" cy="138499"/>
          </a:xfrm>
          <a:prstGeom prst="rect">
            <a:avLst/>
          </a:prstGeom>
          <a:noFill/>
          <a:ln w="9525">
            <a:noFill/>
            <a:miter lim="800000"/>
            <a:headEnd/>
            <a:tailEnd/>
          </a:ln>
          <a:effectLst/>
        </p:spPr>
        <p:txBody>
          <a:bodyPr wrap="square" lIns="0" tIns="0" rIns="0" bIns="0">
            <a:spAutoFit/>
          </a:bodyPr>
          <a:lstStyle/>
          <a:p>
            <a:pPr algn="ctr" defTabSz="450939">
              <a:spcBef>
                <a:spcPct val="20000"/>
              </a:spcBef>
              <a:defRPr/>
            </a:pPr>
            <a:r>
              <a:rPr lang="en-US" sz="900" kern="0" noProof="1">
                <a:solidFill>
                  <a:srgbClr val="5A5A5A"/>
                </a:solidFill>
                <a:ea typeface="Verdana" panose="020B0604030504040204" pitchFamily="34" charset="0"/>
                <a:cs typeface="Arial" panose="020B0604020202020204" pitchFamily="34" charset="0"/>
              </a:rPr>
              <a:t>Kafka</a:t>
            </a:r>
          </a:p>
        </p:txBody>
      </p:sp>
      <p:sp>
        <p:nvSpPr>
          <p:cNvPr id="104" name="Rektangel 49">
            <a:extLst>
              <a:ext uri="{FF2B5EF4-FFF2-40B4-BE49-F238E27FC236}">
                <a16:creationId xmlns:a16="http://schemas.microsoft.com/office/drawing/2014/main" id="{F47A6B88-2453-4753-8F31-22549932BB10}"/>
              </a:ext>
            </a:extLst>
          </p:cNvPr>
          <p:cNvSpPr>
            <a:spLocks noChangeArrowheads="1"/>
          </p:cNvSpPr>
          <p:nvPr/>
        </p:nvSpPr>
        <p:spPr bwMode="auto">
          <a:xfrm>
            <a:off x="9451133" y="2058698"/>
            <a:ext cx="758435" cy="161711"/>
          </a:xfrm>
          <a:prstGeom prst="rect">
            <a:avLst/>
          </a:prstGeom>
          <a:noFill/>
          <a:ln w="9525">
            <a:noFill/>
            <a:miter lim="800000"/>
            <a:headEnd/>
            <a:tailEnd/>
          </a:ln>
          <a:effectLst/>
        </p:spPr>
        <p:txBody>
          <a:bodyPr wrap="square" lIns="0" tIns="0" rIns="0" bIns="0">
            <a:spAutoFit/>
          </a:bodyPr>
          <a:lstStyle/>
          <a:p>
            <a:pPr algn="ctr" defTabSz="450939">
              <a:spcBef>
                <a:spcPct val="20000"/>
              </a:spcBef>
              <a:defRPr/>
            </a:pPr>
            <a:r>
              <a:rPr lang="en-US" sz="1051" b="1" kern="0" noProof="1">
                <a:solidFill>
                  <a:srgbClr val="5A5A5A"/>
                </a:solidFill>
                <a:ea typeface="Open Sans Light" panose="020B0306030504020204" pitchFamily="34" charset="0"/>
                <a:cs typeface="Open Sans Light" panose="020B0306030504020204" pitchFamily="34" charset="0"/>
              </a:rPr>
              <a:t>Cloud</a:t>
            </a:r>
          </a:p>
        </p:txBody>
      </p:sp>
      <p:grpSp>
        <p:nvGrpSpPr>
          <p:cNvPr id="105" name="Group 104">
            <a:extLst>
              <a:ext uri="{FF2B5EF4-FFF2-40B4-BE49-F238E27FC236}">
                <a16:creationId xmlns:a16="http://schemas.microsoft.com/office/drawing/2014/main" id="{B70CD2C2-9522-4566-B436-0D716596B53B}"/>
              </a:ext>
            </a:extLst>
          </p:cNvPr>
          <p:cNvGrpSpPr>
            <a:grpSpLocks noChangeAspect="1"/>
          </p:cNvGrpSpPr>
          <p:nvPr/>
        </p:nvGrpSpPr>
        <p:grpSpPr>
          <a:xfrm>
            <a:off x="9820464" y="3301237"/>
            <a:ext cx="303681" cy="263275"/>
            <a:chOff x="5230227" y="581650"/>
            <a:chExt cx="2155640" cy="2548775"/>
          </a:xfrm>
          <a:solidFill>
            <a:schemeClr val="tx2"/>
          </a:solidFill>
          <a:effectLst/>
        </p:grpSpPr>
        <p:grpSp>
          <p:nvGrpSpPr>
            <p:cNvPr id="106" name="Group 105">
              <a:extLst>
                <a:ext uri="{FF2B5EF4-FFF2-40B4-BE49-F238E27FC236}">
                  <a16:creationId xmlns:a16="http://schemas.microsoft.com/office/drawing/2014/main" id="{00937839-8EF2-485D-A508-893A21BE7B31}"/>
                </a:ext>
              </a:extLst>
            </p:cNvPr>
            <p:cNvGrpSpPr>
              <a:grpSpLocks noChangeAspect="1"/>
            </p:cNvGrpSpPr>
            <p:nvPr/>
          </p:nvGrpSpPr>
          <p:grpSpPr>
            <a:xfrm>
              <a:off x="5230227" y="581650"/>
              <a:ext cx="2155640" cy="1248785"/>
              <a:chOff x="10558964" y="4763"/>
              <a:chExt cx="6215063" cy="3600450"/>
            </a:xfrm>
            <a:grpFill/>
          </p:grpSpPr>
          <p:sp>
            <p:nvSpPr>
              <p:cNvPr id="110" name="Freeform 199">
                <a:extLst>
                  <a:ext uri="{FF2B5EF4-FFF2-40B4-BE49-F238E27FC236}">
                    <a16:creationId xmlns:a16="http://schemas.microsoft.com/office/drawing/2014/main" id="{CEF8246E-4650-4DA5-91D7-5CCF78A3484C}"/>
                  </a:ext>
                </a:extLst>
              </p:cNvPr>
              <p:cNvSpPr>
                <a:spLocks/>
              </p:cNvSpPr>
              <p:nvPr/>
            </p:nvSpPr>
            <p:spPr bwMode="auto">
              <a:xfrm>
                <a:off x="10558964" y="4763"/>
                <a:ext cx="6215063" cy="1749425"/>
              </a:xfrm>
              <a:custGeom>
                <a:avLst/>
                <a:gdLst>
                  <a:gd name="T0" fmla="*/ 2097 w 3915"/>
                  <a:gd name="T1" fmla="*/ 1 h 1102"/>
                  <a:gd name="T2" fmla="*/ 2369 w 3915"/>
                  <a:gd name="T3" fmla="*/ 11 h 1102"/>
                  <a:gd name="T4" fmla="*/ 2626 w 3915"/>
                  <a:gd name="T5" fmla="*/ 32 h 1102"/>
                  <a:gd name="T6" fmla="*/ 2868 w 3915"/>
                  <a:gd name="T7" fmla="*/ 63 h 1102"/>
                  <a:gd name="T8" fmla="*/ 3091 w 3915"/>
                  <a:gd name="T9" fmla="*/ 101 h 1102"/>
                  <a:gd name="T10" fmla="*/ 3294 w 3915"/>
                  <a:gd name="T11" fmla="*/ 147 h 1102"/>
                  <a:gd name="T12" fmla="*/ 3473 w 3915"/>
                  <a:gd name="T13" fmla="*/ 202 h 1102"/>
                  <a:gd name="T14" fmla="*/ 3625 w 3915"/>
                  <a:gd name="T15" fmla="*/ 262 h 1102"/>
                  <a:gd name="T16" fmla="*/ 3748 w 3915"/>
                  <a:gd name="T17" fmla="*/ 327 h 1102"/>
                  <a:gd name="T18" fmla="*/ 3838 w 3915"/>
                  <a:gd name="T19" fmla="*/ 398 h 1102"/>
                  <a:gd name="T20" fmla="*/ 3896 w 3915"/>
                  <a:gd name="T21" fmla="*/ 473 h 1102"/>
                  <a:gd name="T22" fmla="*/ 3915 w 3915"/>
                  <a:gd name="T23" fmla="*/ 550 h 1102"/>
                  <a:gd name="T24" fmla="*/ 3896 w 3915"/>
                  <a:gd name="T25" fmla="*/ 629 h 1102"/>
                  <a:gd name="T26" fmla="*/ 3838 w 3915"/>
                  <a:gd name="T27" fmla="*/ 703 h 1102"/>
                  <a:gd name="T28" fmla="*/ 3748 w 3915"/>
                  <a:gd name="T29" fmla="*/ 773 h 1102"/>
                  <a:gd name="T30" fmla="*/ 3625 w 3915"/>
                  <a:gd name="T31" fmla="*/ 839 h 1102"/>
                  <a:gd name="T32" fmla="*/ 3473 w 3915"/>
                  <a:gd name="T33" fmla="*/ 900 h 1102"/>
                  <a:gd name="T34" fmla="*/ 3294 w 3915"/>
                  <a:gd name="T35" fmla="*/ 953 h 1102"/>
                  <a:gd name="T36" fmla="*/ 3091 w 3915"/>
                  <a:gd name="T37" fmla="*/ 999 h 1102"/>
                  <a:gd name="T38" fmla="*/ 2868 w 3915"/>
                  <a:gd name="T39" fmla="*/ 1038 h 1102"/>
                  <a:gd name="T40" fmla="*/ 2626 w 3915"/>
                  <a:gd name="T41" fmla="*/ 1069 h 1102"/>
                  <a:gd name="T42" fmla="*/ 2369 w 3915"/>
                  <a:gd name="T43" fmla="*/ 1089 h 1102"/>
                  <a:gd name="T44" fmla="*/ 2097 w 3915"/>
                  <a:gd name="T45" fmla="*/ 1100 h 1102"/>
                  <a:gd name="T46" fmla="*/ 1817 w 3915"/>
                  <a:gd name="T47" fmla="*/ 1100 h 1102"/>
                  <a:gd name="T48" fmla="*/ 1546 w 3915"/>
                  <a:gd name="T49" fmla="*/ 1089 h 1102"/>
                  <a:gd name="T50" fmla="*/ 1288 w 3915"/>
                  <a:gd name="T51" fmla="*/ 1069 h 1102"/>
                  <a:gd name="T52" fmla="*/ 1045 w 3915"/>
                  <a:gd name="T53" fmla="*/ 1038 h 1102"/>
                  <a:gd name="T54" fmla="*/ 822 w 3915"/>
                  <a:gd name="T55" fmla="*/ 999 h 1102"/>
                  <a:gd name="T56" fmla="*/ 620 w 3915"/>
                  <a:gd name="T57" fmla="*/ 953 h 1102"/>
                  <a:gd name="T58" fmla="*/ 441 w 3915"/>
                  <a:gd name="T59" fmla="*/ 900 h 1102"/>
                  <a:gd name="T60" fmla="*/ 289 w 3915"/>
                  <a:gd name="T61" fmla="*/ 839 h 1102"/>
                  <a:gd name="T62" fmla="*/ 167 w 3915"/>
                  <a:gd name="T63" fmla="*/ 773 h 1102"/>
                  <a:gd name="T64" fmla="*/ 76 w 3915"/>
                  <a:gd name="T65" fmla="*/ 703 h 1102"/>
                  <a:gd name="T66" fmla="*/ 18 w 3915"/>
                  <a:gd name="T67" fmla="*/ 629 h 1102"/>
                  <a:gd name="T68" fmla="*/ 0 w 3915"/>
                  <a:gd name="T69" fmla="*/ 550 h 1102"/>
                  <a:gd name="T70" fmla="*/ 18 w 3915"/>
                  <a:gd name="T71" fmla="*/ 473 h 1102"/>
                  <a:gd name="T72" fmla="*/ 76 w 3915"/>
                  <a:gd name="T73" fmla="*/ 398 h 1102"/>
                  <a:gd name="T74" fmla="*/ 167 w 3915"/>
                  <a:gd name="T75" fmla="*/ 327 h 1102"/>
                  <a:gd name="T76" fmla="*/ 289 w 3915"/>
                  <a:gd name="T77" fmla="*/ 262 h 1102"/>
                  <a:gd name="T78" fmla="*/ 441 w 3915"/>
                  <a:gd name="T79" fmla="*/ 202 h 1102"/>
                  <a:gd name="T80" fmla="*/ 620 w 3915"/>
                  <a:gd name="T81" fmla="*/ 147 h 1102"/>
                  <a:gd name="T82" fmla="*/ 822 w 3915"/>
                  <a:gd name="T83" fmla="*/ 101 h 1102"/>
                  <a:gd name="T84" fmla="*/ 1045 w 3915"/>
                  <a:gd name="T85" fmla="*/ 63 h 1102"/>
                  <a:gd name="T86" fmla="*/ 1288 w 3915"/>
                  <a:gd name="T87" fmla="*/ 32 h 1102"/>
                  <a:gd name="T88" fmla="*/ 1546 w 3915"/>
                  <a:gd name="T89" fmla="*/ 11 h 1102"/>
                  <a:gd name="T90" fmla="*/ 1817 w 3915"/>
                  <a:gd name="T91" fmla="*/ 1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15" h="1102">
                    <a:moveTo>
                      <a:pt x="1958" y="0"/>
                    </a:moveTo>
                    <a:lnTo>
                      <a:pt x="2097" y="1"/>
                    </a:lnTo>
                    <a:lnTo>
                      <a:pt x="2234" y="4"/>
                    </a:lnTo>
                    <a:lnTo>
                      <a:pt x="2369" y="11"/>
                    </a:lnTo>
                    <a:lnTo>
                      <a:pt x="2499" y="21"/>
                    </a:lnTo>
                    <a:lnTo>
                      <a:pt x="2626" y="32"/>
                    </a:lnTo>
                    <a:lnTo>
                      <a:pt x="2749" y="46"/>
                    </a:lnTo>
                    <a:lnTo>
                      <a:pt x="2868" y="63"/>
                    </a:lnTo>
                    <a:lnTo>
                      <a:pt x="2982" y="81"/>
                    </a:lnTo>
                    <a:lnTo>
                      <a:pt x="3091" y="101"/>
                    </a:lnTo>
                    <a:lnTo>
                      <a:pt x="3195" y="123"/>
                    </a:lnTo>
                    <a:lnTo>
                      <a:pt x="3294" y="147"/>
                    </a:lnTo>
                    <a:lnTo>
                      <a:pt x="3386" y="174"/>
                    </a:lnTo>
                    <a:lnTo>
                      <a:pt x="3473" y="202"/>
                    </a:lnTo>
                    <a:lnTo>
                      <a:pt x="3552" y="231"/>
                    </a:lnTo>
                    <a:lnTo>
                      <a:pt x="3625" y="262"/>
                    </a:lnTo>
                    <a:lnTo>
                      <a:pt x="3689" y="293"/>
                    </a:lnTo>
                    <a:lnTo>
                      <a:pt x="3748" y="327"/>
                    </a:lnTo>
                    <a:lnTo>
                      <a:pt x="3797" y="362"/>
                    </a:lnTo>
                    <a:lnTo>
                      <a:pt x="3838" y="398"/>
                    </a:lnTo>
                    <a:lnTo>
                      <a:pt x="3872" y="435"/>
                    </a:lnTo>
                    <a:lnTo>
                      <a:pt x="3896" y="473"/>
                    </a:lnTo>
                    <a:lnTo>
                      <a:pt x="3910" y="511"/>
                    </a:lnTo>
                    <a:lnTo>
                      <a:pt x="3915" y="550"/>
                    </a:lnTo>
                    <a:lnTo>
                      <a:pt x="3910" y="589"/>
                    </a:lnTo>
                    <a:lnTo>
                      <a:pt x="3896" y="629"/>
                    </a:lnTo>
                    <a:lnTo>
                      <a:pt x="3872" y="667"/>
                    </a:lnTo>
                    <a:lnTo>
                      <a:pt x="3838" y="703"/>
                    </a:lnTo>
                    <a:lnTo>
                      <a:pt x="3797" y="740"/>
                    </a:lnTo>
                    <a:lnTo>
                      <a:pt x="3748" y="773"/>
                    </a:lnTo>
                    <a:lnTo>
                      <a:pt x="3689" y="807"/>
                    </a:lnTo>
                    <a:lnTo>
                      <a:pt x="3625" y="839"/>
                    </a:lnTo>
                    <a:lnTo>
                      <a:pt x="3552" y="870"/>
                    </a:lnTo>
                    <a:lnTo>
                      <a:pt x="3473" y="900"/>
                    </a:lnTo>
                    <a:lnTo>
                      <a:pt x="3386" y="928"/>
                    </a:lnTo>
                    <a:lnTo>
                      <a:pt x="3294" y="953"/>
                    </a:lnTo>
                    <a:lnTo>
                      <a:pt x="3195" y="977"/>
                    </a:lnTo>
                    <a:lnTo>
                      <a:pt x="3091" y="999"/>
                    </a:lnTo>
                    <a:lnTo>
                      <a:pt x="2982" y="1020"/>
                    </a:lnTo>
                    <a:lnTo>
                      <a:pt x="2868" y="1038"/>
                    </a:lnTo>
                    <a:lnTo>
                      <a:pt x="2749" y="1055"/>
                    </a:lnTo>
                    <a:lnTo>
                      <a:pt x="2626" y="1069"/>
                    </a:lnTo>
                    <a:lnTo>
                      <a:pt x="2499" y="1081"/>
                    </a:lnTo>
                    <a:lnTo>
                      <a:pt x="2369" y="1089"/>
                    </a:lnTo>
                    <a:lnTo>
                      <a:pt x="2234" y="1096"/>
                    </a:lnTo>
                    <a:lnTo>
                      <a:pt x="2097" y="1100"/>
                    </a:lnTo>
                    <a:lnTo>
                      <a:pt x="1958" y="1102"/>
                    </a:lnTo>
                    <a:lnTo>
                      <a:pt x="1817" y="1100"/>
                    </a:lnTo>
                    <a:lnTo>
                      <a:pt x="1680" y="1096"/>
                    </a:lnTo>
                    <a:lnTo>
                      <a:pt x="1546" y="1089"/>
                    </a:lnTo>
                    <a:lnTo>
                      <a:pt x="1415" y="1081"/>
                    </a:lnTo>
                    <a:lnTo>
                      <a:pt x="1288" y="1069"/>
                    </a:lnTo>
                    <a:lnTo>
                      <a:pt x="1165" y="1055"/>
                    </a:lnTo>
                    <a:lnTo>
                      <a:pt x="1045" y="1038"/>
                    </a:lnTo>
                    <a:lnTo>
                      <a:pt x="932" y="1020"/>
                    </a:lnTo>
                    <a:lnTo>
                      <a:pt x="822" y="999"/>
                    </a:lnTo>
                    <a:lnTo>
                      <a:pt x="718" y="977"/>
                    </a:lnTo>
                    <a:lnTo>
                      <a:pt x="620" y="953"/>
                    </a:lnTo>
                    <a:lnTo>
                      <a:pt x="528" y="928"/>
                    </a:lnTo>
                    <a:lnTo>
                      <a:pt x="441" y="900"/>
                    </a:lnTo>
                    <a:lnTo>
                      <a:pt x="362" y="870"/>
                    </a:lnTo>
                    <a:lnTo>
                      <a:pt x="289" y="839"/>
                    </a:lnTo>
                    <a:lnTo>
                      <a:pt x="225" y="807"/>
                    </a:lnTo>
                    <a:lnTo>
                      <a:pt x="167" y="773"/>
                    </a:lnTo>
                    <a:lnTo>
                      <a:pt x="116" y="740"/>
                    </a:lnTo>
                    <a:lnTo>
                      <a:pt x="76" y="703"/>
                    </a:lnTo>
                    <a:lnTo>
                      <a:pt x="42" y="667"/>
                    </a:lnTo>
                    <a:lnTo>
                      <a:pt x="18" y="629"/>
                    </a:lnTo>
                    <a:lnTo>
                      <a:pt x="4" y="589"/>
                    </a:lnTo>
                    <a:lnTo>
                      <a:pt x="0" y="550"/>
                    </a:lnTo>
                    <a:lnTo>
                      <a:pt x="4" y="511"/>
                    </a:lnTo>
                    <a:lnTo>
                      <a:pt x="18" y="473"/>
                    </a:lnTo>
                    <a:lnTo>
                      <a:pt x="42" y="435"/>
                    </a:lnTo>
                    <a:lnTo>
                      <a:pt x="76" y="398"/>
                    </a:lnTo>
                    <a:lnTo>
                      <a:pt x="116" y="362"/>
                    </a:lnTo>
                    <a:lnTo>
                      <a:pt x="167" y="327"/>
                    </a:lnTo>
                    <a:lnTo>
                      <a:pt x="225" y="293"/>
                    </a:lnTo>
                    <a:lnTo>
                      <a:pt x="289" y="262"/>
                    </a:lnTo>
                    <a:lnTo>
                      <a:pt x="362" y="231"/>
                    </a:lnTo>
                    <a:lnTo>
                      <a:pt x="441" y="202"/>
                    </a:lnTo>
                    <a:lnTo>
                      <a:pt x="528" y="174"/>
                    </a:lnTo>
                    <a:lnTo>
                      <a:pt x="620" y="147"/>
                    </a:lnTo>
                    <a:lnTo>
                      <a:pt x="718" y="123"/>
                    </a:lnTo>
                    <a:lnTo>
                      <a:pt x="822" y="101"/>
                    </a:lnTo>
                    <a:lnTo>
                      <a:pt x="932" y="81"/>
                    </a:lnTo>
                    <a:lnTo>
                      <a:pt x="1045" y="63"/>
                    </a:lnTo>
                    <a:lnTo>
                      <a:pt x="1165" y="46"/>
                    </a:lnTo>
                    <a:lnTo>
                      <a:pt x="1288" y="32"/>
                    </a:lnTo>
                    <a:lnTo>
                      <a:pt x="1415" y="21"/>
                    </a:lnTo>
                    <a:lnTo>
                      <a:pt x="1546" y="11"/>
                    </a:lnTo>
                    <a:lnTo>
                      <a:pt x="1680" y="4"/>
                    </a:lnTo>
                    <a:lnTo>
                      <a:pt x="1817" y="1"/>
                    </a:lnTo>
                    <a:lnTo>
                      <a:pt x="1958"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50">
                  <a:defRPr/>
                </a:pPr>
                <a:endParaRPr lang="en-US" sz="1013">
                  <a:solidFill>
                    <a:srgbClr val="5A5A5A"/>
                  </a:solidFill>
                </a:endParaRPr>
              </a:p>
            </p:txBody>
          </p:sp>
          <p:sp>
            <p:nvSpPr>
              <p:cNvPr id="111" name="Freeform 200">
                <a:extLst>
                  <a:ext uri="{FF2B5EF4-FFF2-40B4-BE49-F238E27FC236}">
                    <a16:creationId xmlns:a16="http://schemas.microsoft.com/office/drawing/2014/main" id="{C4C1DCD5-2835-445E-B341-D0B0F3EB2C67}"/>
                  </a:ext>
                </a:extLst>
              </p:cNvPr>
              <p:cNvSpPr>
                <a:spLocks/>
              </p:cNvSpPr>
              <p:nvPr/>
            </p:nvSpPr>
            <p:spPr bwMode="auto">
              <a:xfrm>
                <a:off x="10558964" y="1319213"/>
                <a:ext cx="6215063" cy="2286000"/>
              </a:xfrm>
              <a:custGeom>
                <a:avLst/>
                <a:gdLst>
                  <a:gd name="T0" fmla="*/ 34 w 3915"/>
                  <a:gd name="T1" fmla="*/ 29 h 1440"/>
                  <a:gd name="T2" fmla="*/ 133 w 3915"/>
                  <a:gd name="T3" fmla="*/ 93 h 1440"/>
                  <a:gd name="T4" fmla="*/ 272 w 3915"/>
                  <a:gd name="T5" fmla="*/ 161 h 1440"/>
                  <a:gd name="T6" fmla="*/ 441 w 3915"/>
                  <a:gd name="T7" fmla="*/ 223 h 1440"/>
                  <a:gd name="T8" fmla="*/ 653 w 3915"/>
                  <a:gd name="T9" fmla="*/ 282 h 1440"/>
                  <a:gd name="T10" fmla="*/ 908 w 3915"/>
                  <a:gd name="T11" fmla="*/ 334 h 1440"/>
                  <a:gd name="T12" fmla="*/ 1187 w 3915"/>
                  <a:gd name="T13" fmla="*/ 375 h 1440"/>
                  <a:gd name="T14" fmla="*/ 1486 w 3915"/>
                  <a:gd name="T15" fmla="*/ 401 h 1440"/>
                  <a:gd name="T16" fmla="*/ 1798 w 3915"/>
                  <a:gd name="T17" fmla="*/ 415 h 1440"/>
                  <a:gd name="T18" fmla="*/ 2116 w 3915"/>
                  <a:gd name="T19" fmla="*/ 415 h 1440"/>
                  <a:gd name="T20" fmla="*/ 2429 w 3915"/>
                  <a:gd name="T21" fmla="*/ 401 h 1440"/>
                  <a:gd name="T22" fmla="*/ 2727 w 3915"/>
                  <a:gd name="T23" fmla="*/ 375 h 1440"/>
                  <a:gd name="T24" fmla="*/ 3006 w 3915"/>
                  <a:gd name="T25" fmla="*/ 334 h 1440"/>
                  <a:gd name="T26" fmla="*/ 3261 w 3915"/>
                  <a:gd name="T27" fmla="*/ 282 h 1440"/>
                  <a:gd name="T28" fmla="*/ 3475 w 3915"/>
                  <a:gd name="T29" fmla="*/ 223 h 1440"/>
                  <a:gd name="T30" fmla="*/ 3642 w 3915"/>
                  <a:gd name="T31" fmla="*/ 161 h 1440"/>
                  <a:gd name="T32" fmla="*/ 3782 w 3915"/>
                  <a:gd name="T33" fmla="*/ 93 h 1440"/>
                  <a:gd name="T34" fmla="*/ 3880 w 3915"/>
                  <a:gd name="T35" fmla="*/ 29 h 1440"/>
                  <a:gd name="T36" fmla="*/ 3915 w 3915"/>
                  <a:gd name="T37" fmla="*/ 888 h 1440"/>
                  <a:gd name="T38" fmla="*/ 3896 w 3915"/>
                  <a:gd name="T39" fmla="*/ 967 h 1440"/>
                  <a:gd name="T40" fmla="*/ 3838 w 3915"/>
                  <a:gd name="T41" fmla="*/ 1041 h 1440"/>
                  <a:gd name="T42" fmla="*/ 3748 w 3915"/>
                  <a:gd name="T43" fmla="*/ 1112 h 1440"/>
                  <a:gd name="T44" fmla="*/ 3625 w 3915"/>
                  <a:gd name="T45" fmla="*/ 1178 h 1440"/>
                  <a:gd name="T46" fmla="*/ 3473 w 3915"/>
                  <a:gd name="T47" fmla="*/ 1238 h 1440"/>
                  <a:gd name="T48" fmla="*/ 3294 w 3915"/>
                  <a:gd name="T49" fmla="*/ 1291 h 1440"/>
                  <a:gd name="T50" fmla="*/ 3091 w 3915"/>
                  <a:gd name="T51" fmla="*/ 1338 h 1440"/>
                  <a:gd name="T52" fmla="*/ 2868 w 3915"/>
                  <a:gd name="T53" fmla="*/ 1377 h 1440"/>
                  <a:gd name="T54" fmla="*/ 2626 w 3915"/>
                  <a:gd name="T55" fmla="*/ 1406 h 1440"/>
                  <a:gd name="T56" fmla="*/ 2369 w 3915"/>
                  <a:gd name="T57" fmla="*/ 1427 h 1440"/>
                  <a:gd name="T58" fmla="*/ 2097 w 3915"/>
                  <a:gd name="T59" fmla="*/ 1439 h 1440"/>
                  <a:gd name="T60" fmla="*/ 1817 w 3915"/>
                  <a:gd name="T61" fmla="*/ 1439 h 1440"/>
                  <a:gd name="T62" fmla="*/ 1546 w 3915"/>
                  <a:gd name="T63" fmla="*/ 1427 h 1440"/>
                  <a:gd name="T64" fmla="*/ 1288 w 3915"/>
                  <a:gd name="T65" fmla="*/ 1406 h 1440"/>
                  <a:gd name="T66" fmla="*/ 1045 w 3915"/>
                  <a:gd name="T67" fmla="*/ 1377 h 1440"/>
                  <a:gd name="T68" fmla="*/ 822 w 3915"/>
                  <a:gd name="T69" fmla="*/ 1338 h 1440"/>
                  <a:gd name="T70" fmla="*/ 620 w 3915"/>
                  <a:gd name="T71" fmla="*/ 1291 h 1440"/>
                  <a:gd name="T72" fmla="*/ 441 w 3915"/>
                  <a:gd name="T73" fmla="*/ 1238 h 1440"/>
                  <a:gd name="T74" fmla="*/ 289 w 3915"/>
                  <a:gd name="T75" fmla="*/ 1178 h 1440"/>
                  <a:gd name="T76" fmla="*/ 167 w 3915"/>
                  <a:gd name="T77" fmla="*/ 1112 h 1440"/>
                  <a:gd name="T78" fmla="*/ 76 w 3915"/>
                  <a:gd name="T79" fmla="*/ 1041 h 1440"/>
                  <a:gd name="T80" fmla="*/ 18 w 3915"/>
                  <a:gd name="T81" fmla="*/ 967 h 1440"/>
                  <a:gd name="T82" fmla="*/ 0 w 3915"/>
                  <a:gd name="T83" fmla="*/ 888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5" h="1440">
                    <a:moveTo>
                      <a:pt x="0" y="0"/>
                    </a:moveTo>
                    <a:lnTo>
                      <a:pt x="34" y="29"/>
                    </a:lnTo>
                    <a:lnTo>
                      <a:pt x="73" y="58"/>
                    </a:lnTo>
                    <a:lnTo>
                      <a:pt x="133" y="93"/>
                    </a:lnTo>
                    <a:lnTo>
                      <a:pt x="199" y="128"/>
                    </a:lnTo>
                    <a:lnTo>
                      <a:pt x="272" y="161"/>
                    </a:lnTo>
                    <a:lnTo>
                      <a:pt x="352" y="192"/>
                    </a:lnTo>
                    <a:lnTo>
                      <a:pt x="441" y="223"/>
                    </a:lnTo>
                    <a:lnTo>
                      <a:pt x="533" y="251"/>
                    </a:lnTo>
                    <a:lnTo>
                      <a:pt x="653" y="282"/>
                    </a:lnTo>
                    <a:lnTo>
                      <a:pt x="777" y="310"/>
                    </a:lnTo>
                    <a:lnTo>
                      <a:pt x="908" y="334"/>
                    </a:lnTo>
                    <a:lnTo>
                      <a:pt x="1045" y="356"/>
                    </a:lnTo>
                    <a:lnTo>
                      <a:pt x="1187" y="375"/>
                    </a:lnTo>
                    <a:lnTo>
                      <a:pt x="1335" y="390"/>
                    </a:lnTo>
                    <a:lnTo>
                      <a:pt x="1486" y="401"/>
                    </a:lnTo>
                    <a:lnTo>
                      <a:pt x="1640" y="411"/>
                    </a:lnTo>
                    <a:lnTo>
                      <a:pt x="1798" y="415"/>
                    </a:lnTo>
                    <a:lnTo>
                      <a:pt x="1958" y="418"/>
                    </a:lnTo>
                    <a:lnTo>
                      <a:pt x="2116" y="415"/>
                    </a:lnTo>
                    <a:lnTo>
                      <a:pt x="2273" y="411"/>
                    </a:lnTo>
                    <a:lnTo>
                      <a:pt x="2429" y="401"/>
                    </a:lnTo>
                    <a:lnTo>
                      <a:pt x="2579" y="390"/>
                    </a:lnTo>
                    <a:lnTo>
                      <a:pt x="2727" y="375"/>
                    </a:lnTo>
                    <a:lnTo>
                      <a:pt x="2868" y="356"/>
                    </a:lnTo>
                    <a:lnTo>
                      <a:pt x="3006" y="334"/>
                    </a:lnTo>
                    <a:lnTo>
                      <a:pt x="3136" y="310"/>
                    </a:lnTo>
                    <a:lnTo>
                      <a:pt x="3261" y="282"/>
                    </a:lnTo>
                    <a:lnTo>
                      <a:pt x="3381" y="251"/>
                    </a:lnTo>
                    <a:lnTo>
                      <a:pt x="3475" y="223"/>
                    </a:lnTo>
                    <a:lnTo>
                      <a:pt x="3562" y="192"/>
                    </a:lnTo>
                    <a:lnTo>
                      <a:pt x="3642" y="161"/>
                    </a:lnTo>
                    <a:lnTo>
                      <a:pt x="3715" y="128"/>
                    </a:lnTo>
                    <a:lnTo>
                      <a:pt x="3782" y="93"/>
                    </a:lnTo>
                    <a:lnTo>
                      <a:pt x="3841" y="58"/>
                    </a:lnTo>
                    <a:lnTo>
                      <a:pt x="3880" y="29"/>
                    </a:lnTo>
                    <a:lnTo>
                      <a:pt x="3915" y="0"/>
                    </a:lnTo>
                    <a:lnTo>
                      <a:pt x="3915" y="888"/>
                    </a:lnTo>
                    <a:lnTo>
                      <a:pt x="3910" y="928"/>
                    </a:lnTo>
                    <a:lnTo>
                      <a:pt x="3896" y="967"/>
                    </a:lnTo>
                    <a:lnTo>
                      <a:pt x="3872" y="1005"/>
                    </a:lnTo>
                    <a:lnTo>
                      <a:pt x="3838" y="1041"/>
                    </a:lnTo>
                    <a:lnTo>
                      <a:pt x="3797" y="1077"/>
                    </a:lnTo>
                    <a:lnTo>
                      <a:pt x="3748" y="1112"/>
                    </a:lnTo>
                    <a:lnTo>
                      <a:pt x="3689" y="1145"/>
                    </a:lnTo>
                    <a:lnTo>
                      <a:pt x="3625" y="1178"/>
                    </a:lnTo>
                    <a:lnTo>
                      <a:pt x="3552" y="1208"/>
                    </a:lnTo>
                    <a:lnTo>
                      <a:pt x="3473" y="1238"/>
                    </a:lnTo>
                    <a:lnTo>
                      <a:pt x="3386" y="1265"/>
                    </a:lnTo>
                    <a:lnTo>
                      <a:pt x="3294" y="1291"/>
                    </a:lnTo>
                    <a:lnTo>
                      <a:pt x="3195" y="1315"/>
                    </a:lnTo>
                    <a:lnTo>
                      <a:pt x="3091" y="1338"/>
                    </a:lnTo>
                    <a:lnTo>
                      <a:pt x="2982" y="1359"/>
                    </a:lnTo>
                    <a:lnTo>
                      <a:pt x="2868" y="1377"/>
                    </a:lnTo>
                    <a:lnTo>
                      <a:pt x="2749" y="1392"/>
                    </a:lnTo>
                    <a:lnTo>
                      <a:pt x="2626" y="1406"/>
                    </a:lnTo>
                    <a:lnTo>
                      <a:pt x="2499" y="1419"/>
                    </a:lnTo>
                    <a:lnTo>
                      <a:pt x="2369" y="1427"/>
                    </a:lnTo>
                    <a:lnTo>
                      <a:pt x="2234" y="1434"/>
                    </a:lnTo>
                    <a:lnTo>
                      <a:pt x="2097" y="1439"/>
                    </a:lnTo>
                    <a:lnTo>
                      <a:pt x="1958" y="1440"/>
                    </a:lnTo>
                    <a:lnTo>
                      <a:pt x="1817" y="1439"/>
                    </a:lnTo>
                    <a:lnTo>
                      <a:pt x="1680" y="1434"/>
                    </a:lnTo>
                    <a:lnTo>
                      <a:pt x="1546" y="1427"/>
                    </a:lnTo>
                    <a:lnTo>
                      <a:pt x="1415" y="1419"/>
                    </a:lnTo>
                    <a:lnTo>
                      <a:pt x="1288" y="1406"/>
                    </a:lnTo>
                    <a:lnTo>
                      <a:pt x="1165" y="1392"/>
                    </a:lnTo>
                    <a:lnTo>
                      <a:pt x="1045" y="1377"/>
                    </a:lnTo>
                    <a:lnTo>
                      <a:pt x="932" y="1359"/>
                    </a:lnTo>
                    <a:lnTo>
                      <a:pt x="822" y="1338"/>
                    </a:lnTo>
                    <a:lnTo>
                      <a:pt x="718" y="1315"/>
                    </a:lnTo>
                    <a:lnTo>
                      <a:pt x="620" y="1291"/>
                    </a:lnTo>
                    <a:lnTo>
                      <a:pt x="528" y="1265"/>
                    </a:lnTo>
                    <a:lnTo>
                      <a:pt x="441" y="1238"/>
                    </a:lnTo>
                    <a:lnTo>
                      <a:pt x="362" y="1208"/>
                    </a:lnTo>
                    <a:lnTo>
                      <a:pt x="289" y="1178"/>
                    </a:lnTo>
                    <a:lnTo>
                      <a:pt x="225" y="1145"/>
                    </a:lnTo>
                    <a:lnTo>
                      <a:pt x="167" y="1112"/>
                    </a:lnTo>
                    <a:lnTo>
                      <a:pt x="116" y="1077"/>
                    </a:lnTo>
                    <a:lnTo>
                      <a:pt x="76" y="1041"/>
                    </a:lnTo>
                    <a:lnTo>
                      <a:pt x="42" y="1005"/>
                    </a:lnTo>
                    <a:lnTo>
                      <a:pt x="18" y="967"/>
                    </a:lnTo>
                    <a:lnTo>
                      <a:pt x="4" y="928"/>
                    </a:lnTo>
                    <a:lnTo>
                      <a:pt x="0" y="888"/>
                    </a:lnTo>
                    <a:lnTo>
                      <a:pt x="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50">
                  <a:defRPr/>
                </a:pPr>
                <a:endParaRPr lang="en-US" sz="1013">
                  <a:solidFill>
                    <a:srgbClr val="5A5A5A"/>
                  </a:solidFill>
                </a:endParaRPr>
              </a:p>
            </p:txBody>
          </p:sp>
        </p:grpSp>
        <p:grpSp>
          <p:nvGrpSpPr>
            <p:cNvPr id="107" name="Group 106">
              <a:extLst>
                <a:ext uri="{FF2B5EF4-FFF2-40B4-BE49-F238E27FC236}">
                  <a16:creationId xmlns:a16="http://schemas.microsoft.com/office/drawing/2014/main" id="{DC9C6E17-34E4-48BD-A64D-D2C34A1FE6E7}"/>
                </a:ext>
              </a:extLst>
            </p:cNvPr>
            <p:cNvGrpSpPr>
              <a:grpSpLocks noChangeAspect="1"/>
            </p:cNvGrpSpPr>
            <p:nvPr/>
          </p:nvGrpSpPr>
          <p:grpSpPr>
            <a:xfrm>
              <a:off x="5230227" y="1679567"/>
              <a:ext cx="2155640" cy="1450858"/>
              <a:chOff x="10558964" y="3170238"/>
              <a:chExt cx="6215063" cy="4183063"/>
            </a:xfrm>
            <a:grpFill/>
          </p:grpSpPr>
          <p:sp>
            <p:nvSpPr>
              <p:cNvPr id="108" name="Freeform 197">
                <a:extLst>
                  <a:ext uri="{FF2B5EF4-FFF2-40B4-BE49-F238E27FC236}">
                    <a16:creationId xmlns:a16="http://schemas.microsoft.com/office/drawing/2014/main" id="{17CB2789-6229-413F-B6FC-A198563C5DAD}"/>
                  </a:ext>
                </a:extLst>
              </p:cNvPr>
              <p:cNvSpPr>
                <a:spLocks/>
              </p:cNvSpPr>
              <p:nvPr/>
            </p:nvSpPr>
            <p:spPr bwMode="auto">
              <a:xfrm>
                <a:off x="10558964" y="3170238"/>
                <a:ext cx="6215063" cy="2287588"/>
              </a:xfrm>
              <a:custGeom>
                <a:avLst/>
                <a:gdLst>
                  <a:gd name="T0" fmla="*/ 34 w 3915"/>
                  <a:gd name="T1" fmla="*/ 28 h 1441"/>
                  <a:gd name="T2" fmla="*/ 133 w 3915"/>
                  <a:gd name="T3" fmla="*/ 93 h 1441"/>
                  <a:gd name="T4" fmla="*/ 272 w 3915"/>
                  <a:gd name="T5" fmla="*/ 162 h 1441"/>
                  <a:gd name="T6" fmla="*/ 441 w 3915"/>
                  <a:gd name="T7" fmla="*/ 222 h 1441"/>
                  <a:gd name="T8" fmla="*/ 653 w 3915"/>
                  <a:gd name="T9" fmla="*/ 283 h 1441"/>
                  <a:gd name="T10" fmla="*/ 908 w 3915"/>
                  <a:gd name="T11" fmla="*/ 334 h 1441"/>
                  <a:gd name="T12" fmla="*/ 1187 w 3915"/>
                  <a:gd name="T13" fmla="*/ 375 h 1441"/>
                  <a:gd name="T14" fmla="*/ 1486 w 3915"/>
                  <a:gd name="T15" fmla="*/ 402 h 1441"/>
                  <a:gd name="T16" fmla="*/ 1798 w 3915"/>
                  <a:gd name="T17" fmla="*/ 416 h 1441"/>
                  <a:gd name="T18" fmla="*/ 2116 w 3915"/>
                  <a:gd name="T19" fmla="*/ 416 h 1441"/>
                  <a:gd name="T20" fmla="*/ 2429 w 3915"/>
                  <a:gd name="T21" fmla="*/ 402 h 1441"/>
                  <a:gd name="T22" fmla="*/ 2727 w 3915"/>
                  <a:gd name="T23" fmla="*/ 375 h 1441"/>
                  <a:gd name="T24" fmla="*/ 3006 w 3915"/>
                  <a:gd name="T25" fmla="*/ 334 h 1441"/>
                  <a:gd name="T26" fmla="*/ 3261 w 3915"/>
                  <a:gd name="T27" fmla="*/ 283 h 1441"/>
                  <a:gd name="T28" fmla="*/ 3475 w 3915"/>
                  <a:gd name="T29" fmla="*/ 222 h 1441"/>
                  <a:gd name="T30" fmla="*/ 3642 w 3915"/>
                  <a:gd name="T31" fmla="*/ 162 h 1441"/>
                  <a:gd name="T32" fmla="*/ 3782 w 3915"/>
                  <a:gd name="T33" fmla="*/ 93 h 1441"/>
                  <a:gd name="T34" fmla="*/ 3880 w 3915"/>
                  <a:gd name="T35" fmla="*/ 28 h 1441"/>
                  <a:gd name="T36" fmla="*/ 3915 w 3915"/>
                  <a:gd name="T37" fmla="*/ 889 h 1441"/>
                  <a:gd name="T38" fmla="*/ 3896 w 3915"/>
                  <a:gd name="T39" fmla="*/ 966 h 1441"/>
                  <a:gd name="T40" fmla="*/ 3838 w 3915"/>
                  <a:gd name="T41" fmla="*/ 1042 h 1441"/>
                  <a:gd name="T42" fmla="*/ 3748 w 3915"/>
                  <a:gd name="T43" fmla="*/ 1112 h 1441"/>
                  <a:gd name="T44" fmla="*/ 3625 w 3915"/>
                  <a:gd name="T45" fmla="*/ 1178 h 1441"/>
                  <a:gd name="T46" fmla="*/ 3473 w 3915"/>
                  <a:gd name="T47" fmla="*/ 1237 h 1441"/>
                  <a:gd name="T48" fmla="*/ 3294 w 3915"/>
                  <a:gd name="T49" fmla="*/ 1292 h 1441"/>
                  <a:gd name="T50" fmla="*/ 3091 w 3915"/>
                  <a:gd name="T51" fmla="*/ 1338 h 1441"/>
                  <a:gd name="T52" fmla="*/ 2868 w 3915"/>
                  <a:gd name="T53" fmla="*/ 1377 h 1441"/>
                  <a:gd name="T54" fmla="*/ 2626 w 3915"/>
                  <a:gd name="T55" fmla="*/ 1407 h 1441"/>
                  <a:gd name="T56" fmla="*/ 2369 w 3915"/>
                  <a:gd name="T57" fmla="*/ 1428 h 1441"/>
                  <a:gd name="T58" fmla="*/ 2097 w 3915"/>
                  <a:gd name="T59" fmla="*/ 1439 h 1441"/>
                  <a:gd name="T60" fmla="*/ 1817 w 3915"/>
                  <a:gd name="T61" fmla="*/ 1439 h 1441"/>
                  <a:gd name="T62" fmla="*/ 1546 w 3915"/>
                  <a:gd name="T63" fmla="*/ 1428 h 1441"/>
                  <a:gd name="T64" fmla="*/ 1288 w 3915"/>
                  <a:gd name="T65" fmla="*/ 1407 h 1441"/>
                  <a:gd name="T66" fmla="*/ 1045 w 3915"/>
                  <a:gd name="T67" fmla="*/ 1377 h 1441"/>
                  <a:gd name="T68" fmla="*/ 822 w 3915"/>
                  <a:gd name="T69" fmla="*/ 1338 h 1441"/>
                  <a:gd name="T70" fmla="*/ 620 w 3915"/>
                  <a:gd name="T71" fmla="*/ 1292 h 1441"/>
                  <a:gd name="T72" fmla="*/ 441 w 3915"/>
                  <a:gd name="T73" fmla="*/ 1237 h 1441"/>
                  <a:gd name="T74" fmla="*/ 289 w 3915"/>
                  <a:gd name="T75" fmla="*/ 1178 h 1441"/>
                  <a:gd name="T76" fmla="*/ 167 w 3915"/>
                  <a:gd name="T77" fmla="*/ 1112 h 1441"/>
                  <a:gd name="T78" fmla="*/ 76 w 3915"/>
                  <a:gd name="T79" fmla="*/ 1042 h 1441"/>
                  <a:gd name="T80" fmla="*/ 18 w 3915"/>
                  <a:gd name="T81" fmla="*/ 966 h 1441"/>
                  <a:gd name="T82" fmla="*/ 0 w 3915"/>
                  <a:gd name="T83" fmla="*/ 889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5" h="1441">
                    <a:moveTo>
                      <a:pt x="0" y="0"/>
                    </a:moveTo>
                    <a:lnTo>
                      <a:pt x="34" y="28"/>
                    </a:lnTo>
                    <a:lnTo>
                      <a:pt x="73" y="57"/>
                    </a:lnTo>
                    <a:lnTo>
                      <a:pt x="133" y="93"/>
                    </a:lnTo>
                    <a:lnTo>
                      <a:pt x="199" y="128"/>
                    </a:lnTo>
                    <a:lnTo>
                      <a:pt x="272" y="162"/>
                    </a:lnTo>
                    <a:lnTo>
                      <a:pt x="352" y="193"/>
                    </a:lnTo>
                    <a:lnTo>
                      <a:pt x="441" y="222"/>
                    </a:lnTo>
                    <a:lnTo>
                      <a:pt x="533" y="252"/>
                    </a:lnTo>
                    <a:lnTo>
                      <a:pt x="653" y="283"/>
                    </a:lnTo>
                    <a:lnTo>
                      <a:pt x="777" y="309"/>
                    </a:lnTo>
                    <a:lnTo>
                      <a:pt x="908" y="334"/>
                    </a:lnTo>
                    <a:lnTo>
                      <a:pt x="1045" y="357"/>
                    </a:lnTo>
                    <a:lnTo>
                      <a:pt x="1187" y="375"/>
                    </a:lnTo>
                    <a:lnTo>
                      <a:pt x="1335" y="391"/>
                    </a:lnTo>
                    <a:lnTo>
                      <a:pt x="1486" y="402"/>
                    </a:lnTo>
                    <a:lnTo>
                      <a:pt x="1640" y="410"/>
                    </a:lnTo>
                    <a:lnTo>
                      <a:pt x="1798" y="416"/>
                    </a:lnTo>
                    <a:lnTo>
                      <a:pt x="1958" y="417"/>
                    </a:lnTo>
                    <a:lnTo>
                      <a:pt x="2116" y="416"/>
                    </a:lnTo>
                    <a:lnTo>
                      <a:pt x="2273" y="410"/>
                    </a:lnTo>
                    <a:lnTo>
                      <a:pt x="2429" y="402"/>
                    </a:lnTo>
                    <a:lnTo>
                      <a:pt x="2579" y="391"/>
                    </a:lnTo>
                    <a:lnTo>
                      <a:pt x="2727" y="375"/>
                    </a:lnTo>
                    <a:lnTo>
                      <a:pt x="2868" y="357"/>
                    </a:lnTo>
                    <a:lnTo>
                      <a:pt x="3006" y="334"/>
                    </a:lnTo>
                    <a:lnTo>
                      <a:pt x="3136" y="309"/>
                    </a:lnTo>
                    <a:lnTo>
                      <a:pt x="3261" y="283"/>
                    </a:lnTo>
                    <a:lnTo>
                      <a:pt x="3381" y="252"/>
                    </a:lnTo>
                    <a:lnTo>
                      <a:pt x="3475" y="222"/>
                    </a:lnTo>
                    <a:lnTo>
                      <a:pt x="3562" y="193"/>
                    </a:lnTo>
                    <a:lnTo>
                      <a:pt x="3642" y="162"/>
                    </a:lnTo>
                    <a:lnTo>
                      <a:pt x="3715" y="128"/>
                    </a:lnTo>
                    <a:lnTo>
                      <a:pt x="3782" y="93"/>
                    </a:lnTo>
                    <a:lnTo>
                      <a:pt x="3841" y="57"/>
                    </a:lnTo>
                    <a:lnTo>
                      <a:pt x="3880" y="28"/>
                    </a:lnTo>
                    <a:lnTo>
                      <a:pt x="3915" y="0"/>
                    </a:lnTo>
                    <a:lnTo>
                      <a:pt x="3915" y="889"/>
                    </a:lnTo>
                    <a:lnTo>
                      <a:pt x="3910" y="928"/>
                    </a:lnTo>
                    <a:lnTo>
                      <a:pt x="3896" y="966"/>
                    </a:lnTo>
                    <a:lnTo>
                      <a:pt x="3872" y="1004"/>
                    </a:lnTo>
                    <a:lnTo>
                      <a:pt x="3838" y="1042"/>
                    </a:lnTo>
                    <a:lnTo>
                      <a:pt x="3797" y="1077"/>
                    </a:lnTo>
                    <a:lnTo>
                      <a:pt x="3748" y="1112"/>
                    </a:lnTo>
                    <a:lnTo>
                      <a:pt x="3689" y="1146"/>
                    </a:lnTo>
                    <a:lnTo>
                      <a:pt x="3625" y="1178"/>
                    </a:lnTo>
                    <a:lnTo>
                      <a:pt x="3552" y="1209"/>
                    </a:lnTo>
                    <a:lnTo>
                      <a:pt x="3473" y="1237"/>
                    </a:lnTo>
                    <a:lnTo>
                      <a:pt x="3386" y="1265"/>
                    </a:lnTo>
                    <a:lnTo>
                      <a:pt x="3294" y="1292"/>
                    </a:lnTo>
                    <a:lnTo>
                      <a:pt x="3195" y="1316"/>
                    </a:lnTo>
                    <a:lnTo>
                      <a:pt x="3091" y="1338"/>
                    </a:lnTo>
                    <a:lnTo>
                      <a:pt x="2982" y="1359"/>
                    </a:lnTo>
                    <a:lnTo>
                      <a:pt x="2868" y="1377"/>
                    </a:lnTo>
                    <a:lnTo>
                      <a:pt x="2749" y="1393"/>
                    </a:lnTo>
                    <a:lnTo>
                      <a:pt x="2626" y="1407"/>
                    </a:lnTo>
                    <a:lnTo>
                      <a:pt x="2499" y="1418"/>
                    </a:lnTo>
                    <a:lnTo>
                      <a:pt x="2369" y="1428"/>
                    </a:lnTo>
                    <a:lnTo>
                      <a:pt x="2234" y="1435"/>
                    </a:lnTo>
                    <a:lnTo>
                      <a:pt x="2097" y="1439"/>
                    </a:lnTo>
                    <a:lnTo>
                      <a:pt x="1958" y="1441"/>
                    </a:lnTo>
                    <a:lnTo>
                      <a:pt x="1817" y="1439"/>
                    </a:lnTo>
                    <a:lnTo>
                      <a:pt x="1680" y="1435"/>
                    </a:lnTo>
                    <a:lnTo>
                      <a:pt x="1546" y="1428"/>
                    </a:lnTo>
                    <a:lnTo>
                      <a:pt x="1415" y="1418"/>
                    </a:lnTo>
                    <a:lnTo>
                      <a:pt x="1288" y="1407"/>
                    </a:lnTo>
                    <a:lnTo>
                      <a:pt x="1165" y="1393"/>
                    </a:lnTo>
                    <a:lnTo>
                      <a:pt x="1045" y="1377"/>
                    </a:lnTo>
                    <a:lnTo>
                      <a:pt x="932" y="1359"/>
                    </a:lnTo>
                    <a:lnTo>
                      <a:pt x="822" y="1338"/>
                    </a:lnTo>
                    <a:lnTo>
                      <a:pt x="718" y="1316"/>
                    </a:lnTo>
                    <a:lnTo>
                      <a:pt x="620" y="1292"/>
                    </a:lnTo>
                    <a:lnTo>
                      <a:pt x="528" y="1265"/>
                    </a:lnTo>
                    <a:lnTo>
                      <a:pt x="441" y="1237"/>
                    </a:lnTo>
                    <a:lnTo>
                      <a:pt x="362" y="1209"/>
                    </a:lnTo>
                    <a:lnTo>
                      <a:pt x="289" y="1178"/>
                    </a:lnTo>
                    <a:lnTo>
                      <a:pt x="225" y="1146"/>
                    </a:lnTo>
                    <a:lnTo>
                      <a:pt x="167" y="1112"/>
                    </a:lnTo>
                    <a:lnTo>
                      <a:pt x="116" y="1077"/>
                    </a:lnTo>
                    <a:lnTo>
                      <a:pt x="76" y="1042"/>
                    </a:lnTo>
                    <a:lnTo>
                      <a:pt x="42" y="1004"/>
                    </a:lnTo>
                    <a:lnTo>
                      <a:pt x="18" y="966"/>
                    </a:lnTo>
                    <a:lnTo>
                      <a:pt x="4" y="928"/>
                    </a:lnTo>
                    <a:lnTo>
                      <a:pt x="0" y="889"/>
                    </a:lnTo>
                    <a:lnTo>
                      <a:pt x="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50">
                  <a:defRPr/>
                </a:pPr>
                <a:endParaRPr lang="en-US" sz="1013">
                  <a:solidFill>
                    <a:srgbClr val="5A5A5A"/>
                  </a:solidFill>
                </a:endParaRPr>
              </a:p>
            </p:txBody>
          </p:sp>
          <p:sp>
            <p:nvSpPr>
              <p:cNvPr id="109" name="Freeform 198">
                <a:extLst>
                  <a:ext uri="{FF2B5EF4-FFF2-40B4-BE49-F238E27FC236}">
                    <a16:creationId xmlns:a16="http://schemas.microsoft.com/office/drawing/2014/main" id="{588474DB-34CE-40D6-B9F1-6D3F81F3ED27}"/>
                  </a:ext>
                </a:extLst>
              </p:cNvPr>
              <p:cNvSpPr>
                <a:spLocks/>
              </p:cNvSpPr>
              <p:nvPr/>
            </p:nvSpPr>
            <p:spPr bwMode="auto">
              <a:xfrm>
                <a:off x="10558964" y="5068888"/>
                <a:ext cx="6215063" cy="2284413"/>
              </a:xfrm>
              <a:custGeom>
                <a:avLst/>
                <a:gdLst>
                  <a:gd name="T0" fmla="*/ 34 w 3915"/>
                  <a:gd name="T1" fmla="*/ 28 h 1439"/>
                  <a:gd name="T2" fmla="*/ 133 w 3915"/>
                  <a:gd name="T3" fmla="*/ 93 h 1439"/>
                  <a:gd name="T4" fmla="*/ 272 w 3915"/>
                  <a:gd name="T5" fmla="*/ 160 h 1439"/>
                  <a:gd name="T6" fmla="*/ 441 w 3915"/>
                  <a:gd name="T7" fmla="*/ 222 h 1439"/>
                  <a:gd name="T8" fmla="*/ 653 w 3915"/>
                  <a:gd name="T9" fmla="*/ 281 h 1439"/>
                  <a:gd name="T10" fmla="*/ 908 w 3915"/>
                  <a:gd name="T11" fmla="*/ 333 h 1439"/>
                  <a:gd name="T12" fmla="*/ 1187 w 3915"/>
                  <a:gd name="T13" fmla="*/ 374 h 1439"/>
                  <a:gd name="T14" fmla="*/ 1486 w 3915"/>
                  <a:gd name="T15" fmla="*/ 402 h 1439"/>
                  <a:gd name="T16" fmla="*/ 1798 w 3915"/>
                  <a:gd name="T17" fmla="*/ 416 h 1439"/>
                  <a:gd name="T18" fmla="*/ 2116 w 3915"/>
                  <a:gd name="T19" fmla="*/ 416 h 1439"/>
                  <a:gd name="T20" fmla="*/ 2429 w 3915"/>
                  <a:gd name="T21" fmla="*/ 402 h 1439"/>
                  <a:gd name="T22" fmla="*/ 2727 w 3915"/>
                  <a:gd name="T23" fmla="*/ 374 h 1439"/>
                  <a:gd name="T24" fmla="*/ 3006 w 3915"/>
                  <a:gd name="T25" fmla="*/ 333 h 1439"/>
                  <a:gd name="T26" fmla="*/ 3261 w 3915"/>
                  <a:gd name="T27" fmla="*/ 281 h 1439"/>
                  <a:gd name="T28" fmla="*/ 3475 w 3915"/>
                  <a:gd name="T29" fmla="*/ 222 h 1439"/>
                  <a:gd name="T30" fmla="*/ 3642 w 3915"/>
                  <a:gd name="T31" fmla="*/ 160 h 1439"/>
                  <a:gd name="T32" fmla="*/ 3782 w 3915"/>
                  <a:gd name="T33" fmla="*/ 93 h 1439"/>
                  <a:gd name="T34" fmla="*/ 3880 w 3915"/>
                  <a:gd name="T35" fmla="*/ 28 h 1439"/>
                  <a:gd name="T36" fmla="*/ 3915 w 3915"/>
                  <a:gd name="T37" fmla="*/ 887 h 1439"/>
                  <a:gd name="T38" fmla="*/ 3896 w 3915"/>
                  <a:gd name="T39" fmla="*/ 966 h 1439"/>
                  <a:gd name="T40" fmla="*/ 3838 w 3915"/>
                  <a:gd name="T41" fmla="*/ 1040 h 1439"/>
                  <a:gd name="T42" fmla="*/ 3748 w 3915"/>
                  <a:gd name="T43" fmla="*/ 1111 h 1439"/>
                  <a:gd name="T44" fmla="*/ 3625 w 3915"/>
                  <a:gd name="T45" fmla="*/ 1177 h 1439"/>
                  <a:gd name="T46" fmla="*/ 3473 w 3915"/>
                  <a:gd name="T47" fmla="*/ 1237 h 1439"/>
                  <a:gd name="T48" fmla="*/ 3294 w 3915"/>
                  <a:gd name="T49" fmla="*/ 1290 h 1439"/>
                  <a:gd name="T50" fmla="*/ 3091 w 3915"/>
                  <a:gd name="T51" fmla="*/ 1337 h 1439"/>
                  <a:gd name="T52" fmla="*/ 2868 w 3915"/>
                  <a:gd name="T53" fmla="*/ 1376 h 1439"/>
                  <a:gd name="T54" fmla="*/ 2626 w 3915"/>
                  <a:gd name="T55" fmla="*/ 1405 h 1439"/>
                  <a:gd name="T56" fmla="*/ 2369 w 3915"/>
                  <a:gd name="T57" fmla="*/ 1426 h 1439"/>
                  <a:gd name="T58" fmla="*/ 2097 w 3915"/>
                  <a:gd name="T59" fmla="*/ 1438 h 1439"/>
                  <a:gd name="T60" fmla="*/ 1817 w 3915"/>
                  <a:gd name="T61" fmla="*/ 1438 h 1439"/>
                  <a:gd name="T62" fmla="*/ 1546 w 3915"/>
                  <a:gd name="T63" fmla="*/ 1426 h 1439"/>
                  <a:gd name="T64" fmla="*/ 1288 w 3915"/>
                  <a:gd name="T65" fmla="*/ 1405 h 1439"/>
                  <a:gd name="T66" fmla="*/ 1045 w 3915"/>
                  <a:gd name="T67" fmla="*/ 1376 h 1439"/>
                  <a:gd name="T68" fmla="*/ 822 w 3915"/>
                  <a:gd name="T69" fmla="*/ 1337 h 1439"/>
                  <a:gd name="T70" fmla="*/ 620 w 3915"/>
                  <a:gd name="T71" fmla="*/ 1290 h 1439"/>
                  <a:gd name="T72" fmla="*/ 441 w 3915"/>
                  <a:gd name="T73" fmla="*/ 1237 h 1439"/>
                  <a:gd name="T74" fmla="*/ 289 w 3915"/>
                  <a:gd name="T75" fmla="*/ 1177 h 1439"/>
                  <a:gd name="T76" fmla="*/ 167 w 3915"/>
                  <a:gd name="T77" fmla="*/ 1111 h 1439"/>
                  <a:gd name="T78" fmla="*/ 76 w 3915"/>
                  <a:gd name="T79" fmla="*/ 1040 h 1439"/>
                  <a:gd name="T80" fmla="*/ 18 w 3915"/>
                  <a:gd name="T81" fmla="*/ 966 h 1439"/>
                  <a:gd name="T82" fmla="*/ 0 w 3915"/>
                  <a:gd name="T83" fmla="*/ 887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5" h="1439">
                    <a:moveTo>
                      <a:pt x="0" y="0"/>
                    </a:moveTo>
                    <a:lnTo>
                      <a:pt x="34" y="28"/>
                    </a:lnTo>
                    <a:lnTo>
                      <a:pt x="73" y="56"/>
                    </a:lnTo>
                    <a:lnTo>
                      <a:pt x="133" y="93"/>
                    </a:lnTo>
                    <a:lnTo>
                      <a:pt x="199" y="127"/>
                    </a:lnTo>
                    <a:lnTo>
                      <a:pt x="272" y="160"/>
                    </a:lnTo>
                    <a:lnTo>
                      <a:pt x="352" y="191"/>
                    </a:lnTo>
                    <a:lnTo>
                      <a:pt x="441" y="222"/>
                    </a:lnTo>
                    <a:lnTo>
                      <a:pt x="533" y="250"/>
                    </a:lnTo>
                    <a:lnTo>
                      <a:pt x="653" y="281"/>
                    </a:lnTo>
                    <a:lnTo>
                      <a:pt x="777" y="309"/>
                    </a:lnTo>
                    <a:lnTo>
                      <a:pt x="908" y="333"/>
                    </a:lnTo>
                    <a:lnTo>
                      <a:pt x="1045" y="355"/>
                    </a:lnTo>
                    <a:lnTo>
                      <a:pt x="1187" y="374"/>
                    </a:lnTo>
                    <a:lnTo>
                      <a:pt x="1335" y="389"/>
                    </a:lnTo>
                    <a:lnTo>
                      <a:pt x="1486" y="402"/>
                    </a:lnTo>
                    <a:lnTo>
                      <a:pt x="1640" y="410"/>
                    </a:lnTo>
                    <a:lnTo>
                      <a:pt x="1798" y="416"/>
                    </a:lnTo>
                    <a:lnTo>
                      <a:pt x="1958" y="417"/>
                    </a:lnTo>
                    <a:lnTo>
                      <a:pt x="2116" y="416"/>
                    </a:lnTo>
                    <a:lnTo>
                      <a:pt x="2273" y="410"/>
                    </a:lnTo>
                    <a:lnTo>
                      <a:pt x="2429" y="402"/>
                    </a:lnTo>
                    <a:lnTo>
                      <a:pt x="2579" y="389"/>
                    </a:lnTo>
                    <a:lnTo>
                      <a:pt x="2727" y="374"/>
                    </a:lnTo>
                    <a:lnTo>
                      <a:pt x="2868" y="355"/>
                    </a:lnTo>
                    <a:lnTo>
                      <a:pt x="3006" y="333"/>
                    </a:lnTo>
                    <a:lnTo>
                      <a:pt x="3136" y="309"/>
                    </a:lnTo>
                    <a:lnTo>
                      <a:pt x="3261" y="281"/>
                    </a:lnTo>
                    <a:lnTo>
                      <a:pt x="3381" y="250"/>
                    </a:lnTo>
                    <a:lnTo>
                      <a:pt x="3475" y="222"/>
                    </a:lnTo>
                    <a:lnTo>
                      <a:pt x="3562" y="191"/>
                    </a:lnTo>
                    <a:lnTo>
                      <a:pt x="3642" y="160"/>
                    </a:lnTo>
                    <a:lnTo>
                      <a:pt x="3715" y="127"/>
                    </a:lnTo>
                    <a:lnTo>
                      <a:pt x="3782" y="93"/>
                    </a:lnTo>
                    <a:lnTo>
                      <a:pt x="3841" y="56"/>
                    </a:lnTo>
                    <a:lnTo>
                      <a:pt x="3880" y="28"/>
                    </a:lnTo>
                    <a:lnTo>
                      <a:pt x="3915" y="0"/>
                    </a:lnTo>
                    <a:lnTo>
                      <a:pt x="3915" y="887"/>
                    </a:lnTo>
                    <a:lnTo>
                      <a:pt x="3910" y="927"/>
                    </a:lnTo>
                    <a:lnTo>
                      <a:pt x="3896" y="966"/>
                    </a:lnTo>
                    <a:lnTo>
                      <a:pt x="3872" y="1004"/>
                    </a:lnTo>
                    <a:lnTo>
                      <a:pt x="3838" y="1040"/>
                    </a:lnTo>
                    <a:lnTo>
                      <a:pt x="3797" y="1077"/>
                    </a:lnTo>
                    <a:lnTo>
                      <a:pt x="3748" y="1111"/>
                    </a:lnTo>
                    <a:lnTo>
                      <a:pt x="3689" y="1144"/>
                    </a:lnTo>
                    <a:lnTo>
                      <a:pt x="3625" y="1177"/>
                    </a:lnTo>
                    <a:lnTo>
                      <a:pt x="3552" y="1207"/>
                    </a:lnTo>
                    <a:lnTo>
                      <a:pt x="3473" y="1237"/>
                    </a:lnTo>
                    <a:lnTo>
                      <a:pt x="3386" y="1265"/>
                    </a:lnTo>
                    <a:lnTo>
                      <a:pt x="3294" y="1290"/>
                    </a:lnTo>
                    <a:lnTo>
                      <a:pt x="3195" y="1314"/>
                    </a:lnTo>
                    <a:lnTo>
                      <a:pt x="3091" y="1337"/>
                    </a:lnTo>
                    <a:lnTo>
                      <a:pt x="2982" y="1358"/>
                    </a:lnTo>
                    <a:lnTo>
                      <a:pt x="2868" y="1376"/>
                    </a:lnTo>
                    <a:lnTo>
                      <a:pt x="2749" y="1391"/>
                    </a:lnTo>
                    <a:lnTo>
                      <a:pt x="2626" y="1405"/>
                    </a:lnTo>
                    <a:lnTo>
                      <a:pt x="2499" y="1418"/>
                    </a:lnTo>
                    <a:lnTo>
                      <a:pt x="2369" y="1426"/>
                    </a:lnTo>
                    <a:lnTo>
                      <a:pt x="2234" y="1433"/>
                    </a:lnTo>
                    <a:lnTo>
                      <a:pt x="2097" y="1438"/>
                    </a:lnTo>
                    <a:lnTo>
                      <a:pt x="1958" y="1439"/>
                    </a:lnTo>
                    <a:lnTo>
                      <a:pt x="1817" y="1438"/>
                    </a:lnTo>
                    <a:lnTo>
                      <a:pt x="1680" y="1433"/>
                    </a:lnTo>
                    <a:lnTo>
                      <a:pt x="1546" y="1426"/>
                    </a:lnTo>
                    <a:lnTo>
                      <a:pt x="1415" y="1418"/>
                    </a:lnTo>
                    <a:lnTo>
                      <a:pt x="1288" y="1405"/>
                    </a:lnTo>
                    <a:lnTo>
                      <a:pt x="1165" y="1391"/>
                    </a:lnTo>
                    <a:lnTo>
                      <a:pt x="1045" y="1376"/>
                    </a:lnTo>
                    <a:lnTo>
                      <a:pt x="932" y="1358"/>
                    </a:lnTo>
                    <a:lnTo>
                      <a:pt x="822" y="1337"/>
                    </a:lnTo>
                    <a:lnTo>
                      <a:pt x="718" y="1314"/>
                    </a:lnTo>
                    <a:lnTo>
                      <a:pt x="620" y="1290"/>
                    </a:lnTo>
                    <a:lnTo>
                      <a:pt x="528" y="1265"/>
                    </a:lnTo>
                    <a:lnTo>
                      <a:pt x="441" y="1237"/>
                    </a:lnTo>
                    <a:lnTo>
                      <a:pt x="362" y="1207"/>
                    </a:lnTo>
                    <a:lnTo>
                      <a:pt x="289" y="1177"/>
                    </a:lnTo>
                    <a:lnTo>
                      <a:pt x="225" y="1144"/>
                    </a:lnTo>
                    <a:lnTo>
                      <a:pt x="167" y="1111"/>
                    </a:lnTo>
                    <a:lnTo>
                      <a:pt x="116" y="1077"/>
                    </a:lnTo>
                    <a:lnTo>
                      <a:pt x="76" y="1040"/>
                    </a:lnTo>
                    <a:lnTo>
                      <a:pt x="42" y="1004"/>
                    </a:lnTo>
                    <a:lnTo>
                      <a:pt x="18" y="966"/>
                    </a:lnTo>
                    <a:lnTo>
                      <a:pt x="4" y="927"/>
                    </a:lnTo>
                    <a:lnTo>
                      <a:pt x="0" y="887"/>
                    </a:lnTo>
                    <a:lnTo>
                      <a:pt x="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50">
                  <a:defRPr/>
                </a:pPr>
                <a:endParaRPr lang="en-US" sz="1013">
                  <a:solidFill>
                    <a:srgbClr val="5A5A5A"/>
                  </a:solidFill>
                </a:endParaRPr>
              </a:p>
            </p:txBody>
          </p:sp>
        </p:grpSp>
      </p:grpSp>
      <p:pic>
        <p:nvPicPr>
          <p:cNvPr id="112" name="Picture 8" descr="Image result for transparent kafka logo">
            <a:extLst>
              <a:ext uri="{FF2B5EF4-FFF2-40B4-BE49-F238E27FC236}">
                <a16:creationId xmlns:a16="http://schemas.microsoft.com/office/drawing/2014/main" id="{B9ED2006-CEC8-4E07-BC4B-AB4009BBDF1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123408" y="3220110"/>
            <a:ext cx="555368" cy="3993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3" name="Picture 112">
            <a:extLst>
              <a:ext uri="{FF2B5EF4-FFF2-40B4-BE49-F238E27FC236}">
                <a16:creationId xmlns:a16="http://schemas.microsoft.com/office/drawing/2014/main" id="{91B60C86-0703-4013-9508-C9CBA62D1B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35375" y="3976143"/>
            <a:ext cx="548640" cy="548640"/>
          </a:xfrm>
          <a:prstGeom prst="rect">
            <a:avLst/>
          </a:prstGeom>
        </p:spPr>
      </p:pic>
      <p:pic>
        <p:nvPicPr>
          <p:cNvPr id="114" name="Picture 113">
            <a:extLst>
              <a:ext uri="{FF2B5EF4-FFF2-40B4-BE49-F238E27FC236}">
                <a16:creationId xmlns:a16="http://schemas.microsoft.com/office/drawing/2014/main" id="{D86624C6-DC48-4FC1-9DF0-7B629CBC01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95758" y="1753914"/>
            <a:ext cx="617997" cy="617997"/>
          </a:xfrm>
          <a:prstGeom prst="rect">
            <a:avLst/>
          </a:prstGeom>
        </p:spPr>
      </p:pic>
      <p:grpSp>
        <p:nvGrpSpPr>
          <p:cNvPr id="115" name="Group 114">
            <a:extLst>
              <a:ext uri="{FF2B5EF4-FFF2-40B4-BE49-F238E27FC236}">
                <a16:creationId xmlns:a16="http://schemas.microsoft.com/office/drawing/2014/main" id="{CCE65CC1-F41E-4AD0-B623-3DCED0EF7A81}"/>
              </a:ext>
            </a:extLst>
          </p:cNvPr>
          <p:cNvGrpSpPr/>
          <p:nvPr/>
        </p:nvGrpSpPr>
        <p:grpSpPr>
          <a:xfrm>
            <a:off x="9123408" y="2536046"/>
            <a:ext cx="515853" cy="398783"/>
            <a:chOff x="7989913" y="1092457"/>
            <a:chExt cx="537209" cy="415291"/>
          </a:xfrm>
          <a:solidFill>
            <a:schemeClr val="tx1"/>
          </a:solidFill>
        </p:grpSpPr>
        <p:sp>
          <p:nvSpPr>
            <p:cNvPr id="116" name="Freeform 19">
              <a:extLst>
                <a:ext uri="{FF2B5EF4-FFF2-40B4-BE49-F238E27FC236}">
                  <a16:creationId xmlns:a16="http://schemas.microsoft.com/office/drawing/2014/main" id="{97EA59AA-C42A-41B9-A338-5B9AF72EC6BC}"/>
                </a:ext>
              </a:extLst>
            </p:cNvPr>
            <p:cNvSpPr>
              <a:spLocks noEditPoints="1"/>
            </p:cNvSpPr>
            <p:nvPr/>
          </p:nvSpPr>
          <p:spPr bwMode="auto">
            <a:xfrm>
              <a:off x="7989913" y="1092457"/>
              <a:ext cx="537209" cy="415291"/>
            </a:xfrm>
            <a:custGeom>
              <a:avLst/>
              <a:gdLst>
                <a:gd name="T0" fmla="*/ 155 w 161"/>
                <a:gd name="T1" fmla="*/ 25 h 125"/>
                <a:gd name="T2" fmla="*/ 139 w 161"/>
                <a:gd name="T3" fmla="*/ 30 h 125"/>
                <a:gd name="T4" fmla="*/ 112 w 161"/>
                <a:gd name="T5" fmla="*/ 6 h 125"/>
                <a:gd name="T6" fmla="*/ 67 w 161"/>
                <a:gd name="T7" fmla="*/ 20 h 125"/>
                <a:gd name="T8" fmla="*/ 45 w 161"/>
                <a:gd name="T9" fmla="*/ 30 h 125"/>
                <a:gd name="T10" fmla="*/ 15 w 161"/>
                <a:gd name="T11" fmla="*/ 54 h 125"/>
                <a:gd name="T12" fmla="*/ 19 w 161"/>
                <a:gd name="T13" fmla="*/ 39 h 125"/>
                <a:gd name="T14" fmla="*/ 6 w 161"/>
                <a:gd name="T15" fmla="*/ 43 h 125"/>
                <a:gd name="T16" fmla="*/ 15 w 161"/>
                <a:gd name="T17" fmla="*/ 80 h 125"/>
                <a:gd name="T18" fmla="*/ 23 w 161"/>
                <a:gd name="T19" fmla="*/ 109 h 125"/>
                <a:gd name="T20" fmla="*/ 50 w 161"/>
                <a:gd name="T21" fmla="*/ 116 h 125"/>
                <a:gd name="T22" fmla="*/ 59 w 161"/>
                <a:gd name="T23" fmla="*/ 103 h 125"/>
                <a:gd name="T24" fmla="*/ 78 w 161"/>
                <a:gd name="T25" fmla="*/ 123 h 125"/>
                <a:gd name="T26" fmla="*/ 98 w 161"/>
                <a:gd name="T27" fmla="*/ 114 h 125"/>
                <a:gd name="T28" fmla="*/ 108 w 161"/>
                <a:gd name="T29" fmla="*/ 98 h 125"/>
                <a:gd name="T30" fmla="*/ 124 w 161"/>
                <a:gd name="T31" fmla="*/ 87 h 125"/>
                <a:gd name="T32" fmla="*/ 132 w 161"/>
                <a:gd name="T33" fmla="*/ 80 h 125"/>
                <a:gd name="T34" fmla="*/ 91 w 161"/>
                <a:gd name="T35" fmla="*/ 109 h 125"/>
                <a:gd name="T36" fmla="*/ 104 w 161"/>
                <a:gd name="T37" fmla="*/ 107 h 125"/>
                <a:gd name="T38" fmla="*/ 135 w 161"/>
                <a:gd name="T39" fmla="*/ 75 h 125"/>
                <a:gd name="T40" fmla="*/ 121 w 161"/>
                <a:gd name="T41" fmla="*/ 79 h 125"/>
                <a:gd name="T42" fmla="*/ 115 w 161"/>
                <a:gd name="T43" fmla="*/ 87 h 125"/>
                <a:gd name="T44" fmla="*/ 90 w 161"/>
                <a:gd name="T45" fmla="*/ 72 h 125"/>
                <a:gd name="T46" fmla="*/ 91 w 161"/>
                <a:gd name="T47" fmla="*/ 102 h 125"/>
                <a:gd name="T48" fmla="*/ 75 w 161"/>
                <a:gd name="T49" fmla="*/ 118 h 125"/>
                <a:gd name="T50" fmla="*/ 62 w 161"/>
                <a:gd name="T51" fmla="*/ 107 h 125"/>
                <a:gd name="T52" fmla="*/ 72 w 161"/>
                <a:gd name="T53" fmla="*/ 97 h 125"/>
                <a:gd name="T54" fmla="*/ 59 w 161"/>
                <a:gd name="T55" fmla="*/ 98 h 125"/>
                <a:gd name="T56" fmla="*/ 49 w 161"/>
                <a:gd name="T57" fmla="*/ 105 h 125"/>
                <a:gd name="T58" fmla="*/ 33 w 161"/>
                <a:gd name="T59" fmla="*/ 116 h 125"/>
                <a:gd name="T60" fmla="*/ 30 w 161"/>
                <a:gd name="T61" fmla="*/ 100 h 125"/>
                <a:gd name="T62" fmla="*/ 27 w 161"/>
                <a:gd name="T63" fmla="*/ 48 h 125"/>
                <a:gd name="T64" fmla="*/ 46 w 161"/>
                <a:gd name="T65" fmla="*/ 71 h 125"/>
                <a:gd name="T66" fmla="*/ 59 w 161"/>
                <a:gd name="T67" fmla="*/ 85 h 125"/>
                <a:gd name="T68" fmla="*/ 86 w 161"/>
                <a:gd name="T69" fmla="*/ 68 h 125"/>
                <a:gd name="T70" fmla="*/ 81 w 161"/>
                <a:gd name="T71" fmla="*/ 51 h 125"/>
                <a:gd name="T72" fmla="*/ 80 w 161"/>
                <a:gd name="T73" fmla="*/ 72 h 125"/>
                <a:gd name="T74" fmla="*/ 61 w 161"/>
                <a:gd name="T75" fmla="*/ 81 h 125"/>
                <a:gd name="T76" fmla="*/ 43 w 161"/>
                <a:gd name="T77" fmla="*/ 57 h 125"/>
                <a:gd name="T78" fmla="*/ 60 w 161"/>
                <a:gd name="T79" fmla="*/ 32 h 125"/>
                <a:gd name="T80" fmla="*/ 77 w 161"/>
                <a:gd name="T81" fmla="*/ 21 h 125"/>
                <a:gd name="T82" fmla="*/ 110 w 161"/>
                <a:gd name="T83" fmla="*/ 10 h 125"/>
                <a:gd name="T84" fmla="*/ 127 w 161"/>
                <a:gd name="T85" fmla="*/ 22 h 125"/>
                <a:gd name="T86" fmla="*/ 128 w 161"/>
                <a:gd name="T87" fmla="*/ 34 h 125"/>
                <a:gd name="T88" fmla="*/ 135 w 161"/>
                <a:gd name="T89" fmla="*/ 39 h 125"/>
                <a:gd name="T90" fmla="*/ 127 w 161"/>
                <a:gd name="T91" fmla="*/ 45 h 125"/>
                <a:gd name="T92" fmla="*/ 135 w 161"/>
                <a:gd name="T93" fmla="*/ 46 h 125"/>
                <a:gd name="T94" fmla="*/ 138 w 161"/>
                <a:gd name="T95" fmla="*/ 38 h 125"/>
                <a:gd name="T96" fmla="*/ 149 w 161"/>
                <a:gd name="T97" fmla="*/ 27 h 125"/>
                <a:gd name="T98" fmla="*/ 139 w 161"/>
                <a:gd name="T99" fmla="*/ 38 h 125"/>
                <a:gd name="T100" fmla="*/ 154 w 161"/>
                <a:gd name="T101" fmla="*/ 62 h 125"/>
                <a:gd name="T102" fmla="*/ 12 w 161"/>
                <a:gd name="T103" fmla="*/ 51 h 125"/>
                <a:gd name="T104" fmla="*/ 17 w 161"/>
                <a:gd name="T105" fmla="*/ 57 h 125"/>
                <a:gd name="T106" fmla="*/ 12 w 161"/>
                <a:gd name="T107" fmla="*/ 44 h 125"/>
                <a:gd name="T108" fmla="*/ 23 w 161"/>
                <a:gd name="T109" fmla="*/ 103 h 125"/>
                <a:gd name="T110" fmla="*/ 18 w 161"/>
                <a:gd name="T111" fmla="*/ 8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 h="125">
                  <a:moveTo>
                    <a:pt x="161" y="45"/>
                  </a:moveTo>
                  <a:cubicBezTo>
                    <a:pt x="160" y="41"/>
                    <a:pt x="160" y="38"/>
                    <a:pt x="159" y="34"/>
                  </a:cubicBezTo>
                  <a:cubicBezTo>
                    <a:pt x="158" y="31"/>
                    <a:pt x="157" y="27"/>
                    <a:pt x="155" y="25"/>
                  </a:cubicBezTo>
                  <a:cubicBezTo>
                    <a:pt x="153" y="23"/>
                    <a:pt x="150" y="21"/>
                    <a:pt x="147" y="23"/>
                  </a:cubicBezTo>
                  <a:cubicBezTo>
                    <a:pt x="146" y="23"/>
                    <a:pt x="145" y="25"/>
                    <a:pt x="144" y="26"/>
                  </a:cubicBezTo>
                  <a:cubicBezTo>
                    <a:pt x="143" y="28"/>
                    <a:pt x="141" y="29"/>
                    <a:pt x="139" y="30"/>
                  </a:cubicBezTo>
                  <a:cubicBezTo>
                    <a:pt x="138" y="28"/>
                    <a:pt x="137" y="26"/>
                    <a:pt x="135" y="24"/>
                  </a:cubicBezTo>
                  <a:cubicBezTo>
                    <a:pt x="133" y="21"/>
                    <a:pt x="130" y="20"/>
                    <a:pt x="128" y="18"/>
                  </a:cubicBezTo>
                  <a:cubicBezTo>
                    <a:pt x="122" y="14"/>
                    <a:pt x="118" y="9"/>
                    <a:pt x="112" y="6"/>
                  </a:cubicBezTo>
                  <a:cubicBezTo>
                    <a:pt x="101" y="0"/>
                    <a:pt x="85" y="4"/>
                    <a:pt x="76" y="12"/>
                  </a:cubicBezTo>
                  <a:cubicBezTo>
                    <a:pt x="74" y="14"/>
                    <a:pt x="72" y="16"/>
                    <a:pt x="70" y="18"/>
                  </a:cubicBezTo>
                  <a:cubicBezTo>
                    <a:pt x="69" y="19"/>
                    <a:pt x="68" y="19"/>
                    <a:pt x="67" y="20"/>
                  </a:cubicBezTo>
                  <a:cubicBezTo>
                    <a:pt x="65" y="20"/>
                    <a:pt x="64" y="21"/>
                    <a:pt x="63" y="22"/>
                  </a:cubicBezTo>
                  <a:cubicBezTo>
                    <a:pt x="60" y="24"/>
                    <a:pt x="58" y="27"/>
                    <a:pt x="55" y="28"/>
                  </a:cubicBezTo>
                  <a:cubicBezTo>
                    <a:pt x="52" y="28"/>
                    <a:pt x="49" y="29"/>
                    <a:pt x="45" y="30"/>
                  </a:cubicBezTo>
                  <a:cubicBezTo>
                    <a:pt x="39" y="32"/>
                    <a:pt x="33" y="35"/>
                    <a:pt x="28" y="39"/>
                  </a:cubicBezTo>
                  <a:cubicBezTo>
                    <a:pt x="26" y="41"/>
                    <a:pt x="24" y="43"/>
                    <a:pt x="22" y="46"/>
                  </a:cubicBezTo>
                  <a:cubicBezTo>
                    <a:pt x="20" y="49"/>
                    <a:pt x="18" y="52"/>
                    <a:pt x="15" y="54"/>
                  </a:cubicBezTo>
                  <a:cubicBezTo>
                    <a:pt x="17" y="51"/>
                    <a:pt x="17" y="49"/>
                    <a:pt x="18" y="46"/>
                  </a:cubicBezTo>
                  <a:cubicBezTo>
                    <a:pt x="18" y="45"/>
                    <a:pt x="18" y="44"/>
                    <a:pt x="18" y="43"/>
                  </a:cubicBezTo>
                  <a:cubicBezTo>
                    <a:pt x="18" y="42"/>
                    <a:pt x="19" y="40"/>
                    <a:pt x="19" y="39"/>
                  </a:cubicBezTo>
                  <a:cubicBezTo>
                    <a:pt x="18" y="39"/>
                    <a:pt x="19" y="39"/>
                    <a:pt x="18" y="39"/>
                  </a:cubicBezTo>
                  <a:cubicBezTo>
                    <a:pt x="16" y="39"/>
                    <a:pt x="14" y="39"/>
                    <a:pt x="13" y="39"/>
                  </a:cubicBezTo>
                  <a:cubicBezTo>
                    <a:pt x="10" y="40"/>
                    <a:pt x="7" y="41"/>
                    <a:pt x="6" y="43"/>
                  </a:cubicBezTo>
                  <a:cubicBezTo>
                    <a:pt x="0" y="50"/>
                    <a:pt x="4" y="68"/>
                    <a:pt x="14" y="67"/>
                  </a:cubicBezTo>
                  <a:cubicBezTo>
                    <a:pt x="14" y="69"/>
                    <a:pt x="14" y="71"/>
                    <a:pt x="15" y="73"/>
                  </a:cubicBezTo>
                  <a:cubicBezTo>
                    <a:pt x="15" y="76"/>
                    <a:pt x="16" y="78"/>
                    <a:pt x="15" y="80"/>
                  </a:cubicBezTo>
                  <a:cubicBezTo>
                    <a:pt x="14" y="82"/>
                    <a:pt x="13" y="84"/>
                    <a:pt x="12" y="85"/>
                  </a:cubicBezTo>
                  <a:cubicBezTo>
                    <a:pt x="10" y="87"/>
                    <a:pt x="7" y="89"/>
                    <a:pt x="7" y="91"/>
                  </a:cubicBezTo>
                  <a:cubicBezTo>
                    <a:pt x="5" y="99"/>
                    <a:pt x="16" y="108"/>
                    <a:pt x="23" y="109"/>
                  </a:cubicBezTo>
                  <a:cubicBezTo>
                    <a:pt x="22" y="113"/>
                    <a:pt x="21" y="117"/>
                    <a:pt x="26" y="119"/>
                  </a:cubicBezTo>
                  <a:cubicBezTo>
                    <a:pt x="31" y="121"/>
                    <a:pt x="36" y="122"/>
                    <a:pt x="41" y="122"/>
                  </a:cubicBezTo>
                  <a:cubicBezTo>
                    <a:pt x="46" y="123"/>
                    <a:pt x="49" y="121"/>
                    <a:pt x="50" y="116"/>
                  </a:cubicBezTo>
                  <a:cubicBezTo>
                    <a:pt x="50" y="114"/>
                    <a:pt x="50" y="112"/>
                    <a:pt x="51" y="110"/>
                  </a:cubicBezTo>
                  <a:cubicBezTo>
                    <a:pt x="53" y="108"/>
                    <a:pt x="54" y="105"/>
                    <a:pt x="53" y="103"/>
                  </a:cubicBezTo>
                  <a:cubicBezTo>
                    <a:pt x="59" y="103"/>
                    <a:pt x="59" y="103"/>
                    <a:pt x="59" y="103"/>
                  </a:cubicBezTo>
                  <a:cubicBezTo>
                    <a:pt x="56" y="106"/>
                    <a:pt x="58" y="110"/>
                    <a:pt x="59" y="113"/>
                  </a:cubicBezTo>
                  <a:cubicBezTo>
                    <a:pt x="61" y="117"/>
                    <a:pt x="63" y="120"/>
                    <a:pt x="66" y="122"/>
                  </a:cubicBezTo>
                  <a:cubicBezTo>
                    <a:pt x="70" y="125"/>
                    <a:pt x="74" y="125"/>
                    <a:pt x="78" y="123"/>
                  </a:cubicBezTo>
                  <a:cubicBezTo>
                    <a:pt x="81" y="120"/>
                    <a:pt x="83" y="116"/>
                    <a:pt x="87" y="114"/>
                  </a:cubicBezTo>
                  <a:cubicBezTo>
                    <a:pt x="88" y="113"/>
                    <a:pt x="90" y="114"/>
                    <a:pt x="92" y="114"/>
                  </a:cubicBezTo>
                  <a:cubicBezTo>
                    <a:pt x="94" y="114"/>
                    <a:pt x="96" y="114"/>
                    <a:pt x="98" y="114"/>
                  </a:cubicBezTo>
                  <a:cubicBezTo>
                    <a:pt x="102" y="114"/>
                    <a:pt x="106" y="115"/>
                    <a:pt x="108" y="110"/>
                  </a:cubicBezTo>
                  <a:cubicBezTo>
                    <a:pt x="109" y="108"/>
                    <a:pt x="109" y="106"/>
                    <a:pt x="108" y="104"/>
                  </a:cubicBezTo>
                  <a:cubicBezTo>
                    <a:pt x="107" y="102"/>
                    <a:pt x="108" y="100"/>
                    <a:pt x="108" y="98"/>
                  </a:cubicBezTo>
                  <a:cubicBezTo>
                    <a:pt x="107" y="93"/>
                    <a:pt x="106" y="89"/>
                    <a:pt x="104" y="85"/>
                  </a:cubicBezTo>
                  <a:cubicBezTo>
                    <a:pt x="107" y="87"/>
                    <a:pt x="110" y="90"/>
                    <a:pt x="114" y="91"/>
                  </a:cubicBezTo>
                  <a:cubicBezTo>
                    <a:pt x="118" y="91"/>
                    <a:pt x="122" y="90"/>
                    <a:pt x="124" y="87"/>
                  </a:cubicBezTo>
                  <a:cubicBezTo>
                    <a:pt x="126" y="85"/>
                    <a:pt x="127" y="84"/>
                    <a:pt x="127" y="82"/>
                  </a:cubicBezTo>
                  <a:cubicBezTo>
                    <a:pt x="128" y="80"/>
                    <a:pt x="128" y="80"/>
                    <a:pt x="128" y="80"/>
                  </a:cubicBezTo>
                  <a:cubicBezTo>
                    <a:pt x="129" y="80"/>
                    <a:pt x="131" y="80"/>
                    <a:pt x="132" y="80"/>
                  </a:cubicBezTo>
                  <a:cubicBezTo>
                    <a:pt x="137" y="80"/>
                    <a:pt x="141" y="80"/>
                    <a:pt x="146" y="78"/>
                  </a:cubicBezTo>
                  <a:cubicBezTo>
                    <a:pt x="158" y="72"/>
                    <a:pt x="161" y="58"/>
                    <a:pt x="161" y="45"/>
                  </a:cubicBezTo>
                  <a:close/>
                  <a:moveTo>
                    <a:pt x="91" y="109"/>
                  </a:moveTo>
                  <a:cubicBezTo>
                    <a:pt x="96" y="104"/>
                    <a:pt x="99" y="97"/>
                    <a:pt x="101" y="90"/>
                  </a:cubicBezTo>
                  <a:cubicBezTo>
                    <a:pt x="102" y="93"/>
                    <a:pt x="103" y="95"/>
                    <a:pt x="103" y="98"/>
                  </a:cubicBezTo>
                  <a:cubicBezTo>
                    <a:pt x="103" y="101"/>
                    <a:pt x="104" y="104"/>
                    <a:pt x="104" y="107"/>
                  </a:cubicBezTo>
                  <a:cubicBezTo>
                    <a:pt x="105" y="111"/>
                    <a:pt x="94" y="110"/>
                    <a:pt x="91" y="109"/>
                  </a:cubicBezTo>
                  <a:cubicBezTo>
                    <a:pt x="96" y="104"/>
                    <a:pt x="92" y="109"/>
                    <a:pt x="91" y="109"/>
                  </a:cubicBezTo>
                  <a:close/>
                  <a:moveTo>
                    <a:pt x="135" y="75"/>
                  </a:moveTo>
                  <a:cubicBezTo>
                    <a:pt x="127" y="75"/>
                    <a:pt x="119" y="73"/>
                    <a:pt x="112" y="69"/>
                  </a:cubicBezTo>
                  <a:cubicBezTo>
                    <a:pt x="112" y="74"/>
                    <a:pt x="109" y="81"/>
                    <a:pt x="115" y="83"/>
                  </a:cubicBezTo>
                  <a:cubicBezTo>
                    <a:pt x="118" y="85"/>
                    <a:pt x="120" y="82"/>
                    <a:pt x="121" y="79"/>
                  </a:cubicBezTo>
                  <a:cubicBezTo>
                    <a:pt x="122" y="78"/>
                    <a:pt x="122" y="78"/>
                    <a:pt x="124" y="78"/>
                  </a:cubicBezTo>
                  <a:cubicBezTo>
                    <a:pt x="124" y="79"/>
                    <a:pt x="123" y="82"/>
                    <a:pt x="122" y="82"/>
                  </a:cubicBezTo>
                  <a:cubicBezTo>
                    <a:pt x="121" y="85"/>
                    <a:pt x="118" y="87"/>
                    <a:pt x="115" y="87"/>
                  </a:cubicBezTo>
                  <a:cubicBezTo>
                    <a:pt x="112" y="87"/>
                    <a:pt x="109" y="83"/>
                    <a:pt x="106" y="81"/>
                  </a:cubicBezTo>
                  <a:cubicBezTo>
                    <a:pt x="103" y="78"/>
                    <a:pt x="100" y="78"/>
                    <a:pt x="97" y="76"/>
                  </a:cubicBezTo>
                  <a:cubicBezTo>
                    <a:pt x="95" y="75"/>
                    <a:pt x="93" y="73"/>
                    <a:pt x="90" y="72"/>
                  </a:cubicBezTo>
                  <a:cubicBezTo>
                    <a:pt x="91" y="74"/>
                    <a:pt x="92" y="75"/>
                    <a:pt x="94" y="77"/>
                  </a:cubicBezTo>
                  <a:cubicBezTo>
                    <a:pt x="95" y="78"/>
                    <a:pt x="99" y="80"/>
                    <a:pt x="99" y="82"/>
                  </a:cubicBezTo>
                  <a:cubicBezTo>
                    <a:pt x="98" y="89"/>
                    <a:pt x="95" y="96"/>
                    <a:pt x="91" y="102"/>
                  </a:cubicBezTo>
                  <a:cubicBezTo>
                    <a:pt x="90" y="105"/>
                    <a:pt x="87" y="107"/>
                    <a:pt x="84" y="110"/>
                  </a:cubicBezTo>
                  <a:cubicBezTo>
                    <a:pt x="83" y="111"/>
                    <a:pt x="81" y="112"/>
                    <a:pt x="80" y="113"/>
                  </a:cubicBezTo>
                  <a:cubicBezTo>
                    <a:pt x="78" y="115"/>
                    <a:pt x="77" y="116"/>
                    <a:pt x="75" y="118"/>
                  </a:cubicBezTo>
                  <a:cubicBezTo>
                    <a:pt x="73" y="121"/>
                    <a:pt x="70" y="119"/>
                    <a:pt x="68" y="116"/>
                  </a:cubicBezTo>
                  <a:cubicBezTo>
                    <a:pt x="67" y="115"/>
                    <a:pt x="66" y="114"/>
                    <a:pt x="65" y="112"/>
                  </a:cubicBezTo>
                  <a:cubicBezTo>
                    <a:pt x="64" y="111"/>
                    <a:pt x="62" y="109"/>
                    <a:pt x="62" y="107"/>
                  </a:cubicBezTo>
                  <a:cubicBezTo>
                    <a:pt x="62" y="105"/>
                    <a:pt x="66" y="104"/>
                    <a:pt x="67" y="103"/>
                  </a:cubicBezTo>
                  <a:cubicBezTo>
                    <a:pt x="68" y="102"/>
                    <a:pt x="70" y="102"/>
                    <a:pt x="71" y="101"/>
                  </a:cubicBezTo>
                  <a:cubicBezTo>
                    <a:pt x="72" y="100"/>
                    <a:pt x="72" y="97"/>
                    <a:pt x="72" y="97"/>
                  </a:cubicBezTo>
                  <a:cubicBezTo>
                    <a:pt x="72" y="96"/>
                    <a:pt x="72" y="95"/>
                    <a:pt x="71" y="95"/>
                  </a:cubicBezTo>
                  <a:cubicBezTo>
                    <a:pt x="70" y="95"/>
                    <a:pt x="69" y="95"/>
                    <a:pt x="69" y="96"/>
                  </a:cubicBezTo>
                  <a:cubicBezTo>
                    <a:pt x="68" y="99"/>
                    <a:pt x="61" y="98"/>
                    <a:pt x="59" y="98"/>
                  </a:cubicBezTo>
                  <a:cubicBezTo>
                    <a:pt x="57" y="98"/>
                    <a:pt x="54" y="98"/>
                    <a:pt x="52" y="97"/>
                  </a:cubicBezTo>
                  <a:cubicBezTo>
                    <a:pt x="51" y="97"/>
                    <a:pt x="51" y="94"/>
                    <a:pt x="50" y="95"/>
                  </a:cubicBezTo>
                  <a:cubicBezTo>
                    <a:pt x="48" y="97"/>
                    <a:pt x="49" y="103"/>
                    <a:pt x="49" y="105"/>
                  </a:cubicBezTo>
                  <a:cubicBezTo>
                    <a:pt x="47" y="108"/>
                    <a:pt x="45" y="110"/>
                    <a:pt x="44" y="114"/>
                  </a:cubicBezTo>
                  <a:cubicBezTo>
                    <a:pt x="44" y="116"/>
                    <a:pt x="44" y="117"/>
                    <a:pt x="42" y="117"/>
                  </a:cubicBezTo>
                  <a:cubicBezTo>
                    <a:pt x="39" y="117"/>
                    <a:pt x="36" y="117"/>
                    <a:pt x="33" y="116"/>
                  </a:cubicBezTo>
                  <a:cubicBezTo>
                    <a:pt x="32" y="116"/>
                    <a:pt x="28" y="115"/>
                    <a:pt x="27" y="113"/>
                  </a:cubicBezTo>
                  <a:cubicBezTo>
                    <a:pt x="27" y="111"/>
                    <a:pt x="28" y="109"/>
                    <a:pt x="29" y="107"/>
                  </a:cubicBezTo>
                  <a:cubicBezTo>
                    <a:pt x="29" y="105"/>
                    <a:pt x="30" y="102"/>
                    <a:pt x="30" y="100"/>
                  </a:cubicBezTo>
                  <a:cubicBezTo>
                    <a:pt x="29" y="97"/>
                    <a:pt x="27" y="95"/>
                    <a:pt x="26" y="93"/>
                  </a:cubicBezTo>
                  <a:cubicBezTo>
                    <a:pt x="23" y="88"/>
                    <a:pt x="21" y="83"/>
                    <a:pt x="20" y="78"/>
                  </a:cubicBezTo>
                  <a:cubicBezTo>
                    <a:pt x="18" y="67"/>
                    <a:pt x="20" y="56"/>
                    <a:pt x="27" y="48"/>
                  </a:cubicBezTo>
                  <a:cubicBezTo>
                    <a:pt x="33" y="39"/>
                    <a:pt x="43" y="35"/>
                    <a:pt x="53" y="33"/>
                  </a:cubicBezTo>
                  <a:cubicBezTo>
                    <a:pt x="47" y="40"/>
                    <a:pt x="34" y="53"/>
                    <a:pt x="42" y="63"/>
                  </a:cubicBezTo>
                  <a:cubicBezTo>
                    <a:pt x="43" y="65"/>
                    <a:pt x="46" y="69"/>
                    <a:pt x="46" y="71"/>
                  </a:cubicBezTo>
                  <a:cubicBezTo>
                    <a:pt x="46" y="73"/>
                    <a:pt x="44" y="76"/>
                    <a:pt x="45" y="78"/>
                  </a:cubicBezTo>
                  <a:cubicBezTo>
                    <a:pt x="46" y="80"/>
                    <a:pt x="49" y="82"/>
                    <a:pt x="51" y="83"/>
                  </a:cubicBezTo>
                  <a:cubicBezTo>
                    <a:pt x="53" y="85"/>
                    <a:pt x="56" y="86"/>
                    <a:pt x="59" y="85"/>
                  </a:cubicBezTo>
                  <a:cubicBezTo>
                    <a:pt x="65" y="85"/>
                    <a:pt x="70" y="80"/>
                    <a:pt x="75" y="79"/>
                  </a:cubicBezTo>
                  <a:cubicBezTo>
                    <a:pt x="78" y="78"/>
                    <a:pt x="81" y="78"/>
                    <a:pt x="83" y="76"/>
                  </a:cubicBezTo>
                  <a:cubicBezTo>
                    <a:pt x="85" y="74"/>
                    <a:pt x="85" y="71"/>
                    <a:pt x="86" y="68"/>
                  </a:cubicBezTo>
                  <a:cubicBezTo>
                    <a:pt x="87" y="62"/>
                    <a:pt x="86" y="55"/>
                    <a:pt x="85" y="49"/>
                  </a:cubicBezTo>
                  <a:cubicBezTo>
                    <a:pt x="84" y="44"/>
                    <a:pt x="83" y="39"/>
                    <a:pt x="82" y="35"/>
                  </a:cubicBezTo>
                  <a:cubicBezTo>
                    <a:pt x="81" y="40"/>
                    <a:pt x="80" y="46"/>
                    <a:pt x="81" y="51"/>
                  </a:cubicBezTo>
                  <a:cubicBezTo>
                    <a:pt x="81" y="55"/>
                    <a:pt x="82" y="59"/>
                    <a:pt x="82" y="62"/>
                  </a:cubicBezTo>
                  <a:cubicBezTo>
                    <a:pt x="82" y="64"/>
                    <a:pt x="82" y="65"/>
                    <a:pt x="82" y="67"/>
                  </a:cubicBezTo>
                  <a:cubicBezTo>
                    <a:pt x="81" y="68"/>
                    <a:pt x="81" y="72"/>
                    <a:pt x="80" y="72"/>
                  </a:cubicBezTo>
                  <a:cubicBezTo>
                    <a:pt x="79" y="73"/>
                    <a:pt x="77" y="73"/>
                    <a:pt x="76" y="74"/>
                  </a:cubicBezTo>
                  <a:cubicBezTo>
                    <a:pt x="74" y="74"/>
                    <a:pt x="72" y="75"/>
                    <a:pt x="71" y="76"/>
                  </a:cubicBezTo>
                  <a:cubicBezTo>
                    <a:pt x="67" y="77"/>
                    <a:pt x="64" y="80"/>
                    <a:pt x="61" y="81"/>
                  </a:cubicBezTo>
                  <a:cubicBezTo>
                    <a:pt x="58" y="82"/>
                    <a:pt x="54" y="81"/>
                    <a:pt x="52" y="78"/>
                  </a:cubicBezTo>
                  <a:cubicBezTo>
                    <a:pt x="50" y="76"/>
                    <a:pt x="49" y="74"/>
                    <a:pt x="50" y="72"/>
                  </a:cubicBezTo>
                  <a:cubicBezTo>
                    <a:pt x="53" y="66"/>
                    <a:pt x="44" y="62"/>
                    <a:pt x="43" y="57"/>
                  </a:cubicBezTo>
                  <a:cubicBezTo>
                    <a:pt x="43" y="54"/>
                    <a:pt x="45" y="50"/>
                    <a:pt x="47" y="48"/>
                  </a:cubicBezTo>
                  <a:cubicBezTo>
                    <a:pt x="48" y="45"/>
                    <a:pt x="50" y="43"/>
                    <a:pt x="52" y="41"/>
                  </a:cubicBezTo>
                  <a:cubicBezTo>
                    <a:pt x="55" y="38"/>
                    <a:pt x="57" y="35"/>
                    <a:pt x="60" y="32"/>
                  </a:cubicBezTo>
                  <a:cubicBezTo>
                    <a:pt x="62" y="29"/>
                    <a:pt x="64" y="26"/>
                    <a:pt x="67" y="25"/>
                  </a:cubicBezTo>
                  <a:cubicBezTo>
                    <a:pt x="70" y="23"/>
                    <a:pt x="73" y="23"/>
                    <a:pt x="76" y="23"/>
                  </a:cubicBezTo>
                  <a:cubicBezTo>
                    <a:pt x="77" y="22"/>
                    <a:pt x="77" y="22"/>
                    <a:pt x="77" y="21"/>
                  </a:cubicBezTo>
                  <a:cubicBezTo>
                    <a:pt x="77" y="19"/>
                    <a:pt x="76" y="20"/>
                    <a:pt x="75" y="20"/>
                  </a:cubicBezTo>
                  <a:cubicBezTo>
                    <a:pt x="80" y="13"/>
                    <a:pt x="90" y="9"/>
                    <a:pt x="99" y="8"/>
                  </a:cubicBezTo>
                  <a:cubicBezTo>
                    <a:pt x="102" y="8"/>
                    <a:pt x="107" y="8"/>
                    <a:pt x="110" y="10"/>
                  </a:cubicBezTo>
                  <a:cubicBezTo>
                    <a:pt x="115" y="13"/>
                    <a:pt x="119" y="17"/>
                    <a:pt x="123" y="20"/>
                  </a:cubicBezTo>
                  <a:cubicBezTo>
                    <a:pt x="122" y="20"/>
                    <a:pt x="121" y="21"/>
                    <a:pt x="120" y="21"/>
                  </a:cubicBezTo>
                  <a:cubicBezTo>
                    <a:pt x="122" y="22"/>
                    <a:pt x="124" y="22"/>
                    <a:pt x="127" y="22"/>
                  </a:cubicBezTo>
                  <a:cubicBezTo>
                    <a:pt x="130" y="24"/>
                    <a:pt x="132" y="27"/>
                    <a:pt x="134" y="30"/>
                  </a:cubicBezTo>
                  <a:cubicBezTo>
                    <a:pt x="131" y="30"/>
                    <a:pt x="127" y="32"/>
                    <a:pt x="125" y="33"/>
                  </a:cubicBezTo>
                  <a:cubicBezTo>
                    <a:pt x="126" y="33"/>
                    <a:pt x="127" y="34"/>
                    <a:pt x="128" y="34"/>
                  </a:cubicBezTo>
                  <a:cubicBezTo>
                    <a:pt x="128" y="35"/>
                    <a:pt x="128" y="36"/>
                    <a:pt x="128" y="38"/>
                  </a:cubicBezTo>
                  <a:cubicBezTo>
                    <a:pt x="129" y="36"/>
                    <a:pt x="130" y="35"/>
                    <a:pt x="131" y="35"/>
                  </a:cubicBezTo>
                  <a:cubicBezTo>
                    <a:pt x="134" y="35"/>
                    <a:pt x="135" y="37"/>
                    <a:pt x="135" y="39"/>
                  </a:cubicBezTo>
                  <a:cubicBezTo>
                    <a:pt x="131" y="39"/>
                    <a:pt x="127" y="39"/>
                    <a:pt x="125" y="43"/>
                  </a:cubicBezTo>
                  <a:cubicBezTo>
                    <a:pt x="124" y="45"/>
                    <a:pt x="124" y="48"/>
                    <a:pt x="123" y="51"/>
                  </a:cubicBezTo>
                  <a:cubicBezTo>
                    <a:pt x="125" y="49"/>
                    <a:pt x="126" y="47"/>
                    <a:pt x="127" y="45"/>
                  </a:cubicBezTo>
                  <a:cubicBezTo>
                    <a:pt x="129" y="44"/>
                    <a:pt x="130" y="43"/>
                    <a:pt x="132" y="43"/>
                  </a:cubicBezTo>
                  <a:cubicBezTo>
                    <a:pt x="133" y="43"/>
                    <a:pt x="135" y="43"/>
                    <a:pt x="135" y="43"/>
                  </a:cubicBezTo>
                  <a:cubicBezTo>
                    <a:pt x="135" y="44"/>
                    <a:pt x="135" y="45"/>
                    <a:pt x="135" y="46"/>
                  </a:cubicBezTo>
                  <a:cubicBezTo>
                    <a:pt x="135" y="47"/>
                    <a:pt x="134" y="54"/>
                    <a:pt x="135" y="54"/>
                  </a:cubicBezTo>
                  <a:cubicBezTo>
                    <a:pt x="138" y="54"/>
                    <a:pt x="138" y="45"/>
                    <a:pt x="138" y="43"/>
                  </a:cubicBezTo>
                  <a:cubicBezTo>
                    <a:pt x="139" y="42"/>
                    <a:pt x="139" y="40"/>
                    <a:pt x="138" y="38"/>
                  </a:cubicBezTo>
                  <a:cubicBezTo>
                    <a:pt x="138" y="36"/>
                    <a:pt x="138" y="35"/>
                    <a:pt x="139" y="35"/>
                  </a:cubicBezTo>
                  <a:cubicBezTo>
                    <a:pt x="141" y="34"/>
                    <a:pt x="143" y="33"/>
                    <a:pt x="145" y="32"/>
                  </a:cubicBezTo>
                  <a:cubicBezTo>
                    <a:pt x="146" y="30"/>
                    <a:pt x="147" y="28"/>
                    <a:pt x="149" y="27"/>
                  </a:cubicBezTo>
                  <a:cubicBezTo>
                    <a:pt x="151" y="26"/>
                    <a:pt x="152" y="29"/>
                    <a:pt x="153" y="30"/>
                  </a:cubicBezTo>
                  <a:cubicBezTo>
                    <a:pt x="154" y="32"/>
                    <a:pt x="150" y="35"/>
                    <a:pt x="149" y="36"/>
                  </a:cubicBezTo>
                  <a:cubicBezTo>
                    <a:pt x="146" y="39"/>
                    <a:pt x="143" y="38"/>
                    <a:pt x="139" y="38"/>
                  </a:cubicBezTo>
                  <a:cubicBezTo>
                    <a:pt x="141" y="39"/>
                    <a:pt x="143" y="41"/>
                    <a:pt x="145" y="41"/>
                  </a:cubicBezTo>
                  <a:cubicBezTo>
                    <a:pt x="149" y="41"/>
                    <a:pt x="153" y="37"/>
                    <a:pt x="154" y="34"/>
                  </a:cubicBezTo>
                  <a:cubicBezTo>
                    <a:pt x="156" y="43"/>
                    <a:pt x="157" y="54"/>
                    <a:pt x="154" y="62"/>
                  </a:cubicBezTo>
                  <a:cubicBezTo>
                    <a:pt x="150" y="70"/>
                    <a:pt x="143" y="75"/>
                    <a:pt x="135" y="75"/>
                  </a:cubicBezTo>
                  <a:close/>
                  <a:moveTo>
                    <a:pt x="12" y="47"/>
                  </a:moveTo>
                  <a:cubicBezTo>
                    <a:pt x="12" y="48"/>
                    <a:pt x="12" y="50"/>
                    <a:pt x="12" y="51"/>
                  </a:cubicBezTo>
                  <a:cubicBezTo>
                    <a:pt x="12" y="52"/>
                    <a:pt x="10" y="54"/>
                    <a:pt x="10" y="55"/>
                  </a:cubicBezTo>
                  <a:cubicBezTo>
                    <a:pt x="10" y="56"/>
                    <a:pt x="11" y="58"/>
                    <a:pt x="12" y="58"/>
                  </a:cubicBezTo>
                  <a:cubicBezTo>
                    <a:pt x="14" y="59"/>
                    <a:pt x="16" y="58"/>
                    <a:pt x="17" y="57"/>
                  </a:cubicBezTo>
                  <a:cubicBezTo>
                    <a:pt x="17" y="60"/>
                    <a:pt x="17" y="63"/>
                    <a:pt x="13" y="63"/>
                  </a:cubicBezTo>
                  <a:cubicBezTo>
                    <a:pt x="10" y="62"/>
                    <a:pt x="8" y="60"/>
                    <a:pt x="7" y="57"/>
                  </a:cubicBezTo>
                  <a:cubicBezTo>
                    <a:pt x="6" y="53"/>
                    <a:pt x="6" y="44"/>
                    <a:pt x="12" y="44"/>
                  </a:cubicBezTo>
                  <a:cubicBezTo>
                    <a:pt x="12" y="45"/>
                    <a:pt x="12" y="46"/>
                    <a:pt x="12" y="47"/>
                  </a:cubicBezTo>
                  <a:cubicBezTo>
                    <a:pt x="12" y="48"/>
                    <a:pt x="12" y="46"/>
                    <a:pt x="12" y="47"/>
                  </a:cubicBezTo>
                  <a:close/>
                  <a:moveTo>
                    <a:pt x="23" y="103"/>
                  </a:moveTo>
                  <a:cubicBezTo>
                    <a:pt x="20" y="103"/>
                    <a:pt x="16" y="100"/>
                    <a:pt x="14" y="97"/>
                  </a:cubicBezTo>
                  <a:cubicBezTo>
                    <a:pt x="13" y="96"/>
                    <a:pt x="11" y="93"/>
                    <a:pt x="12" y="91"/>
                  </a:cubicBezTo>
                  <a:cubicBezTo>
                    <a:pt x="14" y="89"/>
                    <a:pt x="16" y="88"/>
                    <a:pt x="18" y="85"/>
                  </a:cubicBezTo>
                  <a:cubicBezTo>
                    <a:pt x="19" y="89"/>
                    <a:pt x="20" y="92"/>
                    <a:pt x="22" y="95"/>
                  </a:cubicBezTo>
                  <a:cubicBezTo>
                    <a:pt x="23" y="97"/>
                    <a:pt x="28" y="103"/>
                    <a:pt x="23"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117" name="Freeform 20">
              <a:extLst>
                <a:ext uri="{FF2B5EF4-FFF2-40B4-BE49-F238E27FC236}">
                  <a16:creationId xmlns:a16="http://schemas.microsoft.com/office/drawing/2014/main" id="{9A18CA13-9243-4695-A401-CEBF59CB76D7}"/>
                </a:ext>
              </a:extLst>
            </p:cNvPr>
            <p:cNvSpPr>
              <a:spLocks noEditPoints="1"/>
            </p:cNvSpPr>
            <p:nvPr/>
          </p:nvSpPr>
          <p:spPr bwMode="auto">
            <a:xfrm>
              <a:off x="8195653" y="1176277"/>
              <a:ext cx="201929" cy="171451"/>
            </a:xfrm>
            <a:custGeom>
              <a:avLst/>
              <a:gdLst>
                <a:gd name="T0" fmla="*/ 58 w 61"/>
                <a:gd name="T1" fmla="*/ 14 h 52"/>
                <a:gd name="T2" fmla="*/ 55 w 61"/>
                <a:gd name="T3" fmla="*/ 14 h 52"/>
                <a:gd name="T4" fmla="*/ 52 w 61"/>
                <a:gd name="T5" fmla="*/ 11 h 52"/>
                <a:gd name="T6" fmla="*/ 55 w 61"/>
                <a:gd name="T7" fmla="*/ 8 h 52"/>
                <a:gd name="T8" fmla="*/ 43 w 61"/>
                <a:gd name="T9" fmla="*/ 12 h 52"/>
                <a:gd name="T10" fmla="*/ 36 w 61"/>
                <a:gd name="T11" fmla="*/ 21 h 52"/>
                <a:gd name="T12" fmla="*/ 41 w 61"/>
                <a:gd name="T13" fmla="*/ 18 h 52"/>
                <a:gd name="T14" fmla="*/ 43 w 61"/>
                <a:gd name="T15" fmla="*/ 21 h 52"/>
                <a:gd name="T16" fmla="*/ 44 w 61"/>
                <a:gd name="T17" fmla="*/ 20 h 52"/>
                <a:gd name="T18" fmla="*/ 43 w 61"/>
                <a:gd name="T19" fmla="*/ 16 h 52"/>
                <a:gd name="T20" fmla="*/ 47 w 61"/>
                <a:gd name="T21" fmla="*/ 18 h 52"/>
                <a:gd name="T22" fmla="*/ 43 w 61"/>
                <a:gd name="T23" fmla="*/ 23 h 52"/>
                <a:gd name="T24" fmla="*/ 43 w 61"/>
                <a:gd name="T25" fmla="*/ 27 h 52"/>
                <a:gd name="T26" fmla="*/ 61 w 61"/>
                <a:gd name="T27" fmla="*/ 15 h 52"/>
                <a:gd name="T28" fmla="*/ 58 w 61"/>
                <a:gd name="T29" fmla="*/ 14 h 52"/>
                <a:gd name="T30" fmla="*/ 20 w 61"/>
                <a:gd name="T31" fmla="*/ 1 h 52"/>
                <a:gd name="T32" fmla="*/ 19 w 61"/>
                <a:gd name="T33" fmla="*/ 1 h 52"/>
                <a:gd name="T34" fmla="*/ 13 w 61"/>
                <a:gd name="T35" fmla="*/ 1 h 52"/>
                <a:gd name="T36" fmla="*/ 6 w 61"/>
                <a:gd name="T37" fmla="*/ 4 h 52"/>
                <a:gd name="T38" fmla="*/ 1 w 61"/>
                <a:gd name="T39" fmla="*/ 15 h 52"/>
                <a:gd name="T40" fmla="*/ 0 w 61"/>
                <a:gd name="T41" fmla="*/ 22 h 52"/>
                <a:gd name="T42" fmla="*/ 3 w 61"/>
                <a:gd name="T43" fmla="*/ 16 h 52"/>
                <a:gd name="T44" fmla="*/ 8 w 61"/>
                <a:gd name="T45" fmla="*/ 7 h 52"/>
                <a:gd name="T46" fmla="*/ 14 w 61"/>
                <a:gd name="T47" fmla="*/ 4 h 52"/>
                <a:gd name="T48" fmla="*/ 18 w 61"/>
                <a:gd name="T49" fmla="*/ 3 h 52"/>
                <a:gd name="T50" fmla="*/ 20 w 61"/>
                <a:gd name="T51" fmla="*/ 1 h 52"/>
                <a:gd name="T52" fmla="*/ 42 w 61"/>
                <a:gd name="T53" fmla="*/ 2 h 52"/>
                <a:gd name="T54" fmla="*/ 44 w 61"/>
                <a:gd name="T55" fmla="*/ 0 h 52"/>
                <a:gd name="T56" fmla="*/ 36 w 61"/>
                <a:gd name="T57" fmla="*/ 3 h 52"/>
                <a:gd name="T58" fmla="*/ 35 w 61"/>
                <a:gd name="T59" fmla="*/ 12 h 52"/>
                <a:gd name="T60" fmla="*/ 42 w 61"/>
                <a:gd name="T61" fmla="*/ 2 h 52"/>
                <a:gd name="T62" fmla="*/ 45 w 61"/>
                <a:gd name="T63" fmla="*/ 40 h 52"/>
                <a:gd name="T64" fmla="*/ 44 w 61"/>
                <a:gd name="T65" fmla="*/ 52 h 52"/>
                <a:gd name="T66" fmla="*/ 46 w 61"/>
                <a:gd name="T67" fmla="*/ 44 h 52"/>
                <a:gd name="T68" fmla="*/ 54 w 61"/>
                <a:gd name="T69" fmla="*/ 39 h 52"/>
                <a:gd name="T70" fmla="*/ 45 w 61"/>
                <a:gd name="T71" fmla="*/ 40 h 52"/>
                <a:gd name="T72" fmla="*/ 45 w 61"/>
                <a:gd name="T7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52">
                  <a:moveTo>
                    <a:pt x="58" y="14"/>
                  </a:moveTo>
                  <a:cubicBezTo>
                    <a:pt x="57" y="14"/>
                    <a:pt x="56" y="15"/>
                    <a:pt x="55" y="14"/>
                  </a:cubicBezTo>
                  <a:cubicBezTo>
                    <a:pt x="54" y="14"/>
                    <a:pt x="53" y="12"/>
                    <a:pt x="52" y="11"/>
                  </a:cubicBezTo>
                  <a:cubicBezTo>
                    <a:pt x="52" y="10"/>
                    <a:pt x="54" y="9"/>
                    <a:pt x="55" y="8"/>
                  </a:cubicBezTo>
                  <a:cubicBezTo>
                    <a:pt x="50" y="8"/>
                    <a:pt x="47" y="9"/>
                    <a:pt x="43" y="12"/>
                  </a:cubicBezTo>
                  <a:cubicBezTo>
                    <a:pt x="40" y="14"/>
                    <a:pt x="38" y="18"/>
                    <a:pt x="36" y="21"/>
                  </a:cubicBezTo>
                  <a:cubicBezTo>
                    <a:pt x="38" y="20"/>
                    <a:pt x="39" y="19"/>
                    <a:pt x="41" y="18"/>
                  </a:cubicBezTo>
                  <a:cubicBezTo>
                    <a:pt x="41" y="19"/>
                    <a:pt x="42" y="21"/>
                    <a:pt x="43" y="21"/>
                  </a:cubicBezTo>
                  <a:cubicBezTo>
                    <a:pt x="44" y="21"/>
                    <a:pt x="44" y="21"/>
                    <a:pt x="44" y="20"/>
                  </a:cubicBezTo>
                  <a:cubicBezTo>
                    <a:pt x="43" y="19"/>
                    <a:pt x="43" y="17"/>
                    <a:pt x="43" y="16"/>
                  </a:cubicBezTo>
                  <a:cubicBezTo>
                    <a:pt x="45" y="13"/>
                    <a:pt x="47" y="17"/>
                    <a:pt x="47" y="18"/>
                  </a:cubicBezTo>
                  <a:cubicBezTo>
                    <a:pt x="46" y="20"/>
                    <a:pt x="44" y="21"/>
                    <a:pt x="43" y="23"/>
                  </a:cubicBezTo>
                  <a:cubicBezTo>
                    <a:pt x="43" y="24"/>
                    <a:pt x="43" y="26"/>
                    <a:pt x="43" y="27"/>
                  </a:cubicBezTo>
                  <a:cubicBezTo>
                    <a:pt x="48" y="21"/>
                    <a:pt x="54" y="18"/>
                    <a:pt x="61" y="15"/>
                  </a:cubicBezTo>
                  <a:cubicBezTo>
                    <a:pt x="60" y="15"/>
                    <a:pt x="59" y="14"/>
                    <a:pt x="58" y="14"/>
                  </a:cubicBezTo>
                  <a:close/>
                  <a:moveTo>
                    <a:pt x="20" y="1"/>
                  </a:moveTo>
                  <a:cubicBezTo>
                    <a:pt x="21" y="0"/>
                    <a:pt x="20" y="0"/>
                    <a:pt x="19" y="1"/>
                  </a:cubicBezTo>
                  <a:cubicBezTo>
                    <a:pt x="17" y="1"/>
                    <a:pt x="15" y="1"/>
                    <a:pt x="13" y="1"/>
                  </a:cubicBezTo>
                  <a:cubicBezTo>
                    <a:pt x="10" y="1"/>
                    <a:pt x="7" y="2"/>
                    <a:pt x="6" y="4"/>
                  </a:cubicBezTo>
                  <a:cubicBezTo>
                    <a:pt x="3" y="7"/>
                    <a:pt x="3" y="12"/>
                    <a:pt x="1" y="15"/>
                  </a:cubicBezTo>
                  <a:cubicBezTo>
                    <a:pt x="1" y="17"/>
                    <a:pt x="0" y="19"/>
                    <a:pt x="0" y="22"/>
                  </a:cubicBezTo>
                  <a:cubicBezTo>
                    <a:pt x="1" y="20"/>
                    <a:pt x="2" y="18"/>
                    <a:pt x="3" y="16"/>
                  </a:cubicBezTo>
                  <a:cubicBezTo>
                    <a:pt x="5" y="13"/>
                    <a:pt x="6" y="9"/>
                    <a:pt x="8" y="7"/>
                  </a:cubicBezTo>
                  <a:cubicBezTo>
                    <a:pt x="10" y="6"/>
                    <a:pt x="12" y="5"/>
                    <a:pt x="14" y="4"/>
                  </a:cubicBezTo>
                  <a:cubicBezTo>
                    <a:pt x="15" y="4"/>
                    <a:pt x="17" y="3"/>
                    <a:pt x="18" y="3"/>
                  </a:cubicBezTo>
                  <a:cubicBezTo>
                    <a:pt x="20" y="2"/>
                    <a:pt x="21" y="3"/>
                    <a:pt x="20" y="1"/>
                  </a:cubicBezTo>
                  <a:close/>
                  <a:moveTo>
                    <a:pt x="42" y="2"/>
                  </a:moveTo>
                  <a:cubicBezTo>
                    <a:pt x="43" y="1"/>
                    <a:pt x="43" y="1"/>
                    <a:pt x="44" y="0"/>
                  </a:cubicBezTo>
                  <a:cubicBezTo>
                    <a:pt x="41" y="1"/>
                    <a:pt x="39" y="1"/>
                    <a:pt x="36" y="3"/>
                  </a:cubicBezTo>
                  <a:cubicBezTo>
                    <a:pt x="33" y="5"/>
                    <a:pt x="33" y="9"/>
                    <a:pt x="35" y="12"/>
                  </a:cubicBezTo>
                  <a:cubicBezTo>
                    <a:pt x="36" y="7"/>
                    <a:pt x="38" y="4"/>
                    <a:pt x="42" y="2"/>
                  </a:cubicBezTo>
                  <a:close/>
                  <a:moveTo>
                    <a:pt x="45" y="40"/>
                  </a:moveTo>
                  <a:cubicBezTo>
                    <a:pt x="43" y="43"/>
                    <a:pt x="44" y="49"/>
                    <a:pt x="44" y="52"/>
                  </a:cubicBezTo>
                  <a:cubicBezTo>
                    <a:pt x="44" y="50"/>
                    <a:pt x="45" y="47"/>
                    <a:pt x="46" y="44"/>
                  </a:cubicBezTo>
                  <a:cubicBezTo>
                    <a:pt x="48" y="41"/>
                    <a:pt x="51" y="40"/>
                    <a:pt x="54" y="39"/>
                  </a:cubicBezTo>
                  <a:cubicBezTo>
                    <a:pt x="52" y="39"/>
                    <a:pt x="47" y="38"/>
                    <a:pt x="45" y="40"/>
                  </a:cubicBezTo>
                  <a:cubicBezTo>
                    <a:pt x="44" y="42"/>
                    <a:pt x="46" y="39"/>
                    <a:pt x="4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pic>
        <p:nvPicPr>
          <p:cNvPr id="118" name="Picture 117" descr="A picture containing drawing, sign&#10;&#10;Description automatically generated">
            <a:extLst>
              <a:ext uri="{FF2B5EF4-FFF2-40B4-BE49-F238E27FC236}">
                <a16:creationId xmlns:a16="http://schemas.microsoft.com/office/drawing/2014/main" id="{A3DD94A0-08F4-463C-8477-B6B6337D48B0}"/>
              </a:ext>
            </a:extLst>
          </p:cNvPr>
          <p:cNvPicPr>
            <a:picLocks noChangeAspect="1"/>
          </p:cNvPicPr>
          <p:nvPr/>
        </p:nvPicPr>
        <p:blipFill>
          <a:blip r:embed="rId11" cstate="print">
            <a:clrChange>
              <a:clrFrom>
                <a:srgbClr val="FDFFFA"/>
              </a:clrFrom>
              <a:clrTo>
                <a:srgbClr val="FDFFFA">
                  <a:alpha val="0"/>
                </a:srgbClr>
              </a:clrTo>
            </a:clrChange>
            <a:grayscl/>
            <a:extLst>
              <a:ext uri="{28A0092B-C50C-407E-A947-70E740481C1C}">
                <a14:useLocalDpi xmlns:a14="http://schemas.microsoft.com/office/drawing/2010/main"/>
              </a:ext>
            </a:extLst>
          </a:blip>
          <a:stretch>
            <a:fillRect/>
          </a:stretch>
        </p:blipFill>
        <p:spPr>
          <a:xfrm>
            <a:off x="9678777" y="2651166"/>
            <a:ext cx="699315" cy="209575"/>
          </a:xfrm>
          <a:prstGeom prst="rect">
            <a:avLst/>
          </a:prstGeom>
        </p:spPr>
      </p:pic>
    </p:spTree>
    <p:extLst>
      <p:ext uri="{BB962C8B-B14F-4D97-AF65-F5344CB8AC3E}">
        <p14:creationId xmlns:p14="http://schemas.microsoft.com/office/powerpoint/2010/main" val="1538734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B3DAC6-4664-ADDD-0819-91CC41498626}"/>
              </a:ext>
            </a:extLst>
          </p:cNvPr>
          <p:cNvSpPr>
            <a:spLocks noGrp="1"/>
          </p:cNvSpPr>
          <p:nvPr>
            <p:ph type="title"/>
          </p:nvPr>
        </p:nvSpPr>
        <p:spPr/>
        <p:txBody>
          <a:bodyPr/>
          <a:lstStyle/>
          <a:p>
            <a:r>
              <a:rPr lang="en-GB" sz="3200" dirty="0">
                <a:solidFill>
                  <a:srgbClr val="FF5406"/>
                </a:solidFill>
                <a:latin typeface="Proxima Nova Extrabold"/>
              </a:rPr>
              <a:t>Qlik and SAP </a:t>
            </a:r>
            <a:endParaRPr lang="en-US" sz="3200" dirty="0">
              <a:solidFill>
                <a:srgbClr val="FF5406"/>
              </a:solidFill>
              <a:latin typeface="Proxima Nova Extrabold"/>
            </a:endParaRPr>
          </a:p>
        </p:txBody>
      </p:sp>
      <p:sp>
        <p:nvSpPr>
          <p:cNvPr id="10" name="Text Placeholder 9">
            <a:extLst>
              <a:ext uri="{FF2B5EF4-FFF2-40B4-BE49-F238E27FC236}">
                <a16:creationId xmlns:a16="http://schemas.microsoft.com/office/drawing/2014/main" id="{635031F1-AFB9-3B4A-F6E7-212C77E415F5}"/>
              </a:ext>
            </a:extLst>
          </p:cNvPr>
          <p:cNvSpPr>
            <a:spLocks noGrp="1"/>
          </p:cNvSpPr>
          <p:nvPr>
            <p:ph type="body" sz="quarter" idx="10"/>
          </p:nvPr>
        </p:nvSpPr>
        <p:spPr>
          <a:xfrm>
            <a:off x="6193965" y="5055018"/>
            <a:ext cx="4749807" cy="855215"/>
          </a:xfrm>
          <a:noFill/>
        </p:spPr>
        <p:txBody>
          <a:bodyPr wrap="square" anchor="ctr">
            <a:noAutofit/>
          </a:bodyPr>
          <a:lstStyle/>
          <a:p>
            <a:pPr marL="342900" lvl="1" indent="0" defTabSz="609585">
              <a:spcBef>
                <a:spcPct val="0"/>
              </a:spcBef>
              <a:buNone/>
            </a:pPr>
            <a:r>
              <a:rPr lang="en-US" b="1" dirty="0">
                <a:latin typeface="+mn-lt"/>
                <a:ea typeface="ＭＳ Ｐゴシック" charset="0"/>
                <a:cs typeface="Arial"/>
              </a:rPr>
              <a:t>Supports Runtime Scenarios</a:t>
            </a:r>
          </a:p>
        </p:txBody>
      </p:sp>
      <p:sp>
        <p:nvSpPr>
          <p:cNvPr id="2" name="Text Placeholder 1">
            <a:extLst>
              <a:ext uri="{FF2B5EF4-FFF2-40B4-BE49-F238E27FC236}">
                <a16:creationId xmlns:a16="http://schemas.microsoft.com/office/drawing/2014/main" id="{D79D5057-2C0F-36A0-9188-EAC3C5030177}"/>
              </a:ext>
            </a:extLst>
          </p:cNvPr>
          <p:cNvSpPr>
            <a:spLocks noGrp="1"/>
          </p:cNvSpPr>
          <p:nvPr>
            <p:ph type="body" sz="quarter" idx="11"/>
          </p:nvPr>
        </p:nvSpPr>
        <p:spPr/>
        <p:txBody>
          <a:bodyPr/>
          <a:lstStyle/>
          <a:p>
            <a:r>
              <a:rPr lang="en-US"/>
              <a:t>Why SAP ODP/ODQ? </a:t>
            </a:r>
          </a:p>
          <a:p>
            <a:endParaRPr lang="en-US"/>
          </a:p>
        </p:txBody>
      </p:sp>
      <p:sp>
        <p:nvSpPr>
          <p:cNvPr id="11" name="TextBox 10">
            <a:extLst>
              <a:ext uri="{FF2B5EF4-FFF2-40B4-BE49-F238E27FC236}">
                <a16:creationId xmlns:a16="http://schemas.microsoft.com/office/drawing/2014/main" id="{390E359F-6C7A-3626-47A6-28A412B5FD85}"/>
              </a:ext>
            </a:extLst>
          </p:cNvPr>
          <p:cNvSpPr txBox="1"/>
          <p:nvPr/>
        </p:nvSpPr>
        <p:spPr>
          <a:xfrm>
            <a:off x="6193965" y="1498602"/>
            <a:ext cx="4749805" cy="861775"/>
          </a:xfrm>
          <a:prstGeom prst="rect">
            <a:avLst/>
          </a:prstGeom>
          <a:noFill/>
        </p:spPr>
        <p:txBody>
          <a:bodyPr wrap="square" anchor="ctr" anchorCtr="0">
            <a:noAutofit/>
          </a:bodyPr>
          <a:lstStyle/>
          <a:p>
            <a:pPr marL="355591" lvl="1"/>
            <a:r>
              <a:rPr lang="en-US" sz="2400" b="1" dirty="0">
                <a:cs typeface="Arial"/>
              </a:rPr>
              <a:t>Supports CDS/HANA Views</a:t>
            </a:r>
          </a:p>
          <a:p>
            <a:pPr marL="355591" lvl="1"/>
            <a:r>
              <a:rPr lang="en-US" sz="2400" dirty="0">
                <a:cs typeface="Arial"/>
              </a:rPr>
              <a:t>(various SAP BW objects)</a:t>
            </a:r>
          </a:p>
        </p:txBody>
      </p:sp>
      <p:sp>
        <p:nvSpPr>
          <p:cNvPr id="12" name="TextBox 11">
            <a:extLst>
              <a:ext uri="{FF2B5EF4-FFF2-40B4-BE49-F238E27FC236}">
                <a16:creationId xmlns:a16="http://schemas.microsoft.com/office/drawing/2014/main" id="{E399E884-F15C-8DD0-BBB4-B72BC9826C3C}"/>
              </a:ext>
            </a:extLst>
          </p:cNvPr>
          <p:cNvSpPr txBox="1"/>
          <p:nvPr/>
        </p:nvSpPr>
        <p:spPr>
          <a:xfrm>
            <a:off x="6193964" y="2593621"/>
            <a:ext cx="5412680" cy="861775"/>
          </a:xfrm>
          <a:prstGeom prst="rect">
            <a:avLst/>
          </a:prstGeom>
          <a:noFill/>
        </p:spPr>
        <p:txBody>
          <a:bodyPr wrap="square" anchor="ctr" anchorCtr="0">
            <a:noAutofit/>
          </a:bodyPr>
          <a:lstStyle/>
          <a:p>
            <a:pPr marL="355591" lvl="1"/>
            <a:r>
              <a:rPr lang="en-US" sz="2400" b="1" dirty="0">
                <a:cs typeface="Arial"/>
              </a:rPr>
              <a:t>Compression and Improved Performance</a:t>
            </a:r>
          </a:p>
        </p:txBody>
      </p:sp>
      <p:sp>
        <p:nvSpPr>
          <p:cNvPr id="14" name="TextBox 13">
            <a:extLst>
              <a:ext uri="{FF2B5EF4-FFF2-40B4-BE49-F238E27FC236}">
                <a16:creationId xmlns:a16="http://schemas.microsoft.com/office/drawing/2014/main" id="{AF31430E-EB5A-3A01-823C-EF4FCB318B69}"/>
              </a:ext>
            </a:extLst>
          </p:cNvPr>
          <p:cNvSpPr txBox="1"/>
          <p:nvPr/>
        </p:nvSpPr>
        <p:spPr>
          <a:xfrm>
            <a:off x="6193965" y="3873919"/>
            <a:ext cx="4749805" cy="855215"/>
          </a:xfrm>
          <a:prstGeom prst="rect">
            <a:avLst/>
          </a:prstGeom>
          <a:noFill/>
        </p:spPr>
        <p:txBody>
          <a:bodyPr wrap="square" anchor="ctr" anchorCtr="0">
            <a:noAutofit/>
          </a:bodyPr>
          <a:lstStyle>
            <a:defPPr>
              <a:defRPr lang="en-US"/>
            </a:defPPr>
            <a:lvl2pPr lvl="1">
              <a:defRPr>
                <a:latin typeface="Arial"/>
                <a:cs typeface="Arial"/>
              </a:defRPr>
            </a:lvl2pPr>
          </a:lstStyle>
          <a:p>
            <a:pPr marL="355591"/>
            <a:r>
              <a:rPr lang="en-US" sz="2400" b="1" dirty="0"/>
              <a:t>Greater visibility</a:t>
            </a:r>
          </a:p>
          <a:p>
            <a:pPr marL="355591"/>
            <a:r>
              <a:rPr lang="en-US" sz="2400" i="1" dirty="0"/>
              <a:t>(what's extracted and where)</a:t>
            </a:r>
          </a:p>
        </p:txBody>
      </p:sp>
      <p:pic>
        <p:nvPicPr>
          <p:cNvPr id="16" name="Picture 15" descr="Icon&#10;&#10;Description automatically generated">
            <a:extLst>
              <a:ext uri="{FF2B5EF4-FFF2-40B4-BE49-F238E27FC236}">
                <a16:creationId xmlns:a16="http://schemas.microsoft.com/office/drawing/2014/main" id="{8601E545-0A5D-24A0-9E40-D9A8C04A2227}"/>
              </a:ext>
            </a:extLst>
          </p:cNvPr>
          <p:cNvPicPr>
            <a:picLocks noChangeAspect="1"/>
          </p:cNvPicPr>
          <p:nvPr/>
        </p:nvPicPr>
        <p:blipFill>
          <a:blip r:embed="rId3"/>
          <a:stretch>
            <a:fillRect/>
          </a:stretch>
        </p:blipFill>
        <p:spPr>
          <a:xfrm>
            <a:off x="5332188" y="4971890"/>
            <a:ext cx="861777" cy="861777"/>
          </a:xfrm>
          <a:prstGeom prst="rect">
            <a:avLst/>
          </a:prstGeom>
        </p:spPr>
      </p:pic>
      <p:pic>
        <p:nvPicPr>
          <p:cNvPr id="22" name="Picture 21" descr="Icon&#10;&#10;Description automatically generated">
            <a:extLst>
              <a:ext uri="{FF2B5EF4-FFF2-40B4-BE49-F238E27FC236}">
                <a16:creationId xmlns:a16="http://schemas.microsoft.com/office/drawing/2014/main" id="{085955F2-05C0-7F1A-ED62-1F4354B9B3FA}"/>
              </a:ext>
            </a:extLst>
          </p:cNvPr>
          <p:cNvPicPr>
            <a:picLocks noChangeAspect="1"/>
          </p:cNvPicPr>
          <p:nvPr/>
        </p:nvPicPr>
        <p:blipFill>
          <a:blip r:embed="rId4"/>
          <a:stretch>
            <a:fillRect/>
          </a:stretch>
        </p:blipFill>
        <p:spPr>
          <a:xfrm>
            <a:off x="5332188" y="2593623"/>
            <a:ext cx="861776" cy="861776"/>
          </a:xfrm>
          <a:prstGeom prst="rect">
            <a:avLst/>
          </a:prstGeom>
        </p:spPr>
      </p:pic>
      <p:pic>
        <p:nvPicPr>
          <p:cNvPr id="26" name="Picture 25" descr="Icon&#10;&#10;Description automatically generated">
            <a:extLst>
              <a:ext uri="{FF2B5EF4-FFF2-40B4-BE49-F238E27FC236}">
                <a16:creationId xmlns:a16="http://schemas.microsoft.com/office/drawing/2014/main" id="{86ADA104-4C1A-4E00-A287-271BF01B60B4}"/>
              </a:ext>
            </a:extLst>
          </p:cNvPr>
          <p:cNvPicPr>
            <a:picLocks noChangeAspect="1"/>
          </p:cNvPicPr>
          <p:nvPr/>
        </p:nvPicPr>
        <p:blipFill>
          <a:blip r:embed="rId5"/>
          <a:stretch>
            <a:fillRect/>
          </a:stretch>
        </p:blipFill>
        <p:spPr>
          <a:xfrm>
            <a:off x="5332188" y="1498601"/>
            <a:ext cx="861776" cy="861776"/>
          </a:xfrm>
          <a:prstGeom prst="rect">
            <a:avLst/>
          </a:prstGeom>
        </p:spPr>
      </p:pic>
      <p:pic>
        <p:nvPicPr>
          <p:cNvPr id="30" name="Picture 29" descr="Icon&#10;&#10;Description automatically generated">
            <a:extLst>
              <a:ext uri="{FF2B5EF4-FFF2-40B4-BE49-F238E27FC236}">
                <a16:creationId xmlns:a16="http://schemas.microsoft.com/office/drawing/2014/main" id="{FD84BBDB-D73D-92C8-8668-1295726D1C4A}"/>
              </a:ext>
            </a:extLst>
          </p:cNvPr>
          <p:cNvPicPr>
            <a:picLocks noChangeAspect="1"/>
          </p:cNvPicPr>
          <p:nvPr/>
        </p:nvPicPr>
        <p:blipFill>
          <a:blip r:embed="rId6"/>
          <a:stretch>
            <a:fillRect/>
          </a:stretch>
        </p:blipFill>
        <p:spPr>
          <a:xfrm>
            <a:off x="5332188" y="3876869"/>
            <a:ext cx="861777" cy="861777"/>
          </a:xfrm>
          <a:prstGeom prst="rect">
            <a:avLst/>
          </a:prstGeom>
        </p:spPr>
      </p:pic>
      <p:sp>
        <p:nvSpPr>
          <p:cNvPr id="3" name="Text Placeholder 9">
            <a:extLst>
              <a:ext uri="{FF2B5EF4-FFF2-40B4-BE49-F238E27FC236}">
                <a16:creationId xmlns:a16="http://schemas.microsoft.com/office/drawing/2014/main" id="{D229C798-1905-A37C-BE57-759B751771B4}"/>
              </a:ext>
            </a:extLst>
          </p:cNvPr>
          <p:cNvSpPr txBox="1">
            <a:spLocks/>
          </p:cNvSpPr>
          <p:nvPr/>
        </p:nvSpPr>
        <p:spPr>
          <a:xfrm>
            <a:off x="870858" y="3697137"/>
            <a:ext cx="3483428" cy="1425637"/>
          </a:xfrm>
          <a:noFill/>
        </p:spPr>
        <p:txBody>
          <a:bodyPr vert="horz" wrap="square" lIns="0" tIns="0" rIns="0" bIns="0">
            <a:noAutofit/>
          </a:bodyPr>
          <a:lstStyle>
            <a:lvl1pPr marL="228594" indent="-228594" algn="l" defTabSz="914400" rtl="0" eaLnBrk="1" latinLnBrk="0" hangingPunct="1">
              <a:lnSpc>
                <a:spcPct val="90000"/>
              </a:lnSpc>
              <a:spcBef>
                <a:spcPts val="1000"/>
              </a:spcBef>
              <a:buClr>
                <a:schemeClr val="accent5"/>
              </a:buClr>
              <a:buFont typeface="Arial" charset="0"/>
              <a:buChar char="•"/>
              <a:defRPr sz="2667"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685783" indent="-228594" algn="l" defTabSz="914400" rtl="0" eaLnBrk="1" latinLnBrk="0" hangingPunct="1">
              <a:lnSpc>
                <a:spcPct val="90000"/>
              </a:lnSpc>
              <a:spcBef>
                <a:spcPts val="500"/>
              </a:spcBef>
              <a:buClr>
                <a:schemeClr val="tx1">
                  <a:lumMod val="60000"/>
                  <a:lumOff val="40000"/>
                </a:schemeClr>
              </a:buClr>
              <a:buFont typeface="Helvetica" charset="0"/>
              <a:buChar char="-"/>
              <a:defRPr sz="24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918610" indent="-152396" algn="l" defTabSz="914400" rtl="0" eaLnBrk="1" latinLnBrk="0" hangingPunct="1">
              <a:lnSpc>
                <a:spcPct val="90000"/>
              </a:lnSpc>
              <a:spcBef>
                <a:spcPts val="500"/>
              </a:spcBef>
              <a:buClr>
                <a:schemeClr val="tx1">
                  <a:lumMod val="60000"/>
                  <a:lumOff val="40000"/>
                </a:schemeClr>
              </a:buClr>
              <a:buSzPct val="70000"/>
              <a:buFont typeface="Arial" charset="0"/>
              <a:buChar char="•"/>
              <a:tabLst/>
              <a:defRPr sz="2133"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221287" indent="-150280" algn="l" defTabSz="914400" rtl="0" eaLnBrk="1" latinLnBrk="0" hangingPunct="1">
              <a:lnSpc>
                <a:spcPct val="90000"/>
              </a:lnSpc>
              <a:spcBef>
                <a:spcPts val="500"/>
              </a:spcBef>
              <a:buClr>
                <a:schemeClr val="tx1">
                  <a:lumMod val="60000"/>
                  <a:lumOff val="40000"/>
                </a:schemeClr>
              </a:buClr>
              <a:buSzPct val="70000"/>
              <a:buFont typeface="Arial" charset="0"/>
              <a:buChar char="•"/>
              <a:tabLst/>
              <a:defRPr sz="2133"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1526079" indent="-154513" algn="l" defTabSz="914400" rtl="0" eaLnBrk="1" latinLnBrk="0" hangingPunct="1">
              <a:lnSpc>
                <a:spcPct val="90000"/>
              </a:lnSpc>
              <a:spcBef>
                <a:spcPts val="500"/>
              </a:spcBef>
              <a:buClr>
                <a:schemeClr val="tx1">
                  <a:lumMod val="60000"/>
                  <a:lumOff val="40000"/>
                </a:schemeClr>
              </a:buClr>
              <a:buSzPct val="70000"/>
              <a:buFont typeface="Arial" charset="0"/>
              <a:buChar char="•"/>
              <a:tabLst/>
              <a:defRPr sz="2133"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50825" algn="ctr" defTabSz="457200">
              <a:spcBef>
                <a:spcPct val="0"/>
              </a:spcBef>
              <a:buFont typeface="Arial" charset="0"/>
              <a:buNone/>
            </a:pPr>
            <a:r>
              <a:rPr lang="en-US" sz="2400" dirty="0">
                <a:latin typeface="Arial"/>
                <a:ea typeface="ＭＳ Ｐゴシック" charset="0"/>
                <a:cs typeface="Arial"/>
              </a:rPr>
              <a:t>Operational Data Provisioning</a:t>
            </a:r>
          </a:p>
          <a:p>
            <a:pPr marL="0" indent="-250825" algn="ctr" defTabSz="457200">
              <a:spcBef>
                <a:spcPct val="0"/>
              </a:spcBef>
              <a:buFont typeface="Arial" charset="0"/>
              <a:buNone/>
            </a:pPr>
            <a:r>
              <a:rPr lang="en-US" sz="2400" dirty="0">
                <a:latin typeface="Arial"/>
                <a:ea typeface="ＭＳ Ｐゴシック" charset="0"/>
                <a:cs typeface="Arial"/>
              </a:rPr>
              <a:t>/Queue framework</a:t>
            </a:r>
          </a:p>
          <a:p>
            <a:pPr marL="92075" lvl="1" indent="0" algn="ctr" defTabSz="457200">
              <a:spcBef>
                <a:spcPct val="0"/>
              </a:spcBef>
              <a:buFont typeface="Helvetica" charset="0"/>
              <a:buNone/>
            </a:pPr>
            <a:r>
              <a:rPr lang="en-US" sz="2000" dirty="0">
                <a:latin typeface="Arial"/>
                <a:ea typeface="ＭＳ Ｐゴシック" charset="0"/>
                <a:cs typeface="Arial"/>
              </a:rPr>
              <a:t> (from SAP)</a:t>
            </a:r>
          </a:p>
        </p:txBody>
      </p:sp>
      <p:pic>
        <p:nvPicPr>
          <p:cNvPr id="4" name="Picture 3" descr="Shape&#10;&#10;Description automatically generated with low confidence">
            <a:extLst>
              <a:ext uri="{FF2B5EF4-FFF2-40B4-BE49-F238E27FC236}">
                <a16:creationId xmlns:a16="http://schemas.microsoft.com/office/drawing/2014/main" id="{2763ED2F-D334-84BE-70E7-3D674220ED07}"/>
              </a:ext>
            </a:extLst>
          </p:cNvPr>
          <p:cNvPicPr>
            <a:picLocks noChangeAspect="1"/>
          </p:cNvPicPr>
          <p:nvPr/>
        </p:nvPicPr>
        <p:blipFill>
          <a:blip r:embed="rId7">
            <a:duotone>
              <a:schemeClr val="accent1">
                <a:shade val="45000"/>
                <a:satMod val="135000"/>
              </a:schemeClr>
              <a:prstClr val="white"/>
            </a:duotone>
          </a:blip>
          <a:stretch>
            <a:fillRect/>
          </a:stretch>
        </p:blipFill>
        <p:spPr>
          <a:xfrm>
            <a:off x="1842090" y="2122399"/>
            <a:ext cx="1425637" cy="1425637"/>
          </a:xfrm>
          <a:prstGeom prst="rect">
            <a:avLst/>
          </a:prstGeom>
        </p:spPr>
      </p:pic>
    </p:spTree>
    <p:extLst>
      <p:ext uri="{BB962C8B-B14F-4D97-AF65-F5344CB8AC3E}">
        <p14:creationId xmlns:p14="http://schemas.microsoft.com/office/powerpoint/2010/main" val="419990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69"/>
        <p:cNvGrpSpPr/>
        <p:nvPr/>
      </p:nvGrpSpPr>
      <p:grpSpPr>
        <a:xfrm>
          <a:off x="0" y="0"/>
          <a:ext cx="0" cy="0"/>
          <a:chOff x="0" y="0"/>
          <a:chExt cx="0" cy="0"/>
        </a:xfrm>
      </p:grpSpPr>
      <p:sp>
        <p:nvSpPr>
          <p:cNvPr id="9371" name="Google Shape;9371;p746"/>
          <p:cNvSpPr/>
          <p:nvPr/>
        </p:nvSpPr>
        <p:spPr>
          <a:xfrm>
            <a:off x="4380439" y="1149259"/>
            <a:ext cx="3708000" cy="4915800"/>
          </a:xfrm>
          <a:prstGeom prst="rect">
            <a:avLst/>
          </a:pr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73" name="Google Shape;9373;p746"/>
          <p:cNvSpPr/>
          <p:nvPr/>
        </p:nvSpPr>
        <p:spPr>
          <a:xfrm>
            <a:off x="4524779" y="2035298"/>
            <a:ext cx="3419320" cy="597551"/>
          </a:xfrm>
          <a:custGeom>
            <a:avLst/>
            <a:gdLst/>
            <a:ahLst/>
            <a:cxnLst/>
            <a:rect l="l" t="t" r="r" b="b"/>
            <a:pathLst>
              <a:path w="871" h="152" extrusionOk="0">
                <a:moveTo>
                  <a:pt x="848" y="152"/>
                </a:moveTo>
                <a:cubicBezTo>
                  <a:pt x="23" y="152"/>
                  <a:pt x="23" y="152"/>
                  <a:pt x="23" y="152"/>
                </a:cubicBezTo>
                <a:cubicBezTo>
                  <a:pt x="10" y="152"/>
                  <a:pt x="0" y="141"/>
                  <a:pt x="0" y="129"/>
                </a:cubicBezTo>
                <a:cubicBezTo>
                  <a:pt x="0" y="23"/>
                  <a:pt x="0" y="23"/>
                  <a:pt x="0" y="23"/>
                </a:cubicBezTo>
                <a:cubicBezTo>
                  <a:pt x="0" y="10"/>
                  <a:pt x="10" y="0"/>
                  <a:pt x="23" y="0"/>
                </a:cubicBezTo>
                <a:cubicBezTo>
                  <a:pt x="848" y="0"/>
                  <a:pt x="848" y="0"/>
                  <a:pt x="848" y="0"/>
                </a:cubicBezTo>
                <a:cubicBezTo>
                  <a:pt x="861" y="0"/>
                  <a:pt x="871" y="10"/>
                  <a:pt x="871" y="23"/>
                </a:cubicBezTo>
                <a:cubicBezTo>
                  <a:pt x="871" y="129"/>
                  <a:pt x="871" y="129"/>
                  <a:pt x="871" y="129"/>
                </a:cubicBezTo>
                <a:cubicBezTo>
                  <a:pt x="871" y="141"/>
                  <a:pt x="861" y="152"/>
                  <a:pt x="848" y="152"/>
                </a:cubicBezTo>
                <a:close/>
              </a:path>
            </a:pathLst>
          </a:custGeom>
          <a:solidFill>
            <a:srgbClr val="FFFFFF"/>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74" name="Google Shape;9374;p746"/>
          <p:cNvSpPr/>
          <p:nvPr/>
        </p:nvSpPr>
        <p:spPr>
          <a:xfrm>
            <a:off x="4524779" y="2702563"/>
            <a:ext cx="3419320" cy="594232"/>
          </a:xfrm>
          <a:custGeom>
            <a:avLst/>
            <a:gdLst/>
            <a:ahLst/>
            <a:cxnLst/>
            <a:rect l="l" t="t" r="r" b="b"/>
            <a:pathLst>
              <a:path w="871" h="151" extrusionOk="0">
                <a:moveTo>
                  <a:pt x="848" y="151"/>
                </a:moveTo>
                <a:cubicBezTo>
                  <a:pt x="23" y="151"/>
                  <a:pt x="23" y="151"/>
                  <a:pt x="23" y="151"/>
                </a:cubicBezTo>
                <a:cubicBezTo>
                  <a:pt x="10" y="151"/>
                  <a:pt x="0" y="141"/>
                  <a:pt x="0" y="129"/>
                </a:cubicBezTo>
                <a:cubicBezTo>
                  <a:pt x="0" y="22"/>
                  <a:pt x="0" y="22"/>
                  <a:pt x="0" y="22"/>
                </a:cubicBezTo>
                <a:cubicBezTo>
                  <a:pt x="0" y="10"/>
                  <a:pt x="10" y="0"/>
                  <a:pt x="23" y="0"/>
                </a:cubicBezTo>
                <a:cubicBezTo>
                  <a:pt x="848" y="0"/>
                  <a:pt x="848" y="0"/>
                  <a:pt x="848" y="0"/>
                </a:cubicBezTo>
                <a:cubicBezTo>
                  <a:pt x="861" y="0"/>
                  <a:pt x="871" y="10"/>
                  <a:pt x="871" y="22"/>
                </a:cubicBezTo>
                <a:cubicBezTo>
                  <a:pt x="871" y="129"/>
                  <a:pt x="871" y="129"/>
                  <a:pt x="871" y="129"/>
                </a:cubicBezTo>
                <a:cubicBezTo>
                  <a:pt x="871" y="141"/>
                  <a:pt x="861" y="151"/>
                  <a:pt x="848" y="151"/>
                </a:cubicBezTo>
                <a:close/>
              </a:path>
            </a:pathLst>
          </a:custGeom>
          <a:solidFill>
            <a:srgbClr val="FFFFFF"/>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75" name="Google Shape;9375;p746"/>
          <p:cNvSpPr/>
          <p:nvPr/>
        </p:nvSpPr>
        <p:spPr>
          <a:xfrm>
            <a:off x="5291309" y="2218223"/>
            <a:ext cx="2516400" cy="258600"/>
          </a:xfrm>
          <a:prstGeom prst="rect">
            <a:avLst/>
          </a:prstGeom>
          <a:noFill/>
          <a:ln>
            <a:noFill/>
          </a:ln>
        </p:spPr>
        <p:txBody>
          <a:bodyPr spcFirstLastPara="1" wrap="square" lIns="0" tIns="0" rIns="0" bIns="0" anchor="t" anchorCtr="0">
            <a:noAutofit/>
          </a:bodyPr>
          <a:lstStyle/>
          <a:p>
            <a:pPr>
              <a:lnSpc>
                <a:spcPct val="90000"/>
              </a:lnSpc>
            </a:pPr>
            <a:r>
              <a:rPr lang="en-US">
                <a:solidFill>
                  <a:srgbClr val="244B59"/>
                </a:solidFill>
              </a:rPr>
              <a:t>Target schema creation </a:t>
            </a:r>
            <a:endParaRPr>
              <a:solidFill>
                <a:srgbClr val="244B59"/>
              </a:solidFill>
            </a:endParaRPr>
          </a:p>
        </p:txBody>
      </p:sp>
      <p:sp>
        <p:nvSpPr>
          <p:cNvPr id="9376" name="Google Shape;9376;p746"/>
          <p:cNvSpPr/>
          <p:nvPr/>
        </p:nvSpPr>
        <p:spPr>
          <a:xfrm>
            <a:off x="5291309" y="2741147"/>
            <a:ext cx="2516400" cy="517200"/>
          </a:xfrm>
          <a:prstGeom prst="rect">
            <a:avLst/>
          </a:prstGeom>
          <a:noFill/>
          <a:ln>
            <a:noFill/>
          </a:ln>
        </p:spPr>
        <p:txBody>
          <a:bodyPr spcFirstLastPara="1" wrap="square" lIns="0" tIns="0" rIns="0" bIns="0" anchor="ctr" anchorCtr="0">
            <a:noAutofit/>
          </a:bodyPr>
          <a:lstStyle/>
          <a:p>
            <a:pPr>
              <a:lnSpc>
                <a:spcPct val="90000"/>
              </a:lnSpc>
            </a:pPr>
            <a:r>
              <a:rPr lang="en-US">
                <a:solidFill>
                  <a:srgbClr val="1A345F"/>
                </a:solidFill>
              </a:rPr>
              <a:t>SAP data type preservation </a:t>
            </a:r>
            <a:endParaRPr>
              <a:solidFill>
                <a:srgbClr val="545659"/>
              </a:solidFill>
            </a:endParaRPr>
          </a:p>
        </p:txBody>
      </p:sp>
      <p:sp>
        <p:nvSpPr>
          <p:cNvPr id="9377" name="Google Shape;9377;p746"/>
          <p:cNvSpPr/>
          <p:nvPr/>
        </p:nvSpPr>
        <p:spPr>
          <a:xfrm>
            <a:off x="4525610" y="3371487"/>
            <a:ext cx="3417660" cy="595892"/>
          </a:xfrm>
          <a:custGeom>
            <a:avLst/>
            <a:gdLst/>
            <a:ahLst/>
            <a:cxnLst/>
            <a:rect l="l" t="t" r="r" b="b"/>
            <a:pathLst>
              <a:path w="871" h="152" extrusionOk="0">
                <a:moveTo>
                  <a:pt x="848" y="152"/>
                </a:moveTo>
                <a:cubicBezTo>
                  <a:pt x="23" y="152"/>
                  <a:pt x="23" y="152"/>
                  <a:pt x="23" y="152"/>
                </a:cubicBezTo>
                <a:cubicBezTo>
                  <a:pt x="10" y="152"/>
                  <a:pt x="0" y="141"/>
                  <a:pt x="0" y="129"/>
                </a:cubicBezTo>
                <a:cubicBezTo>
                  <a:pt x="0" y="23"/>
                  <a:pt x="0" y="23"/>
                  <a:pt x="0" y="23"/>
                </a:cubicBezTo>
                <a:cubicBezTo>
                  <a:pt x="0" y="10"/>
                  <a:pt x="10" y="0"/>
                  <a:pt x="23" y="0"/>
                </a:cubicBezTo>
                <a:cubicBezTo>
                  <a:pt x="848" y="0"/>
                  <a:pt x="848" y="0"/>
                  <a:pt x="848" y="0"/>
                </a:cubicBezTo>
                <a:cubicBezTo>
                  <a:pt x="860" y="0"/>
                  <a:pt x="871" y="10"/>
                  <a:pt x="871" y="23"/>
                </a:cubicBezTo>
                <a:cubicBezTo>
                  <a:pt x="871" y="129"/>
                  <a:pt x="871" y="129"/>
                  <a:pt x="871" y="129"/>
                </a:cubicBezTo>
                <a:cubicBezTo>
                  <a:pt x="871" y="141"/>
                  <a:pt x="860" y="152"/>
                  <a:pt x="848" y="152"/>
                </a:cubicBezTo>
                <a:close/>
              </a:path>
            </a:pathLst>
          </a:custGeom>
          <a:solidFill>
            <a:srgbClr val="FFFFFF"/>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78" name="Google Shape;9378;p746"/>
          <p:cNvSpPr/>
          <p:nvPr/>
        </p:nvSpPr>
        <p:spPr>
          <a:xfrm>
            <a:off x="5291310" y="3363191"/>
            <a:ext cx="2636260" cy="633795"/>
          </a:xfrm>
          <a:prstGeom prst="rect">
            <a:avLst/>
          </a:prstGeom>
          <a:noFill/>
          <a:ln>
            <a:noFill/>
          </a:ln>
        </p:spPr>
        <p:txBody>
          <a:bodyPr spcFirstLastPara="1" wrap="square" lIns="0" tIns="0" rIns="0" bIns="0" anchor="ctr" anchorCtr="0">
            <a:noAutofit/>
          </a:bodyPr>
          <a:lstStyle/>
          <a:p>
            <a:pPr>
              <a:lnSpc>
                <a:spcPct val="90000"/>
              </a:lnSpc>
            </a:pPr>
            <a:r>
              <a:rPr lang="en-US">
                <a:solidFill>
                  <a:srgbClr val="1A345F"/>
                </a:solidFill>
              </a:rPr>
              <a:t>Automated Batch </a:t>
            </a:r>
          </a:p>
          <a:p>
            <a:pPr>
              <a:lnSpc>
                <a:spcPct val="90000"/>
              </a:lnSpc>
            </a:pPr>
            <a:r>
              <a:rPr lang="en-US">
                <a:solidFill>
                  <a:srgbClr val="1A345F"/>
                </a:solidFill>
              </a:rPr>
              <a:t>to CDC transition</a:t>
            </a:r>
            <a:endParaRPr sz="1051"/>
          </a:p>
        </p:txBody>
      </p:sp>
      <p:sp>
        <p:nvSpPr>
          <p:cNvPr id="9384" name="Google Shape;9384;p746"/>
          <p:cNvSpPr/>
          <p:nvPr/>
        </p:nvSpPr>
        <p:spPr>
          <a:xfrm>
            <a:off x="4682533" y="2124100"/>
            <a:ext cx="419947" cy="419947"/>
          </a:xfrm>
          <a:custGeom>
            <a:avLst/>
            <a:gdLst/>
            <a:ahLst/>
            <a:cxnLst/>
            <a:rect l="l" t="t" r="r" b="b"/>
            <a:pathLst>
              <a:path w="107" h="107" extrusionOk="0">
                <a:moveTo>
                  <a:pt x="98" y="69"/>
                </a:moveTo>
                <a:cubicBezTo>
                  <a:pt x="103" y="69"/>
                  <a:pt x="107" y="65"/>
                  <a:pt x="107" y="60"/>
                </a:cubicBezTo>
                <a:cubicBezTo>
                  <a:pt x="107" y="48"/>
                  <a:pt x="107" y="48"/>
                  <a:pt x="107" y="48"/>
                </a:cubicBezTo>
                <a:cubicBezTo>
                  <a:pt x="107" y="43"/>
                  <a:pt x="103" y="39"/>
                  <a:pt x="98" y="39"/>
                </a:cubicBezTo>
                <a:cubicBezTo>
                  <a:pt x="86" y="39"/>
                  <a:pt x="86" y="39"/>
                  <a:pt x="86" y="39"/>
                </a:cubicBezTo>
                <a:cubicBezTo>
                  <a:pt x="81" y="39"/>
                  <a:pt x="77" y="43"/>
                  <a:pt x="77" y="48"/>
                </a:cubicBezTo>
                <a:cubicBezTo>
                  <a:pt x="77" y="51"/>
                  <a:pt x="77" y="51"/>
                  <a:pt x="77" y="51"/>
                </a:cubicBezTo>
                <a:cubicBezTo>
                  <a:pt x="69" y="51"/>
                  <a:pt x="69" y="51"/>
                  <a:pt x="69" y="51"/>
                </a:cubicBezTo>
                <a:cubicBezTo>
                  <a:pt x="69" y="48"/>
                  <a:pt x="69" y="48"/>
                  <a:pt x="69" y="48"/>
                </a:cubicBezTo>
                <a:cubicBezTo>
                  <a:pt x="69" y="43"/>
                  <a:pt x="65" y="39"/>
                  <a:pt x="60" y="39"/>
                </a:cubicBezTo>
                <a:cubicBezTo>
                  <a:pt x="56" y="39"/>
                  <a:pt x="56" y="39"/>
                  <a:pt x="56" y="39"/>
                </a:cubicBezTo>
                <a:cubicBezTo>
                  <a:pt x="56" y="31"/>
                  <a:pt x="56" y="31"/>
                  <a:pt x="56" y="31"/>
                </a:cubicBezTo>
                <a:cubicBezTo>
                  <a:pt x="60" y="31"/>
                  <a:pt x="60" y="31"/>
                  <a:pt x="60" y="31"/>
                </a:cubicBezTo>
                <a:cubicBezTo>
                  <a:pt x="65" y="31"/>
                  <a:pt x="69" y="27"/>
                  <a:pt x="69" y="22"/>
                </a:cubicBezTo>
                <a:cubicBezTo>
                  <a:pt x="69" y="9"/>
                  <a:pt x="69" y="9"/>
                  <a:pt x="69" y="9"/>
                </a:cubicBezTo>
                <a:cubicBezTo>
                  <a:pt x="69" y="4"/>
                  <a:pt x="65" y="0"/>
                  <a:pt x="60" y="0"/>
                </a:cubicBezTo>
                <a:cubicBezTo>
                  <a:pt x="47" y="0"/>
                  <a:pt x="47" y="0"/>
                  <a:pt x="47" y="0"/>
                </a:cubicBezTo>
                <a:cubicBezTo>
                  <a:pt x="42" y="0"/>
                  <a:pt x="38" y="4"/>
                  <a:pt x="38" y="9"/>
                </a:cubicBezTo>
                <a:cubicBezTo>
                  <a:pt x="38" y="22"/>
                  <a:pt x="38" y="22"/>
                  <a:pt x="38" y="22"/>
                </a:cubicBezTo>
                <a:cubicBezTo>
                  <a:pt x="38" y="27"/>
                  <a:pt x="42" y="31"/>
                  <a:pt x="47" y="31"/>
                </a:cubicBezTo>
                <a:cubicBezTo>
                  <a:pt x="51" y="31"/>
                  <a:pt x="51" y="31"/>
                  <a:pt x="51" y="31"/>
                </a:cubicBezTo>
                <a:cubicBezTo>
                  <a:pt x="51" y="39"/>
                  <a:pt x="51" y="39"/>
                  <a:pt x="51" y="39"/>
                </a:cubicBezTo>
                <a:cubicBezTo>
                  <a:pt x="47" y="39"/>
                  <a:pt x="47" y="39"/>
                  <a:pt x="47" y="39"/>
                </a:cubicBezTo>
                <a:cubicBezTo>
                  <a:pt x="42" y="39"/>
                  <a:pt x="38" y="43"/>
                  <a:pt x="38" y="48"/>
                </a:cubicBezTo>
                <a:cubicBezTo>
                  <a:pt x="38" y="51"/>
                  <a:pt x="38" y="51"/>
                  <a:pt x="38" y="51"/>
                </a:cubicBezTo>
                <a:cubicBezTo>
                  <a:pt x="31" y="51"/>
                  <a:pt x="31" y="51"/>
                  <a:pt x="31" y="51"/>
                </a:cubicBezTo>
                <a:cubicBezTo>
                  <a:pt x="31" y="48"/>
                  <a:pt x="31" y="48"/>
                  <a:pt x="31" y="48"/>
                </a:cubicBezTo>
                <a:cubicBezTo>
                  <a:pt x="31" y="43"/>
                  <a:pt x="27" y="39"/>
                  <a:pt x="22" y="39"/>
                </a:cubicBezTo>
                <a:cubicBezTo>
                  <a:pt x="9" y="39"/>
                  <a:pt x="9" y="39"/>
                  <a:pt x="9" y="39"/>
                </a:cubicBezTo>
                <a:cubicBezTo>
                  <a:pt x="4" y="39"/>
                  <a:pt x="0" y="43"/>
                  <a:pt x="0" y="48"/>
                </a:cubicBezTo>
                <a:cubicBezTo>
                  <a:pt x="0" y="60"/>
                  <a:pt x="0" y="60"/>
                  <a:pt x="0" y="60"/>
                </a:cubicBezTo>
                <a:cubicBezTo>
                  <a:pt x="0" y="65"/>
                  <a:pt x="4" y="69"/>
                  <a:pt x="9" y="69"/>
                </a:cubicBezTo>
                <a:cubicBezTo>
                  <a:pt x="13" y="69"/>
                  <a:pt x="13" y="69"/>
                  <a:pt x="13" y="69"/>
                </a:cubicBezTo>
                <a:cubicBezTo>
                  <a:pt x="13" y="77"/>
                  <a:pt x="13" y="77"/>
                  <a:pt x="13" y="77"/>
                </a:cubicBezTo>
                <a:cubicBezTo>
                  <a:pt x="9" y="77"/>
                  <a:pt x="9" y="77"/>
                  <a:pt x="9" y="77"/>
                </a:cubicBezTo>
                <a:cubicBezTo>
                  <a:pt x="4" y="77"/>
                  <a:pt x="0" y="81"/>
                  <a:pt x="0" y="86"/>
                </a:cubicBezTo>
                <a:cubicBezTo>
                  <a:pt x="0" y="98"/>
                  <a:pt x="0" y="98"/>
                  <a:pt x="0" y="98"/>
                </a:cubicBezTo>
                <a:cubicBezTo>
                  <a:pt x="0" y="103"/>
                  <a:pt x="4" y="107"/>
                  <a:pt x="9" y="107"/>
                </a:cubicBezTo>
                <a:cubicBezTo>
                  <a:pt x="22" y="107"/>
                  <a:pt x="22" y="107"/>
                  <a:pt x="22" y="107"/>
                </a:cubicBezTo>
                <a:cubicBezTo>
                  <a:pt x="27" y="107"/>
                  <a:pt x="31" y="103"/>
                  <a:pt x="31" y="98"/>
                </a:cubicBezTo>
                <a:cubicBezTo>
                  <a:pt x="31" y="86"/>
                  <a:pt x="31" y="86"/>
                  <a:pt x="31" y="86"/>
                </a:cubicBezTo>
                <a:cubicBezTo>
                  <a:pt x="31" y="81"/>
                  <a:pt x="27" y="77"/>
                  <a:pt x="22" y="77"/>
                </a:cubicBezTo>
                <a:cubicBezTo>
                  <a:pt x="18" y="77"/>
                  <a:pt x="18" y="77"/>
                  <a:pt x="18" y="77"/>
                </a:cubicBezTo>
                <a:cubicBezTo>
                  <a:pt x="18" y="69"/>
                  <a:pt x="18" y="69"/>
                  <a:pt x="18" y="69"/>
                </a:cubicBezTo>
                <a:cubicBezTo>
                  <a:pt x="22" y="69"/>
                  <a:pt x="22" y="69"/>
                  <a:pt x="22" y="69"/>
                </a:cubicBezTo>
                <a:cubicBezTo>
                  <a:pt x="27" y="69"/>
                  <a:pt x="31" y="65"/>
                  <a:pt x="31" y="60"/>
                </a:cubicBezTo>
                <a:cubicBezTo>
                  <a:pt x="31" y="56"/>
                  <a:pt x="31" y="56"/>
                  <a:pt x="31" y="56"/>
                </a:cubicBezTo>
                <a:cubicBezTo>
                  <a:pt x="38" y="56"/>
                  <a:pt x="38" y="56"/>
                  <a:pt x="38" y="56"/>
                </a:cubicBezTo>
                <a:cubicBezTo>
                  <a:pt x="38" y="60"/>
                  <a:pt x="38" y="60"/>
                  <a:pt x="38" y="60"/>
                </a:cubicBezTo>
                <a:cubicBezTo>
                  <a:pt x="38" y="65"/>
                  <a:pt x="42" y="69"/>
                  <a:pt x="47" y="69"/>
                </a:cubicBezTo>
                <a:cubicBezTo>
                  <a:pt x="51" y="69"/>
                  <a:pt x="51" y="69"/>
                  <a:pt x="51" y="69"/>
                </a:cubicBezTo>
                <a:cubicBezTo>
                  <a:pt x="51" y="94"/>
                  <a:pt x="51" y="94"/>
                  <a:pt x="51" y="94"/>
                </a:cubicBezTo>
                <a:cubicBezTo>
                  <a:pt x="77" y="94"/>
                  <a:pt x="77" y="94"/>
                  <a:pt x="77" y="94"/>
                </a:cubicBezTo>
                <a:cubicBezTo>
                  <a:pt x="77" y="98"/>
                  <a:pt x="77" y="98"/>
                  <a:pt x="77" y="98"/>
                </a:cubicBezTo>
                <a:cubicBezTo>
                  <a:pt x="77" y="103"/>
                  <a:pt x="81" y="107"/>
                  <a:pt x="86" y="107"/>
                </a:cubicBezTo>
                <a:cubicBezTo>
                  <a:pt x="98" y="107"/>
                  <a:pt x="98" y="107"/>
                  <a:pt x="98" y="107"/>
                </a:cubicBezTo>
                <a:cubicBezTo>
                  <a:pt x="103" y="107"/>
                  <a:pt x="107" y="103"/>
                  <a:pt x="107" y="98"/>
                </a:cubicBezTo>
                <a:cubicBezTo>
                  <a:pt x="107" y="86"/>
                  <a:pt x="107" y="86"/>
                  <a:pt x="107" y="86"/>
                </a:cubicBezTo>
                <a:cubicBezTo>
                  <a:pt x="107" y="81"/>
                  <a:pt x="103" y="77"/>
                  <a:pt x="98" y="77"/>
                </a:cubicBezTo>
                <a:cubicBezTo>
                  <a:pt x="94" y="77"/>
                  <a:pt x="94" y="77"/>
                  <a:pt x="94" y="77"/>
                </a:cubicBezTo>
                <a:cubicBezTo>
                  <a:pt x="94" y="69"/>
                  <a:pt x="94" y="69"/>
                  <a:pt x="94" y="69"/>
                </a:cubicBezTo>
                <a:lnTo>
                  <a:pt x="98" y="69"/>
                </a:lnTo>
                <a:close/>
                <a:moveTo>
                  <a:pt x="60" y="27"/>
                </a:moveTo>
                <a:cubicBezTo>
                  <a:pt x="47" y="27"/>
                  <a:pt x="47" y="27"/>
                  <a:pt x="47" y="27"/>
                </a:cubicBezTo>
                <a:cubicBezTo>
                  <a:pt x="45" y="27"/>
                  <a:pt x="43" y="25"/>
                  <a:pt x="43" y="22"/>
                </a:cubicBezTo>
                <a:cubicBezTo>
                  <a:pt x="43" y="9"/>
                  <a:pt x="43" y="9"/>
                  <a:pt x="43" y="9"/>
                </a:cubicBezTo>
                <a:cubicBezTo>
                  <a:pt x="43" y="7"/>
                  <a:pt x="45" y="5"/>
                  <a:pt x="47" y="5"/>
                </a:cubicBezTo>
                <a:cubicBezTo>
                  <a:pt x="60" y="5"/>
                  <a:pt x="60" y="5"/>
                  <a:pt x="60" y="5"/>
                </a:cubicBezTo>
                <a:cubicBezTo>
                  <a:pt x="63" y="5"/>
                  <a:pt x="65" y="7"/>
                  <a:pt x="65" y="9"/>
                </a:cubicBezTo>
                <a:cubicBezTo>
                  <a:pt x="65" y="22"/>
                  <a:pt x="65" y="22"/>
                  <a:pt x="65" y="22"/>
                </a:cubicBezTo>
                <a:cubicBezTo>
                  <a:pt x="65" y="25"/>
                  <a:pt x="63" y="27"/>
                  <a:pt x="60" y="27"/>
                </a:cubicBezTo>
                <a:close/>
                <a:moveTo>
                  <a:pt x="65" y="60"/>
                </a:moveTo>
                <a:cubicBezTo>
                  <a:pt x="65" y="63"/>
                  <a:pt x="63" y="65"/>
                  <a:pt x="60" y="65"/>
                </a:cubicBezTo>
                <a:cubicBezTo>
                  <a:pt x="47" y="65"/>
                  <a:pt x="47" y="65"/>
                  <a:pt x="47" y="65"/>
                </a:cubicBezTo>
                <a:cubicBezTo>
                  <a:pt x="45" y="65"/>
                  <a:pt x="43" y="63"/>
                  <a:pt x="43" y="60"/>
                </a:cubicBezTo>
                <a:cubicBezTo>
                  <a:pt x="43" y="48"/>
                  <a:pt x="43" y="48"/>
                  <a:pt x="43" y="48"/>
                </a:cubicBezTo>
                <a:cubicBezTo>
                  <a:pt x="43" y="45"/>
                  <a:pt x="45" y="43"/>
                  <a:pt x="47" y="43"/>
                </a:cubicBezTo>
                <a:cubicBezTo>
                  <a:pt x="60" y="43"/>
                  <a:pt x="60" y="43"/>
                  <a:pt x="60" y="43"/>
                </a:cubicBezTo>
                <a:cubicBezTo>
                  <a:pt x="63" y="43"/>
                  <a:pt x="65" y="45"/>
                  <a:pt x="65" y="48"/>
                </a:cubicBezTo>
                <a:lnTo>
                  <a:pt x="65" y="60"/>
                </a:lnTo>
                <a:close/>
                <a:moveTo>
                  <a:pt x="98" y="81"/>
                </a:moveTo>
                <a:cubicBezTo>
                  <a:pt x="101" y="81"/>
                  <a:pt x="103" y="83"/>
                  <a:pt x="103" y="86"/>
                </a:cubicBezTo>
                <a:cubicBezTo>
                  <a:pt x="103" y="98"/>
                  <a:pt x="103" y="98"/>
                  <a:pt x="103" y="98"/>
                </a:cubicBezTo>
                <a:cubicBezTo>
                  <a:pt x="103" y="101"/>
                  <a:pt x="101" y="103"/>
                  <a:pt x="98" y="103"/>
                </a:cubicBezTo>
                <a:cubicBezTo>
                  <a:pt x="86" y="103"/>
                  <a:pt x="86" y="103"/>
                  <a:pt x="86" y="103"/>
                </a:cubicBezTo>
                <a:cubicBezTo>
                  <a:pt x="83" y="103"/>
                  <a:pt x="81" y="101"/>
                  <a:pt x="81" y="98"/>
                </a:cubicBezTo>
                <a:cubicBezTo>
                  <a:pt x="81" y="86"/>
                  <a:pt x="81" y="86"/>
                  <a:pt x="81" y="86"/>
                </a:cubicBezTo>
                <a:cubicBezTo>
                  <a:pt x="81" y="83"/>
                  <a:pt x="83" y="81"/>
                  <a:pt x="86" y="81"/>
                </a:cubicBezTo>
                <a:lnTo>
                  <a:pt x="98" y="81"/>
                </a:lnTo>
                <a:close/>
                <a:moveTo>
                  <a:pt x="56" y="69"/>
                </a:moveTo>
                <a:cubicBezTo>
                  <a:pt x="60" y="69"/>
                  <a:pt x="60" y="69"/>
                  <a:pt x="60" y="69"/>
                </a:cubicBezTo>
                <a:cubicBezTo>
                  <a:pt x="65" y="69"/>
                  <a:pt x="69" y="65"/>
                  <a:pt x="69" y="60"/>
                </a:cubicBezTo>
                <a:cubicBezTo>
                  <a:pt x="69" y="56"/>
                  <a:pt x="69" y="56"/>
                  <a:pt x="69" y="56"/>
                </a:cubicBezTo>
                <a:cubicBezTo>
                  <a:pt x="77" y="56"/>
                  <a:pt x="77" y="56"/>
                  <a:pt x="77" y="56"/>
                </a:cubicBezTo>
                <a:cubicBezTo>
                  <a:pt x="77" y="60"/>
                  <a:pt x="77" y="60"/>
                  <a:pt x="77" y="60"/>
                </a:cubicBezTo>
                <a:cubicBezTo>
                  <a:pt x="77" y="65"/>
                  <a:pt x="81" y="69"/>
                  <a:pt x="86" y="69"/>
                </a:cubicBezTo>
                <a:cubicBezTo>
                  <a:pt x="90" y="69"/>
                  <a:pt x="90" y="69"/>
                  <a:pt x="90" y="69"/>
                </a:cubicBezTo>
                <a:cubicBezTo>
                  <a:pt x="90" y="77"/>
                  <a:pt x="90" y="77"/>
                  <a:pt x="90" y="77"/>
                </a:cubicBezTo>
                <a:cubicBezTo>
                  <a:pt x="86" y="77"/>
                  <a:pt x="86" y="77"/>
                  <a:pt x="86" y="77"/>
                </a:cubicBezTo>
                <a:cubicBezTo>
                  <a:pt x="81" y="77"/>
                  <a:pt x="77" y="81"/>
                  <a:pt x="77" y="86"/>
                </a:cubicBezTo>
                <a:cubicBezTo>
                  <a:pt x="77" y="89"/>
                  <a:pt x="77" y="89"/>
                  <a:pt x="77" y="89"/>
                </a:cubicBezTo>
                <a:cubicBezTo>
                  <a:pt x="56" y="89"/>
                  <a:pt x="56" y="89"/>
                  <a:pt x="56" y="89"/>
                </a:cubicBezTo>
                <a:lnTo>
                  <a:pt x="56" y="69"/>
                </a:lnTo>
                <a:close/>
                <a:moveTo>
                  <a:pt x="81" y="60"/>
                </a:moveTo>
                <a:cubicBezTo>
                  <a:pt x="81" y="48"/>
                  <a:pt x="81" y="48"/>
                  <a:pt x="81" y="48"/>
                </a:cubicBezTo>
                <a:cubicBezTo>
                  <a:pt x="81" y="45"/>
                  <a:pt x="83" y="43"/>
                  <a:pt x="86" y="43"/>
                </a:cubicBezTo>
                <a:cubicBezTo>
                  <a:pt x="98" y="43"/>
                  <a:pt x="98" y="43"/>
                  <a:pt x="98" y="43"/>
                </a:cubicBezTo>
                <a:cubicBezTo>
                  <a:pt x="101" y="43"/>
                  <a:pt x="103" y="45"/>
                  <a:pt x="103" y="48"/>
                </a:cubicBezTo>
                <a:cubicBezTo>
                  <a:pt x="103" y="60"/>
                  <a:pt x="103" y="60"/>
                  <a:pt x="103" y="60"/>
                </a:cubicBezTo>
                <a:cubicBezTo>
                  <a:pt x="103" y="63"/>
                  <a:pt x="101" y="65"/>
                  <a:pt x="98" y="65"/>
                </a:cubicBezTo>
                <a:cubicBezTo>
                  <a:pt x="86" y="65"/>
                  <a:pt x="86" y="65"/>
                  <a:pt x="86" y="65"/>
                </a:cubicBezTo>
                <a:cubicBezTo>
                  <a:pt x="83" y="65"/>
                  <a:pt x="81" y="63"/>
                  <a:pt x="81" y="60"/>
                </a:cubicBezTo>
                <a:close/>
                <a:moveTo>
                  <a:pt x="22" y="81"/>
                </a:moveTo>
                <a:cubicBezTo>
                  <a:pt x="24" y="81"/>
                  <a:pt x="27" y="83"/>
                  <a:pt x="27" y="86"/>
                </a:cubicBezTo>
                <a:cubicBezTo>
                  <a:pt x="27" y="98"/>
                  <a:pt x="27" y="98"/>
                  <a:pt x="27" y="98"/>
                </a:cubicBezTo>
                <a:cubicBezTo>
                  <a:pt x="27" y="101"/>
                  <a:pt x="24" y="103"/>
                  <a:pt x="22" y="103"/>
                </a:cubicBezTo>
                <a:cubicBezTo>
                  <a:pt x="9" y="103"/>
                  <a:pt x="9" y="103"/>
                  <a:pt x="9" y="103"/>
                </a:cubicBezTo>
                <a:cubicBezTo>
                  <a:pt x="7" y="103"/>
                  <a:pt x="4" y="101"/>
                  <a:pt x="4" y="98"/>
                </a:cubicBezTo>
                <a:cubicBezTo>
                  <a:pt x="4" y="86"/>
                  <a:pt x="4" y="86"/>
                  <a:pt x="4" y="86"/>
                </a:cubicBezTo>
                <a:cubicBezTo>
                  <a:pt x="4" y="83"/>
                  <a:pt x="7" y="81"/>
                  <a:pt x="9" y="81"/>
                </a:cubicBezTo>
                <a:lnTo>
                  <a:pt x="22" y="81"/>
                </a:lnTo>
                <a:close/>
                <a:moveTo>
                  <a:pt x="27" y="48"/>
                </a:moveTo>
                <a:cubicBezTo>
                  <a:pt x="27" y="60"/>
                  <a:pt x="27" y="60"/>
                  <a:pt x="27" y="60"/>
                </a:cubicBezTo>
                <a:cubicBezTo>
                  <a:pt x="27" y="63"/>
                  <a:pt x="24" y="65"/>
                  <a:pt x="22" y="65"/>
                </a:cubicBezTo>
                <a:cubicBezTo>
                  <a:pt x="9" y="65"/>
                  <a:pt x="9" y="65"/>
                  <a:pt x="9" y="65"/>
                </a:cubicBezTo>
                <a:cubicBezTo>
                  <a:pt x="7" y="65"/>
                  <a:pt x="4" y="63"/>
                  <a:pt x="4" y="60"/>
                </a:cubicBezTo>
                <a:cubicBezTo>
                  <a:pt x="4" y="48"/>
                  <a:pt x="4" y="48"/>
                  <a:pt x="4" y="48"/>
                </a:cubicBezTo>
                <a:cubicBezTo>
                  <a:pt x="4" y="45"/>
                  <a:pt x="7" y="43"/>
                  <a:pt x="9" y="43"/>
                </a:cubicBezTo>
                <a:cubicBezTo>
                  <a:pt x="22" y="43"/>
                  <a:pt x="22" y="43"/>
                  <a:pt x="22" y="43"/>
                </a:cubicBezTo>
                <a:cubicBezTo>
                  <a:pt x="24" y="43"/>
                  <a:pt x="27" y="45"/>
                  <a:pt x="27" y="48"/>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grpSp>
        <p:nvGrpSpPr>
          <p:cNvPr id="9385" name="Google Shape;9385;p746"/>
          <p:cNvGrpSpPr/>
          <p:nvPr/>
        </p:nvGrpSpPr>
        <p:grpSpPr>
          <a:xfrm>
            <a:off x="4717467" y="3475286"/>
            <a:ext cx="350237" cy="388415"/>
            <a:chOff x="4656138" y="3408363"/>
            <a:chExt cx="334963" cy="371475"/>
          </a:xfrm>
        </p:grpSpPr>
        <p:sp>
          <p:nvSpPr>
            <p:cNvPr id="9386" name="Google Shape;9386;p746"/>
            <p:cNvSpPr/>
            <p:nvPr/>
          </p:nvSpPr>
          <p:spPr>
            <a:xfrm>
              <a:off x="4656138" y="3465513"/>
              <a:ext cx="334963" cy="314325"/>
            </a:xfrm>
            <a:custGeom>
              <a:avLst/>
              <a:gdLst/>
              <a:ahLst/>
              <a:cxnLst/>
              <a:rect l="l" t="t" r="r" b="b"/>
              <a:pathLst>
                <a:path w="89" h="84" extrusionOk="0">
                  <a:moveTo>
                    <a:pt x="67" y="55"/>
                  </a:moveTo>
                  <a:cubicBezTo>
                    <a:pt x="76" y="64"/>
                    <a:pt x="76" y="64"/>
                    <a:pt x="76" y="64"/>
                  </a:cubicBezTo>
                  <a:cubicBezTo>
                    <a:pt x="54" y="64"/>
                    <a:pt x="54" y="64"/>
                    <a:pt x="54" y="64"/>
                  </a:cubicBezTo>
                  <a:cubicBezTo>
                    <a:pt x="47" y="64"/>
                    <a:pt x="40" y="57"/>
                    <a:pt x="40" y="49"/>
                  </a:cubicBezTo>
                  <a:cubicBezTo>
                    <a:pt x="40" y="20"/>
                    <a:pt x="40" y="20"/>
                    <a:pt x="40" y="20"/>
                  </a:cubicBezTo>
                  <a:cubicBezTo>
                    <a:pt x="40" y="9"/>
                    <a:pt x="31" y="0"/>
                    <a:pt x="19" y="0"/>
                  </a:cubicBezTo>
                  <a:cubicBezTo>
                    <a:pt x="0" y="0"/>
                    <a:pt x="0" y="0"/>
                    <a:pt x="0" y="0"/>
                  </a:cubicBezTo>
                  <a:cubicBezTo>
                    <a:pt x="0" y="6"/>
                    <a:pt x="0" y="6"/>
                    <a:pt x="0" y="6"/>
                  </a:cubicBezTo>
                  <a:cubicBezTo>
                    <a:pt x="19" y="6"/>
                    <a:pt x="19" y="6"/>
                    <a:pt x="19" y="6"/>
                  </a:cubicBezTo>
                  <a:cubicBezTo>
                    <a:pt x="27" y="6"/>
                    <a:pt x="34" y="13"/>
                    <a:pt x="34" y="20"/>
                  </a:cubicBezTo>
                  <a:cubicBezTo>
                    <a:pt x="34" y="49"/>
                    <a:pt x="34" y="49"/>
                    <a:pt x="34" y="49"/>
                  </a:cubicBezTo>
                  <a:cubicBezTo>
                    <a:pt x="34" y="61"/>
                    <a:pt x="43" y="70"/>
                    <a:pt x="54" y="70"/>
                  </a:cubicBezTo>
                  <a:cubicBezTo>
                    <a:pt x="76" y="70"/>
                    <a:pt x="76" y="70"/>
                    <a:pt x="76" y="70"/>
                  </a:cubicBezTo>
                  <a:cubicBezTo>
                    <a:pt x="67" y="79"/>
                    <a:pt x="67" y="79"/>
                    <a:pt x="67" y="79"/>
                  </a:cubicBezTo>
                  <a:cubicBezTo>
                    <a:pt x="72" y="84"/>
                    <a:pt x="72" y="84"/>
                    <a:pt x="72" y="84"/>
                  </a:cubicBezTo>
                  <a:cubicBezTo>
                    <a:pt x="89" y="67"/>
                    <a:pt x="89" y="67"/>
                    <a:pt x="89" y="67"/>
                  </a:cubicBezTo>
                  <a:cubicBezTo>
                    <a:pt x="72" y="50"/>
                    <a:pt x="72" y="50"/>
                    <a:pt x="72" y="50"/>
                  </a:cubicBezTo>
                  <a:lnTo>
                    <a:pt x="67" y="55"/>
                  </a:ln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87" name="Google Shape;9387;p746"/>
            <p:cNvSpPr/>
            <p:nvPr/>
          </p:nvSpPr>
          <p:spPr>
            <a:xfrm>
              <a:off x="4656138" y="3686176"/>
              <a:ext cx="131763" cy="49213"/>
            </a:xfrm>
            <a:custGeom>
              <a:avLst/>
              <a:gdLst/>
              <a:ahLst/>
              <a:cxnLst/>
              <a:rect l="l" t="t" r="r" b="b"/>
              <a:pathLst>
                <a:path w="35" h="13" extrusionOk="0">
                  <a:moveTo>
                    <a:pt x="31" y="0"/>
                  </a:moveTo>
                  <a:cubicBezTo>
                    <a:pt x="31" y="0"/>
                    <a:pt x="31" y="0"/>
                    <a:pt x="31" y="0"/>
                  </a:cubicBezTo>
                  <a:cubicBezTo>
                    <a:pt x="28" y="4"/>
                    <a:pt x="24" y="6"/>
                    <a:pt x="19" y="6"/>
                  </a:cubicBezTo>
                  <a:cubicBezTo>
                    <a:pt x="0" y="6"/>
                    <a:pt x="0" y="6"/>
                    <a:pt x="0" y="6"/>
                  </a:cubicBezTo>
                  <a:cubicBezTo>
                    <a:pt x="0" y="13"/>
                    <a:pt x="0" y="13"/>
                    <a:pt x="0" y="13"/>
                  </a:cubicBezTo>
                  <a:cubicBezTo>
                    <a:pt x="19" y="13"/>
                    <a:pt x="19" y="13"/>
                    <a:pt x="19" y="13"/>
                  </a:cubicBezTo>
                  <a:cubicBezTo>
                    <a:pt x="25" y="13"/>
                    <a:pt x="31" y="10"/>
                    <a:pt x="35" y="6"/>
                  </a:cubicBezTo>
                  <a:cubicBezTo>
                    <a:pt x="35" y="6"/>
                    <a:pt x="35" y="6"/>
                    <a:pt x="35" y="6"/>
                  </a:cubicBezTo>
                  <a:cubicBezTo>
                    <a:pt x="33" y="4"/>
                    <a:pt x="32" y="2"/>
                    <a:pt x="31" y="0"/>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88" name="Google Shape;9388;p746"/>
            <p:cNvSpPr/>
            <p:nvPr/>
          </p:nvSpPr>
          <p:spPr>
            <a:xfrm>
              <a:off x="4802188" y="3408363"/>
              <a:ext cx="188913" cy="127000"/>
            </a:xfrm>
            <a:custGeom>
              <a:avLst/>
              <a:gdLst/>
              <a:ahLst/>
              <a:cxnLst/>
              <a:rect l="l" t="t" r="r" b="b"/>
              <a:pathLst>
                <a:path w="50" h="34" extrusionOk="0">
                  <a:moveTo>
                    <a:pt x="4" y="26"/>
                  </a:moveTo>
                  <a:cubicBezTo>
                    <a:pt x="4" y="25"/>
                    <a:pt x="4" y="25"/>
                    <a:pt x="4" y="25"/>
                  </a:cubicBezTo>
                  <a:cubicBezTo>
                    <a:pt x="7" y="22"/>
                    <a:pt x="11" y="20"/>
                    <a:pt x="15" y="20"/>
                  </a:cubicBezTo>
                  <a:cubicBezTo>
                    <a:pt x="37" y="20"/>
                    <a:pt x="37" y="20"/>
                    <a:pt x="37" y="20"/>
                  </a:cubicBezTo>
                  <a:cubicBezTo>
                    <a:pt x="28" y="29"/>
                    <a:pt x="28" y="29"/>
                    <a:pt x="28" y="29"/>
                  </a:cubicBezTo>
                  <a:cubicBezTo>
                    <a:pt x="33" y="34"/>
                    <a:pt x="33" y="34"/>
                    <a:pt x="33" y="34"/>
                  </a:cubicBezTo>
                  <a:cubicBezTo>
                    <a:pt x="50" y="17"/>
                    <a:pt x="50" y="17"/>
                    <a:pt x="50" y="17"/>
                  </a:cubicBezTo>
                  <a:cubicBezTo>
                    <a:pt x="33" y="0"/>
                    <a:pt x="33" y="0"/>
                    <a:pt x="33" y="0"/>
                  </a:cubicBezTo>
                  <a:cubicBezTo>
                    <a:pt x="28" y="4"/>
                    <a:pt x="28" y="4"/>
                    <a:pt x="28" y="4"/>
                  </a:cubicBezTo>
                  <a:cubicBezTo>
                    <a:pt x="37" y="13"/>
                    <a:pt x="37" y="13"/>
                    <a:pt x="37" y="13"/>
                  </a:cubicBezTo>
                  <a:cubicBezTo>
                    <a:pt x="15" y="13"/>
                    <a:pt x="15" y="13"/>
                    <a:pt x="15" y="13"/>
                  </a:cubicBezTo>
                  <a:cubicBezTo>
                    <a:pt x="10" y="13"/>
                    <a:pt x="4" y="16"/>
                    <a:pt x="0" y="20"/>
                  </a:cubicBezTo>
                  <a:cubicBezTo>
                    <a:pt x="0" y="20"/>
                    <a:pt x="0" y="20"/>
                    <a:pt x="0" y="20"/>
                  </a:cubicBezTo>
                  <a:cubicBezTo>
                    <a:pt x="1" y="22"/>
                    <a:pt x="3" y="24"/>
                    <a:pt x="4" y="26"/>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grpSp>
      <p:sp>
        <p:nvSpPr>
          <p:cNvPr id="9389" name="Google Shape;9389;p746"/>
          <p:cNvSpPr/>
          <p:nvPr/>
        </p:nvSpPr>
        <p:spPr>
          <a:xfrm>
            <a:off x="4702454" y="2828714"/>
            <a:ext cx="383429" cy="341932"/>
          </a:xfrm>
          <a:custGeom>
            <a:avLst/>
            <a:gdLst/>
            <a:ahLst/>
            <a:cxnLst/>
            <a:rect l="l" t="t" r="r" b="b"/>
            <a:pathLst>
              <a:path w="98" h="87" extrusionOk="0">
                <a:moveTo>
                  <a:pt x="92" y="63"/>
                </a:moveTo>
                <a:cubicBezTo>
                  <a:pt x="92" y="63"/>
                  <a:pt x="92" y="63"/>
                  <a:pt x="92" y="63"/>
                </a:cubicBezTo>
                <a:cubicBezTo>
                  <a:pt x="87" y="58"/>
                  <a:pt x="78" y="58"/>
                  <a:pt x="73" y="63"/>
                </a:cubicBezTo>
                <a:cubicBezTo>
                  <a:pt x="72" y="64"/>
                  <a:pt x="71" y="64"/>
                  <a:pt x="71" y="65"/>
                </a:cubicBezTo>
                <a:cubicBezTo>
                  <a:pt x="52" y="54"/>
                  <a:pt x="52" y="54"/>
                  <a:pt x="52" y="54"/>
                </a:cubicBezTo>
                <a:cubicBezTo>
                  <a:pt x="53" y="51"/>
                  <a:pt x="52" y="47"/>
                  <a:pt x="50" y="43"/>
                </a:cubicBezTo>
                <a:cubicBezTo>
                  <a:pt x="68" y="32"/>
                  <a:pt x="68" y="32"/>
                  <a:pt x="68" y="32"/>
                </a:cubicBezTo>
                <a:cubicBezTo>
                  <a:pt x="91" y="32"/>
                  <a:pt x="91" y="32"/>
                  <a:pt x="91" y="32"/>
                </a:cubicBezTo>
                <a:cubicBezTo>
                  <a:pt x="91" y="8"/>
                  <a:pt x="91" y="8"/>
                  <a:pt x="91" y="8"/>
                </a:cubicBezTo>
                <a:cubicBezTo>
                  <a:pt x="67" y="8"/>
                  <a:pt x="67" y="8"/>
                  <a:pt x="67" y="8"/>
                </a:cubicBezTo>
                <a:cubicBezTo>
                  <a:pt x="67" y="26"/>
                  <a:pt x="67" y="26"/>
                  <a:pt x="67" y="26"/>
                </a:cubicBezTo>
                <a:cubicBezTo>
                  <a:pt x="46" y="39"/>
                  <a:pt x="46" y="39"/>
                  <a:pt x="46" y="39"/>
                </a:cubicBezTo>
                <a:cubicBezTo>
                  <a:pt x="44" y="37"/>
                  <a:pt x="41" y="36"/>
                  <a:pt x="38" y="36"/>
                </a:cubicBezTo>
                <a:cubicBezTo>
                  <a:pt x="34" y="21"/>
                  <a:pt x="34" y="21"/>
                  <a:pt x="34" y="21"/>
                </a:cubicBezTo>
                <a:cubicBezTo>
                  <a:pt x="35" y="21"/>
                  <a:pt x="36" y="20"/>
                  <a:pt x="36" y="19"/>
                </a:cubicBezTo>
                <a:cubicBezTo>
                  <a:pt x="40" y="15"/>
                  <a:pt x="40" y="8"/>
                  <a:pt x="36" y="4"/>
                </a:cubicBezTo>
                <a:cubicBezTo>
                  <a:pt x="32" y="0"/>
                  <a:pt x="25" y="0"/>
                  <a:pt x="21" y="4"/>
                </a:cubicBezTo>
                <a:cubicBezTo>
                  <a:pt x="16" y="8"/>
                  <a:pt x="16" y="15"/>
                  <a:pt x="21" y="19"/>
                </a:cubicBezTo>
                <a:cubicBezTo>
                  <a:pt x="23" y="22"/>
                  <a:pt x="26" y="23"/>
                  <a:pt x="29" y="23"/>
                </a:cubicBezTo>
                <a:cubicBezTo>
                  <a:pt x="32" y="38"/>
                  <a:pt x="32" y="38"/>
                  <a:pt x="32" y="38"/>
                </a:cubicBezTo>
                <a:cubicBezTo>
                  <a:pt x="31" y="38"/>
                  <a:pt x="30" y="39"/>
                  <a:pt x="28" y="40"/>
                </a:cubicBezTo>
                <a:cubicBezTo>
                  <a:pt x="24" y="45"/>
                  <a:pt x="23" y="52"/>
                  <a:pt x="26" y="58"/>
                </a:cubicBezTo>
                <a:cubicBezTo>
                  <a:pt x="19" y="64"/>
                  <a:pt x="19" y="64"/>
                  <a:pt x="19" y="64"/>
                </a:cubicBezTo>
                <a:cubicBezTo>
                  <a:pt x="14" y="61"/>
                  <a:pt x="8" y="62"/>
                  <a:pt x="5" y="65"/>
                </a:cubicBezTo>
                <a:cubicBezTo>
                  <a:pt x="0" y="70"/>
                  <a:pt x="0" y="77"/>
                  <a:pt x="5" y="81"/>
                </a:cubicBezTo>
                <a:cubicBezTo>
                  <a:pt x="9" y="85"/>
                  <a:pt x="16" y="85"/>
                  <a:pt x="20" y="81"/>
                </a:cubicBezTo>
                <a:cubicBezTo>
                  <a:pt x="23" y="78"/>
                  <a:pt x="24" y="73"/>
                  <a:pt x="22" y="69"/>
                </a:cubicBezTo>
                <a:cubicBezTo>
                  <a:pt x="31" y="62"/>
                  <a:pt x="31" y="62"/>
                  <a:pt x="31" y="62"/>
                </a:cubicBezTo>
                <a:cubicBezTo>
                  <a:pt x="33" y="63"/>
                  <a:pt x="36" y="64"/>
                  <a:pt x="38" y="64"/>
                </a:cubicBezTo>
                <a:cubicBezTo>
                  <a:pt x="42" y="64"/>
                  <a:pt x="45" y="63"/>
                  <a:pt x="48" y="60"/>
                </a:cubicBezTo>
                <a:cubicBezTo>
                  <a:pt x="48" y="60"/>
                  <a:pt x="48" y="60"/>
                  <a:pt x="48" y="60"/>
                </a:cubicBezTo>
                <a:cubicBezTo>
                  <a:pt x="49" y="60"/>
                  <a:pt x="49" y="60"/>
                  <a:pt x="49" y="60"/>
                </a:cubicBezTo>
                <a:cubicBezTo>
                  <a:pt x="69" y="71"/>
                  <a:pt x="69" y="71"/>
                  <a:pt x="69" y="71"/>
                </a:cubicBezTo>
                <a:cubicBezTo>
                  <a:pt x="68" y="75"/>
                  <a:pt x="69" y="79"/>
                  <a:pt x="73" y="83"/>
                </a:cubicBezTo>
                <a:cubicBezTo>
                  <a:pt x="75" y="86"/>
                  <a:pt x="79" y="87"/>
                  <a:pt x="82" y="87"/>
                </a:cubicBezTo>
                <a:cubicBezTo>
                  <a:pt x="86" y="87"/>
                  <a:pt x="90" y="86"/>
                  <a:pt x="92" y="83"/>
                </a:cubicBezTo>
                <a:cubicBezTo>
                  <a:pt x="92" y="83"/>
                  <a:pt x="92" y="83"/>
                  <a:pt x="92" y="83"/>
                </a:cubicBezTo>
                <a:cubicBezTo>
                  <a:pt x="98" y="77"/>
                  <a:pt x="98" y="69"/>
                  <a:pt x="92" y="63"/>
                </a:cubicBezTo>
                <a:close/>
                <a:moveTo>
                  <a:pt x="72" y="13"/>
                </a:moveTo>
                <a:cubicBezTo>
                  <a:pt x="86" y="13"/>
                  <a:pt x="86" y="13"/>
                  <a:pt x="86" y="13"/>
                </a:cubicBezTo>
                <a:cubicBezTo>
                  <a:pt x="86" y="27"/>
                  <a:pt x="86" y="27"/>
                  <a:pt x="86" y="27"/>
                </a:cubicBezTo>
                <a:cubicBezTo>
                  <a:pt x="72" y="27"/>
                  <a:pt x="72" y="27"/>
                  <a:pt x="72" y="27"/>
                </a:cubicBezTo>
                <a:lnTo>
                  <a:pt x="72" y="13"/>
                </a:lnTo>
                <a:close/>
                <a:moveTo>
                  <a:pt x="44" y="56"/>
                </a:moveTo>
                <a:cubicBezTo>
                  <a:pt x="41" y="59"/>
                  <a:pt x="36" y="59"/>
                  <a:pt x="33" y="56"/>
                </a:cubicBezTo>
                <a:cubicBezTo>
                  <a:pt x="29" y="53"/>
                  <a:pt x="29" y="48"/>
                  <a:pt x="33" y="45"/>
                </a:cubicBezTo>
                <a:cubicBezTo>
                  <a:pt x="34" y="43"/>
                  <a:pt x="36" y="42"/>
                  <a:pt x="38" y="42"/>
                </a:cubicBezTo>
                <a:cubicBezTo>
                  <a:pt x="40" y="42"/>
                  <a:pt x="42" y="43"/>
                  <a:pt x="44" y="45"/>
                </a:cubicBezTo>
                <a:cubicBezTo>
                  <a:pt x="47" y="48"/>
                  <a:pt x="47" y="53"/>
                  <a:pt x="44" y="56"/>
                </a:cubicBezTo>
                <a:close/>
                <a:moveTo>
                  <a:pt x="88" y="79"/>
                </a:moveTo>
                <a:cubicBezTo>
                  <a:pt x="85" y="82"/>
                  <a:pt x="80" y="82"/>
                  <a:pt x="77" y="79"/>
                </a:cubicBezTo>
                <a:cubicBezTo>
                  <a:pt x="73" y="75"/>
                  <a:pt x="73" y="71"/>
                  <a:pt x="77" y="67"/>
                </a:cubicBezTo>
                <a:cubicBezTo>
                  <a:pt x="78" y="66"/>
                  <a:pt x="80" y="65"/>
                  <a:pt x="82" y="65"/>
                </a:cubicBezTo>
                <a:cubicBezTo>
                  <a:pt x="84" y="65"/>
                  <a:pt x="87" y="66"/>
                  <a:pt x="88" y="67"/>
                </a:cubicBezTo>
                <a:cubicBezTo>
                  <a:pt x="91" y="71"/>
                  <a:pt x="91" y="75"/>
                  <a:pt x="88" y="79"/>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E9690E53-1E2D-A27A-D6F2-B9F68EDA63E5}"/>
              </a:ext>
            </a:extLst>
          </p:cNvPr>
          <p:cNvGrpSpPr/>
          <p:nvPr/>
        </p:nvGrpSpPr>
        <p:grpSpPr>
          <a:xfrm>
            <a:off x="4524779" y="4019751"/>
            <a:ext cx="3419320" cy="597551"/>
            <a:chOff x="3384922" y="3527024"/>
            <a:chExt cx="2564490" cy="448163"/>
          </a:xfrm>
        </p:grpSpPr>
        <p:sp>
          <p:nvSpPr>
            <p:cNvPr id="9380" name="Google Shape;9380;p746"/>
            <p:cNvSpPr/>
            <p:nvPr/>
          </p:nvSpPr>
          <p:spPr>
            <a:xfrm>
              <a:off x="3384922" y="3527024"/>
              <a:ext cx="2564490" cy="448163"/>
            </a:xfrm>
            <a:custGeom>
              <a:avLst/>
              <a:gdLst/>
              <a:ahLst/>
              <a:cxnLst/>
              <a:rect l="l" t="t" r="r" b="b"/>
              <a:pathLst>
                <a:path w="871" h="152" extrusionOk="0">
                  <a:moveTo>
                    <a:pt x="848" y="152"/>
                  </a:moveTo>
                  <a:cubicBezTo>
                    <a:pt x="23" y="152"/>
                    <a:pt x="23" y="152"/>
                    <a:pt x="23" y="152"/>
                  </a:cubicBezTo>
                  <a:cubicBezTo>
                    <a:pt x="10" y="152"/>
                    <a:pt x="0" y="142"/>
                    <a:pt x="0" y="129"/>
                  </a:cubicBezTo>
                  <a:cubicBezTo>
                    <a:pt x="0" y="23"/>
                    <a:pt x="0" y="23"/>
                    <a:pt x="0" y="23"/>
                  </a:cubicBezTo>
                  <a:cubicBezTo>
                    <a:pt x="0" y="10"/>
                    <a:pt x="10" y="0"/>
                    <a:pt x="23" y="0"/>
                  </a:cubicBezTo>
                  <a:cubicBezTo>
                    <a:pt x="848" y="0"/>
                    <a:pt x="848" y="0"/>
                    <a:pt x="848" y="0"/>
                  </a:cubicBezTo>
                  <a:cubicBezTo>
                    <a:pt x="861" y="0"/>
                    <a:pt x="871" y="10"/>
                    <a:pt x="871" y="23"/>
                  </a:cubicBezTo>
                  <a:cubicBezTo>
                    <a:pt x="871" y="129"/>
                    <a:pt x="871" y="129"/>
                    <a:pt x="871" y="129"/>
                  </a:cubicBezTo>
                  <a:cubicBezTo>
                    <a:pt x="871" y="142"/>
                    <a:pt x="861" y="152"/>
                    <a:pt x="848" y="152"/>
                  </a:cubicBezTo>
                  <a:close/>
                </a:path>
              </a:pathLst>
            </a:custGeom>
            <a:solidFill>
              <a:srgbClr val="FFFFFF"/>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81" name="Google Shape;9381;p746"/>
            <p:cNvSpPr/>
            <p:nvPr/>
          </p:nvSpPr>
          <p:spPr>
            <a:xfrm>
              <a:off x="3968482" y="3664219"/>
              <a:ext cx="637200" cy="193950"/>
            </a:xfrm>
            <a:prstGeom prst="rect">
              <a:avLst/>
            </a:prstGeom>
            <a:noFill/>
            <a:ln>
              <a:noFill/>
            </a:ln>
          </p:spPr>
          <p:txBody>
            <a:bodyPr spcFirstLastPara="1" wrap="square" lIns="0" tIns="0" rIns="0" bIns="0" anchor="t" anchorCtr="0">
              <a:noAutofit/>
            </a:bodyPr>
            <a:lstStyle/>
            <a:p>
              <a:pPr>
                <a:lnSpc>
                  <a:spcPct val="90000"/>
                </a:lnSpc>
              </a:pPr>
              <a:r>
                <a:rPr lang="en-US">
                  <a:solidFill>
                    <a:srgbClr val="1A345F"/>
                  </a:solidFill>
                </a:rPr>
                <a:t>Filtering</a:t>
              </a:r>
              <a:endParaRPr>
                <a:solidFill>
                  <a:srgbClr val="545659"/>
                </a:solidFill>
              </a:endParaRPr>
            </a:p>
          </p:txBody>
        </p:sp>
        <p:sp>
          <p:nvSpPr>
            <p:cNvPr id="9390" name="Google Shape;9390;p746"/>
            <p:cNvSpPr/>
            <p:nvPr/>
          </p:nvSpPr>
          <p:spPr>
            <a:xfrm>
              <a:off x="3526840" y="3606697"/>
              <a:ext cx="267653" cy="288816"/>
            </a:xfrm>
            <a:custGeom>
              <a:avLst/>
              <a:gdLst/>
              <a:ahLst/>
              <a:cxnLst/>
              <a:rect l="l" t="t" r="r" b="b"/>
              <a:pathLst>
                <a:path w="91" h="98" extrusionOk="0">
                  <a:moveTo>
                    <a:pt x="90" y="5"/>
                  </a:moveTo>
                  <a:cubicBezTo>
                    <a:pt x="88" y="2"/>
                    <a:pt x="86" y="0"/>
                    <a:pt x="83" y="0"/>
                  </a:cubicBezTo>
                  <a:cubicBezTo>
                    <a:pt x="8" y="0"/>
                    <a:pt x="8" y="0"/>
                    <a:pt x="8" y="0"/>
                  </a:cubicBezTo>
                  <a:cubicBezTo>
                    <a:pt x="5" y="0"/>
                    <a:pt x="2" y="2"/>
                    <a:pt x="1" y="5"/>
                  </a:cubicBezTo>
                  <a:cubicBezTo>
                    <a:pt x="0" y="7"/>
                    <a:pt x="0" y="10"/>
                    <a:pt x="2" y="13"/>
                  </a:cubicBezTo>
                  <a:cubicBezTo>
                    <a:pt x="13" y="28"/>
                    <a:pt x="33" y="57"/>
                    <a:pt x="34" y="58"/>
                  </a:cubicBezTo>
                  <a:cubicBezTo>
                    <a:pt x="34" y="59"/>
                    <a:pt x="34" y="59"/>
                    <a:pt x="34" y="59"/>
                  </a:cubicBezTo>
                  <a:cubicBezTo>
                    <a:pt x="34" y="59"/>
                    <a:pt x="34" y="59"/>
                    <a:pt x="34" y="59"/>
                  </a:cubicBezTo>
                  <a:cubicBezTo>
                    <a:pt x="34" y="98"/>
                    <a:pt x="34" y="98"/>
                    <a:pt x="34" y="98"/>
                  </a:cubicBezTo>
                  <a:cubicBezTo>
                    <a:pt x="57" y="85"/>
                    <a:pt x="57" y="85"/>
                    <a:pt x="57" y="85"/>
                  </a:cubicBezTo>
                  <a:cubicBezTo>
                    <a:pt x="57" y="58"/>
                    <a:pt x="57" y="58"/>
                    <a:pt x="57" y="58"/>
                  </a:cubicBezTo>
                  <a:cubicBezTo>
                    <a:pt x="57" y="58"/>
                    <a:pt x="57" y="58"/>
                    <a:pt x="57" y="58"/>
                  </a:cubicBezTo>
                  <a:cubicBezTo>
                    <a:pt x="58" y="57"/>
                    <a:pt x="78" y="28"/>
                    <a:pt x="89" y="13"/>
                  </a:cubicBezTo>
                  <a:cubicBezTo>
                    <a:pt x="91" y="10"/>
                    <a:pt x="91" y="7"/>
                    <a:pt x="90" y="5"/>
                  </a:cubicBezTo>
                  <a:close/>
                  <a:moveTo>
                    <a:pt x="51" y="82"/>
                  </a:moveTo>
                  <a:cubicBezTo>
                    <a:pt x="40" y="89"/>
                    <a:pt x="40" y="89"/>
                    <a:pt x="40" y="89"/>
                  </a:cubicBezTo>
                  <a:cubicBezTo>
                    <a:pt x="40" y="60"/>
                    <a:pt x="40" y="60"/>
                    <a:pt x="40" y="60"/>
                  </a:cubicBezTo>
                  <a:cubicBezTo>
                    <a:pt x="51" y="60"/>
                    <a:pt x="51" y="60"/>
                    <a:pt x="51" y="60"/>
                  </a:cubicBezTo>
                  <a:lnTo>
                    <a:pt x="51" y="82"/>
                  </a:lnTo>
                  <a:close/>
                  <a:moveTo>
                    <a:pt x="85" y="9"/>
                  </a:moveTo>
                  <a:cubicBezTo>
                    <a:pt x="85" y="9"/>
                    <a:pt x="85" y="9"/>
                    <a:pt x="85" y="9"/>
                  </a:cubicBezTo>
                  <a:cubicBezTo>
                    <a:pt x="53" y="53"/>
                    <a:pt x="53" y="53"/>
                    <a:pt x="53" y="53"/>
                  </a:cubicBezTo>
                  <a:cubicBezTo>
                    <a:pt x="53" y="54"/>
                    <a:pt x="52" y="54"/>
                    <a:pt x="52" y="54"/>
                  </a:cubicBezTo>
                  <a:cubicBezTo>
                    <a:pt x="39" y="54"/>
                    <a:pt x="39" y="54"/>
                    <a:pt x="39" y="54"/>
                  </a:cubicBezTo>
                  <a:cubicBezTo>
                    <a:pt x="39" y="54"/>
                    <a:pt x="38" y="54"/>
                    <a:pt x="38" y="53"/>
                  </a:cubicBezTo>
                  <a:cubicBezTo>
                    <a:pt x="6" y="9"/>
                    <a:pt x="6" y="9"/>
                    <a:pt x="6" y="9"/>
                  </a:cubicBezTo>
                  <a:cubicBezTo>
                    <a:pt x="6" y="9"/>
                    <a:pt x="6" y="8"/>
                    <a:pt x="6" y="7"/>
                  </a:cubicBezTo>
                  <a:cubicBezTo>
                    <a:pt x="7" y="7"/>
                    <a:pt x="7" y="6"/>
                    <a:pt x="8" y="6"/>
                  </a:cubicBezTo>
                  <a:cubicBezTo>
                    <a:pt x="83" y="6"/>
                    <a:pt x="83" y="6"/>
                    <a:pt x="83" y="6"/>
                  </a:cubicBezTo>
                  <a:cubicBezTo>
                    <a:pt x="84" y="6"/>
                    <a:pt x="84" y="7"/>
                    <a:pt x="85" y="7"/>
                  </a:cubicBezTo>
                  <a:cubicBezTo>
                    <a:pt x="85" y="8"/>
                    <a:pt x="85" y="8"/>
                    <a:pt x="85" y="9"/>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grpSp>
      <p:sp>
        <p:nvSpPr>
          <p:cNvPr id="9372" name="Google Shape;9372;p746"/>
          <p:cNvSpPr/>
          <p:nvPr/>
        </p:nvSpPr>
        <p:spPr>
          <a:xfrm>
            <a:off x="4524779" y="5364348"/>
            <a:ext cx="3418491" cy="577531"/>
          </a:xfrm>
          <a:custGeom>
            <a:avLst/>
            <a:gdLst/>
            <a:ahLst/>
            <a:cxnLst/>
            <a:rect l="l" t="t" r="r" b="b"/>
            <a:pathLst>
              <a:path w="871" h="152" extrusionOk="0">
                <a:moveTo>
                  <a:pt x="848" y="152"/>
                </a:moveTo>
                <a:cubicBezTo>
                  <a:pt x="23" y="152"/>
                  <a:pt x="23" y="152"/>
                  <a:pt x="23" y="152"/>
                </a:cubicBezTo>
                <a:cubicBezTo>
                  <a:pt x="10" y="152"/>
                  <a:pt x="0" y="141"/>
                  <a:pt x="0" y="129"/>
                </a:cubicBezTo>
                <a:cubicBezTo>
                  <a:pt x="0" y="23"/>
                  <a:pt x="0" y="23"/>
                  <a:pt x="0" y="23"/>
                </a:cubicBezTo>
                <a:cubicBezTo>
                  <a:pt x="0" y="10"/>
                  <a:pt x="10" y="0"/>
                  <a:pt x="23" y="0"/>
                </a:cubicBezTo>
                <a:cubicBezTo>
                  <a:pt x="848" y="0"/>
                  <a:pt x="848" y="0"/>
                  <a:pt x="848" y="0"/>
                </a:cubicBezTo>
                <a:cubicBezTo>
                  <a:pt x="861" y="0"/>
                  <a:pt x="871" y="10"/>
                  <a:pt x="871" y="23"/>
                </a:cubicBezTo>
                <a:cubicBezTo>
                  <a:pt x="871" y="129"/>
                  <a:pt x="871" y="129"/>
                  <a:pt x="871" y="129"/>
                </a:cubicBezTo>
                <a:cubicBezTo>
                  <a:pt x="871" y="141"/>
                  <a:pt x="861" y="152"/>
                  <a:pt x="848" y="152"/>
                </a:cubicBezTo>
                <a:close/>
              </a:path>
            </a:pathLst>
          </a:custGeom>
          <a:solidFill>
            <a:srgbClr val="FFFFFF"/>
          </a:solidFill>
          <a:ln>
            <a:noFill/>
          </a:ln>
        </p:spPr>
        <p:txBody>
          <a:bodyPr spcFirstLastPara="1" wrap="square" lIns="121900" tIns="60951" rIns="121900" bIns="60951" anchor="ctr" anchorCtr="0">
            <a:noAutofit/>
          </a:bodyPr>
          <a:lstStyle/>
          <a:p>
            <a:r>
              <a:rPr lang="en-GB">
                <a:solidFill>
                  <a:srgbClr val="545659"/>
                </a:solidFill>
                <a:latin typeface="Calibri"/>
                <a:ea typeface="Calibri"/>
                <a:cs typeface="Calibri"/>
                <a:sym typeface="Calibri"/>
              </a:rPr>
              <a:t>             </a:t>
            </a:r>
            <a:endParaRPr lang="en-GB">
              <a:solidFill>
                <a:srgbClr val="1A345F"/>
              </a:solidFill>
              <a:latin typeface="Calibri"/>
              <a:ea typeface="ＭＳ Ｐゴシック"/>
            </a:endParaRPr>
          </a:p>
        </p:txBody>
      </p:sp>
      <p:grpSp>
        <p:nvGrpSpPr>
          <p:cNvPr id="6" name="Group 5">
            <a:extLst>
              <a:ext uri="{FF2B5EF4-FFF2-40B4-BE49-F238E27FC236}">
                <a16:creationId xmlns:a16="http://schemas.microsoft.com/office/drawing/2014/main" id="{51408E4F-DC99-D14D-AE1F-310582728563}"/>
              </a:ext>
            </a:extLst>
          </p:cNvPr>
          <p:cNvGrpSpPr/>
          <p:nvPr/>
        </p:nvGrpSpPr>
        <p:grpSpPr>
          <a:xfrm>
            <a:off x="4524779" y="4683698"/>
            <a:ext cx="3419320" cy="597551"/>
            <a:chOff x="3384922" y="4033699"/>
            <a:chExt cx="2564490" cy="448163"/>
          </a:xfrm>
        </p:grpSpPr>
        <p:sp>
          <p:nvSpPr>
            <p:cNvPr id="9382" name="Google Shape;9382;p746"/>
            <p:cNvSpPr/>
            <p:nvPr/>
          </p:nvSpPr>
          <p:spPr>
            <a:xfrm>
              <a:off x="3384922" y="4033699"/>
              <a:ext cx="2564490" cy="448163"/>
            </a:xfrm>
            <a:custGeom>
              <a:avLst/>
              <a:gdLst/>
              <a:ahLst/>
              <a:cxnLst/>
              <a:rect l="l" t="t" r="r" b="b"/>
              <a:pathLst>
                <a:path w="871" h="152" extrusionOk="0">
                  <a:moveTo>
                    <a:pt x="848" y="152"/>
                  </a:moveTo>
                  <a:cubicBezTo>
                    <a:pt x="23" y="152"/>
                    <a:pt x="23" y="152"/>
                    <a:pt x="23" y="152"/>
                  </a:cubicBezTo>
                  <a:cubicBezTo>
                    <a:pt x="10" y="152"/>
                    <a:pt x="0" y="142"/>
                    <a:pt x="0" y="129"/>
                  </a:cubicBezTo>
                  <a:cubicBezTo>
                    <a:pt x="0" y="23"/>
                    <a:pt x="0" y="23"/>
                    <a:pt x="0" y="23"/>
                  </a:cubicBezTo>
                  <a:cubicBezTo>
                    <a:pt x="0" y="10"/>
                    <a:pt x="10" y="0"/>
                    <a:pt x="23" y="0"/>
                  </a:cubicBezTo>
                  <a:cubicBezTo>
                    <a:pt x="848" y="0"/>
                    <a:pt x="848" y="0"/>
                    <a:pt x="848" y="0"/>
                  </a:cubicBezTo>
                  <a:cubicBezTo>
                    <a:pt x="861" y="0"/>
                    <a:pt x="871" y="10"/>
                    <a:pt x="871" y="23"/>
                  </a:cubicBezTo>
                  <a:cubicBezTo>
                    <a:pt x="871" y="129"/>
                    <a:pt x="871" y="129"/>
                    <a:pt x="871" y="129"/>
                  </a:cubicBezTo>
                  <a:cubicBezTo>
                    <a:pt x="871" y="142"/>
                    <a:pt x="861" y="152"/>
                    <a:pt x="848" y="152"/>
                  </a:cubicBezTo>
                  <a:close/>
                </a:path>
              </a:pathLst>
            </a:custGeom>
            <a:solidFill>
              <a:srgbClr val="FFFFFF"/>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83" name="Google Shape;9383;p746"/>
            <p:cNvSpPr/>
            <p:nvPr/>
          </p:nvSpPr>
          <p:spPr>
            <a:xfrm>
              <a:off x="3968482" y="4170892"/>
              <a:ext cx="1289250" cy="193950"/>
            </a:xfrm>
            <a:prstGeom prst="rect">
              <a:avLst/>
            </a:prstGeom>
            <a:noFill/>
            <a:ln>
              <a:noFill/>
            </a:ln>
          </p:spPr>
          <p:txBody>
            <a:bodyPr spcFirstLastPara="1" wrap="square" lIns="0" tIns="0" rIns="0" bIns="0" anchor="t" anchorCtr="0">
              <a:noAutofit/>
            </a:bodyPr>
            <a:lstStyle/>
            <a:p>
              <a:pPr>
                <a:lnSpc>
                  <a:spcPct val="90000"/>
                </a:lnSpc>
              </a:pPr>
              <a:r>
                <a:rPr lang="en-US">
                  <a:solidFill>
                    <a:srgbClr val="1A345F"/>
                  </a:solidFill>
                </a:rPr>
                <a:t>Transformations</a:t>
              </a:r>
              <a:endParaRPr>
                <a:solidFill>
                  <a:srgbClr val="545659"/>
                </a:solidFill>
              </a:endParaRPr>
            </a:p>
          </p:txBody>
        </p:sp>
        <p:grpSp>
          <p:nvGrpSpPr>
            <p:cNvPr id="9397" name="Google Shape;9397;p746"/>
            <p:cNvGrpSpPr/>
            <p:nvPr/>
          </p:nvGrpSpPr>
          <p:grpSpPr>
            <a:xfrm>
              <a:off x="3443484" y="4072978"/>
              <a:ext cx="425763" cy="369741"/>
              <a:chOff x="4535488" y="5276850"/>
              <a:chExt cx="542926" cy="471488"/>
            </a:xfrm>
          </p:grpSpPr>
          <p:sp>
            <p:nvSpPr>
              <p:cNvPr id="9398" name="Google Shape;9398;p746"/>
              <p:cNvSpPr/>
              <p:nvPr/>
            </p:nvSpPr>
            <p:spPr>
              <a:xfrm>
                <a:off x="4749801" y="5492750"/>
                <a:ext cx="328613" cy="255588"/>
              </a:xfrm>
              <a:custGeom>
                <a:avLst/>
                <a:gdLst/>
                <a:ahLst/>
                <a:cxnLst/>
                <a:rect l="l" t="t" r="r" b="b"/>
                <a:pathLst>
                  <a:path w="86" h="67" extrusionOk="0">
                    <a:moveTo>
                      <a:pt x="81" y="1"/>
                    </a:moveTo>
                    <a:cubicBezTo>
                      <a:pt x="81" y="0"/>
                      <a:pt x="81" y="0"/>
                      <a:pt x="81" y="0"/>
                    </a:cubicBezTo>
                    <a:cubicBezTo>
                      <a:pt x="75" y="2"/>
                      <a:pt x="75" y="2"/>
                      <a:pt x="75" y="2"/>
                    </a:cubicBezTo>
                    <a:cubicBezTo>
                      <a:pt x="76" y="3"/>
                      <a:pt x="76" y="3"/>
                      <a:pt x="76" y="3"/>
                    </a:cubicBezTo>
                    <a:cubicBezTo>
                      <a:pt x="80" y="13"/>
                      <a:pt x="80" y="25"/>
                      <a:pt x="76" y="36"/>
                    </a:cubicBezTo>
                    <a:cubicBezTo>
                      <a:pt x="69" y="51"/>
                      <a:pt x="54" y="62"/>
                      <a:pt x="37" y="62"/>
                    </a:cubicBezTo>
                    <a:cubicBezTo>
                      <a:pt x="26" y="62"/>
                      <a:pt x="16" y="57"/>
                      <a:pt x="8" y="50"/>
                    </a:cubicBezTo>
                    <a:cubicBezTo>
                      <a:pt x="22" y="50"/>
                      <a:pt x="22" y="50"/>
                      <a:pt x="22" y="50"/>
                    </a:cubicBezTo>
                    <a:cubicBezTo>
                      <a:pt x="22" y="44"/>
                      <a:pt x="22" y="44"/>
                      <a:pt x="22" y="44"/>
                    </a:cubicBezTo>
                    <a:cubicBezTo>
                      <a:pt x="0" y="44"/>
                      <a:pt x="0" y="44"/>
                      <a:pt x="0" y="44"/>
                    </a:cubicBezTo>
                    <a:cubicBezTo>
                      <a:pt x="0" y="67"/>
                      <a:pt x="0" y="67"/>
                      <a:pt x="0" y="67"/>
                    </a:cubicBezTo>
                    <a:cubicBezTo>
                      <a:pt x="5" y="67"/>
                      <a:pt x="5" y="67"/>
                      <a:pt x="5" y="67"/>
                    </a:cubicBezTo>
                    <a:cubicBezTo>
                      <a:pt x="5" y="54"/>
                      <a:pt x="5" y="54"/>
                      <a:pt x="5" y="54"/>
                    </a:cubicBezTo>
                    <a:cubicBezTo>
                      <a:pt x="14" y="62"/>
                      <a:pt x="25" y="67"/>
                      <a:pt x="37" y="67"/>
                    </a:cubicBezTo>
                    <a:cubicBezTo>
                      <a:pt x="56" y="67"/>
                      <a:pt x="73" y="56"/>
                      <a:pt x="81" y="38"/>
                    </a:cubicBezTo>
                    <a:cubicBezTo>
                      <a:pt x="86" y="26"/>
                      <a:pt x="85" y="13"/>
                      <a:pt x="81" y="1"/>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399" name="Google Shape;9399;p746"/>
              <p:cNvSpPr/>
              <p:nvPr/>
            </p:nvSpPr>
            <p:spPr>
              <a:xfrm>
                <a:off x="4535488" y="5276850"/>
                <a:ext cx="279400" cy="254000"/>
              </a:xfrm>
              <a:custGeom>
                <a:avLst/>
                <a:gdLst/>
                <a:ahLst/>
                <a:cxnLst/>
                <a:rect l="l" t="t" r="r" b="b"/>
                <a:pathLst>
                  <a:path w="73" h="66" extrusionOk="0">
                    <a:moveTo>
                      <a:pt x="73" y="36"/>
                    </a:moveTo>
                    <a:cubicBezTo>
                      <a:pt x="73" y="28"/>
                      <a:pt x="70" y="21"/>
                      <a:pt x="64" y="15"/>
                    </a:cubicBezTo>
                    <a:cubicBezTo>
                      <a:pt x="65" y="14"/>
                      <a:pt x="65" y="14"/>
                      <a:pt x="65" y="14"/>
                    </a:cubicBezTo>
                    <a:cubicBezTo>
                      <a:pt x="67" y="16"/>
                      <a:pt x="67" y="16"/>
                      <a:pt x="67" y="16"/>
                    </a:cubicBezTo>
                    <a:cubicBezTo>
                      <a:pt x="70" y="12"/>
                      <a:pt x="70" y="12"/>
                      <a:pt x="70" y="12"/>
                    </a:cubicBezTo>
                    <a:cubicBezTo>
                      <a:pt x="63" y="5"/>
                      <a:pt x="63" y="5"/>
                      <a:pt x="63" y="5"/>
                    </a:cubicBezTo>
                    <a:cubicBezTo>
                      <a:pt x="59" y="9"/>
                      <a:pt x="59" y="9"/>
                      <a:pt x="59" y="9"/>
                    </a:cubicBezTo>
                    <a:cubicBezTo>
                      <a:pt x="61" y="10"/>
                      <a:pt x="61" y="10"/>
                      <a:pt x="61" y="10"/>
                    </a:cubicBezTo>
                    <a:cubicBezTo>
                      <a:pt x="60" y="11"/>
                      <a:pt x="60" y="11"/>
                      <a:pt x="60" y="11"/>
                    </a:cubicBezTo>
                    <a:cubicBezTo>
                      <a:pt x="55" y="8"/>
                      <a:pt x="51" y="7"/>
                      <a:pt x="46" y="7"/>
                    </a:cubicBezTo>
                    <a:cubicBezTo>
                      <a:pt x="46" y="5"/>
                      <a:pt x="46" y="5"/>
                      <a:pt x="46" y="5"/>
                    </a:cubicBezTo>
                    <a:cubicBezTo>
                      <a:pt x="49" y="5"/>
                      <a:pt x="49" y="5"/>
                      <a:pt x="49" y="5"/>
                    </a:cubicBezTo>
                    <a:cubicBezTo>
                      <a:pt x="49" y="0"/>
                      <a:pt x="49" y="0"/>
                      <a:pt x="49" y="0"/>
                    </a:cubicBezTo>
                    <a:cubicBezTo>
                      <a:pt x="38" y="0"/>
                      <a:pt x="38" y="0"/>
                      <a:pt x="38" y="0"/>
                    </a:cubicBezTo>
                    <a:cubicBezTo>
                      <a:pt x="38" y="5"/>
                      <a:pt x="38" y="5"/>
                      <a:pt x="38" y="5"/>
                    </a:cubicBezTo>
                    <a:cubicBezTo>
                      <a:pt x="41" y="5"/>
                      <a:pt x="41" y="5"/>
                      <a:pt x="41" y="5"/>
                    </a:cubicBezTo>
                    <a:cubicBezTo>
                      <a:pt x="41" y="7"/>
                      <a:pt x="41" y="7"/>
                      <a:pt x="41" y="7"/>
                    </a:cubicBezTo>
                    <a:cubicBezTo>
                      <a:pt x="32" y="7"/>
                      <a:pt x="24" y="12"/>
                      <a:pt x="19" y="19"/>
                    </a:cubicBezTo>
                    <a:cubicBezTo>
                      <a:pt x="9" y="19"/>
                      <a:pt x="9" y="19"/>
                      <a:pt x="9" y="19"/>
                    </a:cubicBezTo>
                    <a:cubicBezTo>
                      <a:pt x="9" y="23"/>
                      <a:pt x="9" y="23"/>
                      <a:pt x="9" y="23"/>
                    </a:cubicBezTo>
                    <a:cubicBezTo>
                      <a:pt x="16" y="23"/>
                      <a:pt x="16" y="23"/>
                      <a:pt x="16" y="23"/>
                    </a:cubicBezTo>
                    <a:cubicBezTo>
                      <a:pt x="16" y="24"/>
                      <a:pt x="16" y="24"/>
                      <a:pt x="16" y="24"/>
                    </a:cubicBezTo>
                    <a:cubicBezTo>
                      <a:pt x="16" y="26"/>
                      <a:pt x="15" y="28"/>
                      <a:pt x="14" y="31"/>
                    </a:cubicBezTo>
                    <a:cubicBezTo>
                      <a:pt x="0" y="31"/>
                      <a:pt x="0" y="31"/>
                      <a:pt x="0" y="31"/>
                    </a:cubicBezTo>
                    <a:cubicBezTo>
                      <a:pt x="0" y="36"/>
                      <a:pt x="0" y="36"/>
                      <a:pt x="0" y="36"/>
                    </a:cubicBezTo>
                    <a:cubicBezTo>
                      <a:pt x="25" y="36"/>
                      <a:pt x="25" y="36"/>
                      <a:pt x="25" y="36"/>
                    </a:cubicBezTo>
                    <a:cubicBezTo>
                      <a:pt x="25" y="31"/>
                      <a:pt x="25" y="31"/>
                      <a:pt x="25" y="31"/>
                    </a:cubicBezTo>
                    <a:cubicBezTo>
                      <a:pt x="19" y="31"/>
                      <a:pt x="19" y="31"/>
                      <a:pt x="19" y="31"/>
                    </a:cubicBezTo>
                    <a:cubicBezTo>
                      <a:pt x="20" y="29"/>
                      <a:pt x="20" y="27"/>
                      <a:pt x="21" y="26"/>
                    </a:cubicBezTo>
                    <a:cubicBezTo>
                      <a:pt x="21" y="25"/>
                      <a:pt x="21" y="25"/>
                      <a:pt x="21" y="25"/>
                    </a:cubicBezTo>
                    <a:cubicBezTo>
                      <a:pt x="18" y="23"/>
                      <a:pt x="18" y="23"/>
                      <a:pt x="18" y="23"/>
                    </a:cubicBezTo>
                    <a:cubicBezTo>
                      <a:pt x="34" y="23"/>
                      <a:pt x="34" y="23"/>
                      <a:pt x="34" y="23"/>
                    </a:cubicBezTo>
                    <a:cubicBezTo>
                      <a:pt x="34" y="19"/>
                      <a:pt x="34" y="19"/>
                      <a:pt x="34" y="19"/>
                    </a:cubicBezTo>
                    <a:cubicBezTo>
                      <a:pt x="26" y="19"/>
                      <a:pt x="26" y="19"/>
                      <a:pt x="26" y="19"/>
                    </a:cubicBezTo>
                    <a:cubicBezTo>
                      <a:pt x="30" y="14"/>
                      <a:pt x="37" y="11"/>
                      <a:pt x="43" y="11"/>
                    </a:cubicBezTo>
                    <a:cubicBezTo>
                      <a:pt x="57" y="11"/>
                      <a:pt x="68" y="23"/>
                      <a:pt x="68" y="36"/>
                    </a:cubicBezTo>
                    <a:cubicBezTo>
                      <a:pt x="68" y="50"/>
                      <a:pt x="57" y="61"/>
                      <a:pt x="43" y="61"/>
                    </a:cubicBezTo>
                    <a:cubicBezTo>
                      <a:pt x="34" y="61"/>
                      <a:pt x="25" y="56"/>
                      <a:pt x="21" y="47"/>
                    </a:cubicBezTo>
                    <a:cubicBezTo>
                      <a:pt x="21" y="47"/>
                      <a:pt x="21" y="47"/>
                      <a:pt x="21" y="47"/>
                    </a:cubicBezTo>
                    <a:cubicBezTo>
                      <a:pt x="16" y="49"/>
                      <a:pt x="16" y="49"/>
                      <a:pt x="16" y="49"/>
                    </a:cubicBezTo>
                    <a:cubicBezTo>
                      <a:pt x="17" y="50"/>
                      <a:pt x="17" y="50"/>
                      <a:pt x="17" y="50"/>
                    </a:cubicBezTo>
                    <a:cubicBezTo>
                      <a:pt x="22" y="60"/>
                      <a:pt x="32" y="66"/>
                      <a:pt x="43" y="66"/>
                    </a:cubicBezTo>
                    <a:cubicBezTo>
                      <a:pt x="60" y="66"/>
                      <a:pt x="73" y="53"/>
                      <a:pt x="73" y="36"/>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400" name="Google Shape;9400;p746"/>
              <p:cNvSpPr/>
              <p:nvPr/>
            </p:nvSpPr>
            <p:spPr>
              <a:xfrm>
                <a:off x="4665663" y="5349875"/>
                <a:ext cx="103188" cy="103188"/>
              </a:xfrm>
              <a:custGeom>
                <a:avLst/>
                <a:gdLst/>
                <a:ahLst/>
                <a:cxnLst/>
                <a:rect l="l" t="t" r="r" b="b"/>
                <a:pathLst>
                  <a:path w="27" h="27" extrusionOk="0">
                    <a:moveTo>
                      <a:pt x="3" y="27"/>
                    </a:moveTo>
                    <a:cubicBezTo>
                      <a:pt x="7" y="24"/>
                      <a:pt x="7" y="24"/>
                      <a:pt x="7" y="24"/>
                    </a:cubicBezTo>
                    <a:cubicBezTo>
                      <a:pt x="8" y="24"/>
                      <a:pt x="9" y="24"/>
                      <a:pt x="10" y="24"/>
                    </a:cubicBezTo>
                    <a:cubicBezTo>
                      <a:pt x="13" y="24"/>
                      <a:pt x="17" y="21"/>
                      <a:pt x="17" y="17"/>
                    </a:cubicBezTo>
                    <a:cubicBezTo>
                      <a:pt x="17" y="16"/>
                      <a:pt x="16" y="16"/>
                      <a:pt x="16" y="14"/>
                    </a:cubicBezTo>
                    <a:cubicBezTo>
                      <a:pt x="27" y="4"/>
                      <a:pt x="27" y="4"/>
                      <a:pt x="27" y="4"/>
                    </a:cubicBezTo>
                    <a:cubicBezTo>
                      <a:pt x="23" y="0"/>
                      <a:pt x="23" y="0"/>
                      <a:pt x="23" y="0"/>
                    </a:cubicBezTo>
                    <a:cubicBezTo>
                      <a:pt x="12" y="11"/>
                      <a:pt x="12" y="11"/>
                      <a:pt x="12" y="11"/>
                    </a:cubicBezTo>
                    <a:cubicBezTo>
                      <a:pt x="11" y="11"/>
                      <a:pt x="10" y="10"/>
                      <a:pt x="10" y="10"/>
                    </a:cubicBezTo>
                    <a:cubicBezTo>
                      <a:pt x="6" y="10"/>
                      <a:pt x="3" y="14"/>
                      <a:pt x="3" y="17"/>
                    </a:cubicBezTo>
                    <a:cubicBezTo>
                      <a:pt x="3" y="18"/>
                      <a:pt x="3" y="19"/>
                      <a:pt x="4" y="20"/>
                    </a:cubicBezTo>
                    <a:cubicBezTo>
                      <a:pt x="0" y="24"/>
                      <a:pt x="0" y="24"/>
                      <a:pt x="0" y="24"/>
                    </a:cubicBezTo>
                    <a:lnTo>
                      <a:pt x="3" y="27"/>
                    </a:lnTo>
                    <a:close/>
                    <a:moveTo>
                      <a:pt x="8" y="17"/>
                    </a:moveTo>
                    <a:cubicBezTo>
                      <a:pt x="8" y="16"/>
                      <a:pt x="8" y="15"/>
                      <a:pt x="10" y="15"/>
                    </a:cubicBezTo>
                    <a:cubicBezTo>
                      <a:pt x="11" y="15"/>
                      <a:pt x="12" y="16"/>
                      <a:pt x="12" y="17"/>
                    </a:cubicBezTo>
                    <a:cubicBezTo>
                      <a:pt x="12" y="18"/>
                      <a:pt x="11" y="19"/>
                      <a:pt x="10" y="19"/>
                    </a:cubicBezTo>
                    <a:cubicBezTo>
                      <a:pt x="9" y="19"/>
                      <a:pt x="8" y="18"/>
                      <a:pt x="8" y="17"/>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401" name="Google Shape;9401;p746"/>
              <p:cNvSpPr/>
              <p:nvPr/>
            </p:nvSpPr>
            <p:spPr>
              <a:xfrm>
                <a:off x="4559301" y="5419725"/>
                <a:ext cx="87313" cy="33338"/>
              </a:xfrm>
              <a:custGeom>
                <a:avLst/>
                <a:gdLst/>
                <a:ahLst/>
                <a:cxnLst/>
                <a:rect l="l" t="t" r="r" b="b"/>
                <a:pathLst>
                  <a:path w="23" h="9" extrusionOk="0">
                    <a:moveTo>
                      <a:pt x="0" y="9"/>
                    </a:moveTo>
                    <a:cubicBezTo>
                      <a:pt x="23" y="9"/>
                      <a:pt x="23" y="9"/>
                      <a:pt x="23" y="9"/>
                    </a:cubicBezTo>
                    <a:cubicBezTo>
                      <a:pt x="23" y="4"/>
                      <a:pt x="23" y="4"/>
                      <a:pt x="23" y="4"/>
                    </a:cubicBezTo>
                    <a:cubicBezTo>
                      <a:pt x="13" y="4"/>
                      <a:pt x="13" y="4"/>
                      <a:pt x="13" y="4"/>
                    </a:cubicBezTo>
                    <a:cubicBezTo>
                      <a:pt x="13" y="3"/>
                      <a:pt x="13" y="2"/>
                      <a:pt x="13" y="1"/>
                    </a:cubicBezTo>
                    <a:cubicBezTo>
                      <a:pt x="13" y="0"/>
                      <a:pt x="13" y="0"/>
                      <a:pt x="13" y="0"/>
                    </a:cubicBezTo>
                    <a:cubicBezTo>
                      <a:pt x="8" y="0"/>
                      <a:pt x="8" y="0"/>
                      <a:pt x="8" y="0"/>
                    </a:cubicBezTo>
                    <a:cubicBezTo>
                      <a:pt x="8" y="1"/>
                      <a:pt x="8" y="1"/>
                      <a:pt x="8" y="1"/>
                    </a:cubicBezTo>
                    <a:cubicBezTo>
                      <a:pt x="8" y="2"/>
                      <a:pt x="8" y="3"/>
                      <a:pt x="8" y="4"/>
                    </a:cubicBezTo>
                    <a:cubicBezTo>
                      <a:pt x="0" y="4"/>
                      <a:pt x="0" y="4"/>
                      <a:pt x="0" y="4"/>
                    </a:cubicBezTo>
                    <a:lnTo>
                      <a:pt x="0" y="9"/>
                    </a:ln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402" name="Google Shape;9402;p746"/>
              <p:cNvSpPr/>
              <p:nvPr/>
            </p:nvSpPr>
            <p:spPr>
              <a:xfrm>
                <a:off x="4714876" y="5545138"/>
                <a:ext cx="34925" cy="100013"/>
              </a:xfrm>
              <a:custGeom>
                <a:avLst/>
                <a:gdLst/>
                <a:ahLst/>
                <a:cxnLst/>
                <a:rect l="l" t="t" r="r" b="b"/>
                <a:pathLst>
                  <a:path w="9" h="26" extrusionOk="0">
                    <a:moveTo>
                      <a:pt x="9" y="23"/>
                    </a:moveTo>
                    <a:cubicBezTo>
                      <a:pt x="8" y="22"/>
                      <a:pt x="8" y="22"/>
                      <a:pt x="8" y="22"/>
                    </a:cubicBezTo>
                    <a:cubicBezTo>
                      <a:pt x="6" y="16"/>
                      <a:pt x="5" y="8"/>
                      <a:pt x="6" y="1"/>
                    </a:cubicBezTo>
                    <a:cubicBezTo>
                      <a:pt x="6" y="0"/>
                      <a:pt x="6" y="0"/>
                      <a:pt x="6" y="0"/>
                    </a:cubicBezTo>
                    <a:cubicBezTo>
                      <a:pt x="5" y="0"/>
                      <a:pt x="5" y="0"/>
                      <a:pt x="5" y="0"/>
                    </a:cubicBezTo>
                    <a:cubicBezTo>
                      <a:pt x="4" y="0"/>
                      <a:pt x="3" y="0"/>
                      <a:pt x="2" y="0"/>
                    </a:cubicBezTo>
                    <a:cubicBezTo>
                      <a:pt x="2" y="0"/>
                      <a:pt x="2" y="0"/>
                      <a:pt x="1" y="1"/>
                    </a:cubicBezTo>
                    <a:cubicBezTo>
                      <a:pt x="1" y="1"/>
                      <a:pt x="1" y="1"/>
                      <a:pt x="1" y="1"/>
                    </a:cubicBezTo>
                    <a:cubicBezTo>
                      <a:pt x="1" y="1"/>
                      <a:pt x="1" y="1"/>
                      <a:pt x="1" y="1"/>
                    </a:cubicBezTo>
                    <a:cubicBezTo>
                      <a:pt x="0" y="9"/>
                      <a:pt x="1" y="17"/>
                      <a:pt x="4" y="24"/>
                    </a:cubicBezTo>
                    <a:cubicBezTo>
                      <a:pt x="4" y="26"/>
                      <a:pt x="4" y="26"/>
                      <a:pt x="4" y="26"/>
                    </a:cubicBezTo>
                    <a:lnTo>
                      <a:pt x="9" y="23"/>
                    </a:ln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403" name="Google Shape;9403;p746"/>
              <p:cNvSpPr/>
              <p:nvPr/>
            </p:nvSpPr>
            <p:spPr>
              <a:xfrm>
                <a:off x="4841876" y="5384800"/>
                <a:ext cx="195263" cy="88900"/>
              </a:xfrm>
              <a:custGeom>
                <a:avLst/>
                <a:gdLst/>
                <a:ahLst/>
                <a:cxnLst/>
                <a:rect l="l" t="t" r="r" b="b"/>
                <a:pathLst>
                  <a:path w="51" h="23" extrusionOk="0">
                    <a:moveTo>
                      <a:pt x="0" y="7"/>
                    </a:moveTo>
                    <a:cubicBezTo>
                      <a:pt x="0" y="8"/>
                      <a:pt x="0" y="8"/>
                      <a:pt x="0" y="8"/>
                    </a:cubicBezTo>
                    <a:cubicBezTo>
                      <a:pt x="1" y="8"/>
                      <a:pt x="1" y="8"/>
                      <a:pt x="1" y="8"/>
                    </a:cubicBezTo>
                    <a:cubicBezTo>
                      <a:pt x="5" y="6"/>
                      <a:pt x="9" y="6"/>
                      <a:pt x="14" y="6"/>
                    </a:cubicBezTo>
                    <a:cubicBezTo>
                      <a:pt x="25" y="6"/>
                      <a:pt x="35" y="10"/>
                      <a:pt x="43" y="18"/>
                    </a:cubicBezTo>
                    <a:cubicBezTo>
                      <a:pt x="29" y="18"/>
                      <a:pt x="29" y="18"/>
                      <a:pt x="29" y="18"/>
                    </a:cubicBezTo>
                    <a:cubicBezTo>
                      <a:pt x="29" y="23"/>
                      <a:pt x="29" y="23"/>
                      <a:pt x="29" y="23"/>
                    </a:cubicBezTo>
                    <a:cubicBezTo>
                      <a:pt x="51" y="23"/>
                      <a:pt x="51" y="23"/>
                      <a:pt x="51" y="23"/>
                    </a:cubicBezTo>
                    <a:cubicBezTo>
                      <a:pt x="51" y="1"/>
                      <a:pt x="51" y="1"/>
                      <a:pt x="51" y="1"/>
                    </a:cubicBezTo>
                    <a:cubicBezTo>
                      <a:pt x="46" y="1"/>
                      <a:pt x="46" y="1"/>
                      <a:pt x="46" y="1"/>
                    </a:cubicBezTo>
                    <a:cubicBezTo>
                      <a:pt x="46" y="13"/>
                      <a:pt x="46" y="13"/>
                      <a:pt x="46" y="13"/>
                    </a:cubicBezTo>
                    <a:cubicBezTo>
                      <a:pt x="37" y="5"/>
                      <a:pt x="26" y="0"/>
                      <a:pt x="14" y="0"/>
                    </a:cubicBezTo>
                    <a:cubicBezTo>
                      <a:pt x="9" y="0"/>
                      <a:pt x="4" y="1"/>
                      <a:pt x="0" y="2"/>
                    </a:cubicBezTo>
                    <a:cubicBezTo>
                      <a:pt x="0" y="3"/>
                      <a:pt x="0" y="3"/>
                      <a:pt x="0" y="3"/>
                    </a:cubicBezTo>
                    <a:cubicBezTo>
                      <a:pt x="0" y="3"/>
                      <a:pt x="0" y="3"/>
                      <a:pt x="0" y="3"/>
                    </a:cubicBezTo>
                    <a:cubicBezTo>
                      <a:pt x="0" y="4"/>
                      <a:pt x="0" y="6"/>
                      <a:pt x="0" y="7"/>
                    </a:cubicBez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sp>
            <p:nvSpPr>
              <p:cNvPr id="9404" name="Google Shape;9404;p746"/>
              <p:cNvSpPr/>
              <p:nvPr/>
            </p:nvSpPr>
            <p:spPr>
              <a:xfrm>
                <a:off x="4814888" y="5487988"/>
                <a:ext cx="149225" cy="146050"/>
              </a:xfrm>
              <a:custGeom>
                <a:avLst/>
                <a:gdLst/>
                <a:ahLst/>
                <a:cxnLst/>
                <a:rect l="l" t="t" r="r" b="b"/>
                <a:pathLst>
                  <a:path w="94" h="92" extrusionOk="0">
                    <a:moveTo>
                      <a:pt x="48" y="92"/>
                    </a:moveTo>
                    <a:lnTo>
                      <a:pt x="94" y="70"/>
                    </a:lnTo>
                    <a:lnTo>
                      <a:pt x="94" y="70"/>
                    </a:lnTo>
                    <a:lnTo>
                      <a:pt x="94" y="22"/>
                    </a:lnTo>
                    <a:lnTo>
                      <a:pt x="48" y="0"/>
                    </a:lnTo>
                    <a:lnTo>
                      <a:pt x="48" y="0"/>
                    </a:lnTo>
                    <a:lnTo>
                      <a:pt x="2" y="20"/>
                    </a:lnTo>
                    <a:lnTo>
                      <a:pt x="0" y="22"/>
                    </a:lnTo>
                    <a:lnTo>
                      <a:pt x="0" y="70"/>
                    </a:lnTo>
                    <a:lnTo>
                      <a:pt x="48" y="92"/>
                    </a:lnTo>
                    <a:lnTo>
                      <a:pt x="48" y="92"/>
                    </a:lnTo>
                    <a:close/>
                    <a:moveTo>
                      <a:pt x="43" y="44"/>
                    </a:moveTo>
                    <a:lnTo>
                      <a:pt x="43" y="77"/>
                    </a:lnTo>
                    <a:lnTo>
                      <a:pt x="12" y="63"/>
                    </a:lnTo>
                    <a:lnTo>
                      <a:pt x="12" y="32"/>
                    </a:lnTo>
                    <a:lnTo>
                      <a:pt x="43" y="44"/>
                    </a:lnTo>
                    <a:close/>
                    <a:moveTo>
                      <a:pt x="19" y="24"/>
                    </a:moveTo>
                    <a:lnTo>
                      <a:pt x="48" y="10"/>
                    </a:lnTo>
                    <a:lnTo>
                      <a:pt x="77" y="24"/>
                    </a:lnTo>
                    <a:lnTo>
                      <a:pt x="48" y="34"/>
                    </a:lnTo>
                    <a:lnTo>
                      <a:pt x="19" y="24"/>
                    </a:lnTo>
                    <a:close/>
                    <a:moveTo>
                      <a:pt x="53" y="77"/>
                    </a:moveTo>
                    <a:lnTo>
                      <a:pt x="53" y="44"/>
                    </a:lnTo>
                    <a:lnTo>
                      <a:pt x="84" y="32"/>
                    </a:lnTo>
                    <a:lnTo>
                      <a:pt x="84" y="63"/>
                    </a:lnTo>
                    <a:lnTo>
                      <a:pt x="53" y="77"/>
                    </a:lnTo>
                    <a:close/>
                  </a:path>
                </a:pathLst>
              </a:custGeom>
              <a:solidFill>
                <a:srgbClr val="870064"/>
              </a:solidFill>
              <a:ln>
                <a:noFill/>
              </a:ln>
            </p:spPr>
            <p:txBody>
              <a:bodyPr spcFirstLastPara="1" wrap="square" lIns="121900" tIns="60951" rIns="121900" bIns="60951" anchor="t" anchorCtr="0">
                <a:noAutofit/>
              </a:bodyPr>
              <a:lstStyle/>
              <a:p>
                <a:endParaRPr>
                  <a:solidFill>
                    <a:srgbClr val="545659"/>
                  </a:solidFill>
                  <a:latin typeface="Calibri"/>
                  <a:ea typeface="Calibri"/>
                  <a:cs typeface="Calibri"/>
                  <a:sym typeface="Calibri"/>
                </a:endParaRPr>
              </a:p>
            </p:txBody>
          </p:sp>
        </p:grpSp>
      </p:grpSp>
      <p:sp>
        <p:nvSpPr>
          <p:cNvPr id="9405" name="Google Shape;9405;p746"/>
          <p:cNvSpPr/>
          <p:nvPr/>
        </p:nvSpPr>
        <p:spPr>
          <a:xfrm>
            <a:off x="4969739" y="1408770"/>
            <a:ext cx="2529600" cy="443100"/>
          </a:xfrm>
          <a:prstGeom prst="rect">
            <a:avLst/>
          </a:prstGeom>
          <a:noFill/>
          <a:ln>
            <a:noFill/>
          </a:ln>
        </p:spPr>
        <p:txBody>
          <a:bodyPr spcFirstLastPara="1" wrap="square" lIns="0" tIns="0" rIns="0" bIns="0" anchor="t" anchorCtr="0">
            <a:noAutofit/>
          </a:bodyPr>
          <a:lstStyle/>
          <a:p>
            <a:pPr algn="ctr">
              <a:lnSpc>
                <a:spcPct val="90000"/>
              </a:lnSpc>
            </a:pPr>
            <a:r>
              <a:rPr lang="en-US" sz="3100">
                <a:solidFill>
                  <a:srgbClr val="FFFFFF"/>
                </a:solidFill>
              </a:rPr>
              <a:t>Qlik Replicate</a:t>
            </a:r>
            <a:endParaRPr sz="4167">
              <a:solidFill>
                <a:srgbClr val="FFFFFF"/>
              </a:solidFill>
            </a:endParaRPr>
          </a:p>
        </p:txBody>
      </p:sp>
      <p:grpSp>
        <p:nvGrpSpPr>
          <p:cNvPr id="9406" name="Google Shape;9406;p746"/>
          <p:cNvGrpSpPr/>
          <p:nvPr/>
        </p:nvGrpSpPr>
        <p:grpSpPr>
          <a:xfrm>
            <a:off x="8603185" y="3399097"/>
            <a:ext cx="306663" cy="380156"/>
            <a:chOff x="8118043" y="2708795"/>
            <a:chExt cx="293289" cy="363577"/>
          </a:xfrm>
        </p:grpSpPr>
        <p:grpSp>
          <p:nvGrpSpPr>
            <p:cNvPr id="9407" name="Google Shape;9407;p746"/>
            <p:cNvGrpSpPr/>
            <p:nvPr/>
          </p:nvGrpSpPr>
          <p:grpSpPr>
            <a:xfrm>
              <a:off x="8259727" y="2709358"/>
              <a:ext cx="151605" cy="363014"/>
              <a:chOff x="8259727" y="2709358"/>
              <a:chExt cx="151605" cy="363014"/>
            </a:xfrm>
          </p:grpSpPr>
          <p:cxnSp>
            <p:nvCxnSpPr>
              <p:cNvPr id="9408" name="Google Shape;9408;p746"/>
              <p:cNvCxnSpPr/>
              <p:nvPr/>
            </p:nvCxnSpPr>
            <p:spPr>
              <a:xfrm>
                <a:off x="8259727" y="2709358"/>
                <a:ext cx="151500" cy="180900"/>
              </a:xfrm>
              <a:prstGeom prst="straightConnector1">
                <a:avLst/>
              </a:prstGeom>
              <a:noFill/>
              <a:ln w="47625" cap="rnd" cmpd="sng">
                <a:solidFill>
                  <a:srgbClr val="870064"/>
                </a:solidFill>
                <a:prstDash val="solid"/>
                <a:miter lim="800000"/>
                <a:headEnd type="none" w="sm" len="sm"/>
                <a:tailEnd type="none" w="sm" len="sm"/>
              </a:ln>
            </p:spPr>
          </p:cxnSp>
          <p:cxnSp>
            <p:nvCxnSpPr>
              <p:cNvPr id="9409" name="Google Shape;9409;p746"/>
              <p:cNvCxnSpPr/>
              <p:nvPr/>
            </p:nvCxnSpPr>
            <p:spPr>
              <a:xfrm flipH="1">
                <a:off x="8259833" y="2891472"/>
                <a:ext cx="151500" cy="180900"/>
              </a:xfrm>
              <a:prstGeom prst="straightConnector1">
                <a:avLst/>
              </a:prstGeom>
              <a:noFill/>
              <a:ln w="47625" cap="rnd" cmpd="sng">
                <a:solidFill>
                  <a:srgbClr val="870064"/>
                </a:solidFill>
                <a:prstDash val="solid"/>
                <a:miter lim="800000"/>
                <a:headEnd type="none" w="sm" len="sm"/>
                <a:tailEnd type="none" w="sm" len="sm"/>
              </a:ln>
            </p:spPr>
          </p:cxnSp>
        </p:grpSp>
        <p:grpSp>
          <p:nvGrpSpPr>
            <p:cNvPr id="9410" name="Google Shape;9410;p746"/>
            <p:cNvGrpSpPr/>
            <p:nvPr/>
          </p:nvGrpSpPr>
          <p:grpSpPr>
            <a:xfrm>
              <a:off x="8118043" y="2708795"/>
              <a:ext cx="151605" cy="363014"/>
              <a:chOff x="8259727" y="2709358"/>
              <a:chExt cx="151605" cy="363014"/>
            </a:xfrm>
          </p:grpSpPr>
          <p:cxnSp>
            <p:nvCxnSpPr>
              <p:cNvPr id="9411" name="Google Shape;9411;p746"/>
              <p:cNvCxnSpPr/>
              <p:nvPr/>
            </p:nvCxnSpPr>
            <p:spPr>
              <a:xfrm>
                <a:off x="8259727" y="2709358"/>
                <a:ext cx="151500" cy="180900"/>
              </a:xfrm>
              <a:prstGeom prst="straightConnector1">
                <a:avLst/>
              </a:prstGeom>
              <a:noFill/>
              <a:ln w="47625" cap="rnd" cmpd="sng">
                <a:solidFill>
                  <a:srgbClr val="870064"/>
                </a:solidFill>
                <a:prstDash val="solid"/>
                <a:miter lim="800000"/>
                <a:headEnd type="none" w="sm" len="sm"/>
                <a:tailEnd type="none" w="sm" len="sm"/>
              </a:ln>
            </p:spPr>
          </p:cxnSp>
          <p:cxnSp>
            <p:nvCxnSpPr>
              <p:cNvPr id="9412" name="Google Shape;9412;p746"/>
              <p:cNvCxnSpPr/>
              <p:nvPr/>
            </p:nvCxnSpPr>
            <p:spPr>
              <a:xfrm flipH="1">
                <a:off x="8259833" y="2891472"/>
                <a:ext cx="151500" cy="180900"/>
              </a:xfrm>
              <a:prstGeom prst="straightConnector1">
                <a:avLst/>
              </a:prstGeom>
              <a:noFill/>
              <a:ln w="47625" cap="rnd" cmpd="sng">
                <a:solidFill>
                  <a:srgbClr val="870064"/>
                </a:solidFill>
                <a:prstDash val="solid"/>
                <a:miter lim="800000"/>
                <a:headEnd type="none" w="sm" len="sm"/>
                <a:tailEnd type="none" w="sm" len="sm"/>
              </a:ln>
            </p:spPr>
          </p:cxnSp>
        </p:grpSp>
      </p:grpSp>
      <p:grpSp>
        <p:nvGrpSpPr>
          <p:cNvPr id="9413" name="Google Shape;9413;p746"/>
          <p:cNvGrpSpPr/>
          <p:nvPr/>
        </p:nvGrpSpPr>
        <p:grpSpPr>
          <a:xfrm>
            <a:off x="3400511" y="3418011"/>
            <a:ext cx="306663" cy="380156"/>
            <a:chOff x="8118043" y="2708795"/>
            <a:chExt cx="293289" cy="363577"/>
          </a:xfrm>
        </p:grpSpPr>
        <p:grpSp>
          <p:nvGrpSpPr>
            <p:cNvPr id="9414" name="Google Shape;9414;p746"/>
            <p:cNvGrpSpPr/>
            <p:nvPr/>
          </p:nvGrpSpPr>
          <p:grpSpPr>
            <a:xfrm>
              <a:off x="8259727" y="2709358"/>
              <a:ext cx="151605" cy="363014"/>
              <a:chOff x="8259727" y="2709358"/>
              <a:chExt cx="151605" cy="363014"/>
            </a:xfrm>
          </p:grpSpPr>
          <p:cxnSp>
            <p:nvCxnSpPr>
              <p:cNvPr id="9415" name="Google Shape;9415;p746"/>
              <p:cNvCxnSpPr/>
              <p:nvPr/>
            </p:nvCxnSpPr>
            <p:spPr>
              <a:xfrm>
                <a:off x="8259727" y="2709358"/>
                <a:ext cx="151500" cy="180900"/>
              </a:xfrm>
              <a:prstGeom prst="straightConnector1">
                <a:avLst/>
              </a:prstGeom>
              <a:noFill/>
              <a:ln w="47625" cap="rnd" cmpd="sng">
                <a:solidFill>
                  <a:srgbClr val="006580"/>
                </a:solidFill>
                <a:prstDash val="solid"/>
                <a:miter lim="800000"/>
                <a:headEnd type="none" w="sm" len="sm"/>
                <a:tailEnd type="none" w="sm" len="sm"/>
              </a:ln>
            </p:spPr>
          </p:cxnSp>
          <p:cxnSp>
            <p:nvCxnSpPr>
              <p:cNvPr id="9416" name="Google Shape;9416;p746"/>
              <p:cNvCxnSpPr/>
              <p:nvPr/>
            </p:nvCxnSpPr>
            <p:spPr>
              <a:xfrm flipH="1">
                <a:off x="8259833" y="2891472"/>
                <a:ext cx="151500" cy="180900"/>
              </a:xfrm>
              <a:prstGeom prst="straightConnector1">
                <a:avLst/>
              </a:prstGeom>
              <a:noFill/>
              <a:ln w="47625" cap="rnd" cmpd="sng">
                <a:solidFill>
                  <a:srgbClr val="006580"/>
                </a:solidFill>
                <a:prstDash val="solid"/>
                <a:miter lim="800000"/>
                <a:headEnd type="none" w="sm" len="sm"/>
                <a:tailEnd type="none" w="sm" len="sm"/>
              </a:ln>
            </p:spPr>
          </p:cxnSp>
        </p:grpSp>
        <p:grpSp>
          <p:nvGrpSpPr>
            <p:cNvPr id="9417" name="Google Shape;9417;p746"/>
            <p:cNvGrpSpPr/>
            <p:nvPr/>
          </p:nvGrpSpPr>
          <p:grpSpPr>
            <a:xfrm>
              <a:off x="8118043" y="2708795"/>
              <a:ext cx="151605" cy="363014"/>
              <a:chOff x="8259727" y="2709358"/>
              <a:chExt cx="151605" cy="363014"/>
            </a:xfrm>
          </p:grpSpPr>
          <p:cxnSp>
            <p:nvCxnSpPr>
              <p:cNvPr id="9418" name="Google Shape;9418;p746"/>
              <p:cNvCxnSpPr/>
              <p:nvPr/>
            </p:nvCxnSpPr>
            <p:spPr>
              <a:xfrm>
                <a:off x="8259727" y="2709358"/>
                <a:ext cx="151500" cy="180900"/>
              </a:xfrm>
              <a:prstGeom prst="straightConnector1">
                <a:avLst/>
              </a:prstGeom>
              <a:noFill/>
              <a:ln w="47625" cap="rnd" cmpd="sng">
                <a:solidFill>
                  <a:srgbClr val="006580"/>
                </a:solidFill>
                <a:prstDash val="solid"/>
                <a:miter lim="800000"/>
                <a:headEnd type="none" w="sm" len="sm"/>
                <a:tailEnd type="none" w="sm" len="sm"/>
              </a:ln>
            </p:spPr>
          </p:cxnSp>
          <p:cxnSp>
            <p:nvCxnSpPr>
              <p:cNvPr id="9419" name="Google Shape;9419;p746"/>
              <p:cNvCxnSpPr/>
              <p:nvPr/>
            </p:nvCxnSpPr>
            <p:spPr>
              <a:xfrm flipH="1">
                <a:off x="8259833" y="2891472"/>
                <a:ext cx="151500" cy="180900"/>
              </a:xfrm>
              <a:prstGeom prst="straightConnector1">
                <a:avLst/>
              </a:prstGeom>
              <a:noFill/>
              <a:ln w="47625" cap="rnd" cmpd="sng">
                <a:solidFill>
                  <a:srgbClr val="006580"/>
                </a:solidFill>
                <a:prstDash val="solid"/>
                <a:miter lim="800000"/>
                <a:headEnd type="none" w="sm" len="sm"/>
                <a:tailEnd type="none" w="sm" len="sm"/>
              </a:ln>
            </p:spPr>
          </p:cxnSp>
        </p:grpSp>
      </p:grpSp>
      <p:sp>
        <p:nvSpPr>
          <p:cNvPr id="9420" name="Google Shape;9420;p746"/>
          <p:cNvSpPr/>
          <p:nvPr/>
        </p:nvSpPr>
        <p:spPr>
          <a:xfrm>
            <a:off x="2850805" y="4014489"/>
            <a:ext cx="1392600" cy="600300"/>
          </a:xfrm>
          <a:prstGeom prst="rect">
            <a:avLst/>
          </a:prstGeom>
          <a:noFill/>
          <a:ln>
            <a:noFill/>
          </a:ln>
        </p:spPr>
        <p:txBody>
          <a:bodyPr spcFirstLastPara="1" wrap="square" lIns="0" tIns="0" rIns="0" bIns="0" anchor="t" anchorCtr="0">
            <a:noAutofit/>
          </a:bodyPr>
          <a:lstStyle/>
          <a:p>
            <a:pPr algn="ctr">
              <a:buClr>
                <a:srgbClr val="545659"/>
              </a:buClr>
              <a:buSzPts val="1300"/>
            </a:pPr>
            <a:r>
              <a:rPr lang="en-US" sz="1300" b="1">
                <a:solidFill>
                  <a:srgbClr val="545659"/>
                </a:solidFill>
              </a:rPr>
              <a:t>Real-time </a:t>
            </a:r>
            <a:endParaRPr sz="1051"/>
          </a:p>
          <a:p>
            <a:pPr algn="ctr">
              <a:buClr>
                <a:srgbClr val="545659"/>
              </a:buClr>
              <a:buSzPts val="1300"/>
            </a:pPr>
            <a:r>
              <a:rPr lang="en-US" sz="1300" b="1">
                <a:solidFill>
                  <a:srgbClr val="545659"/>
                </a:solidFill>
              </a:rPr>
              <a:t>CDC stream</a:t>
            </a:r>
            <a:endParaRPr sz="1051"/>
          </a:p>
          <a:p>
            <a:pPr algn="ctr">
              <a:buClr>
                <a:srgbClr val="545659"/>
              </a:buClr>
              <a:buSzPts val="1300"/>
            </a:pPr>
            <a:r>
              <a:rPr lang="en-US" sz="1300" b="1">
                <a:solidFill>
                  <a:srgbClr val="545659"/>
                </a:solidFill>
              </a:rPr>
              <a:t>or batch </a:t>
            </a:r>
          </a:p>
          <a:p>
            <a:pPr algn="ctr">
              <a:buClr>
                <a:srgbClr val="545659"/>
              </a:buClr>
              <a:buSzPts val="1300"/>
            </a:pPr>
            <a:r>
              <a:rPr lang="en-US" sz="1300" b="1">
                <a:solidFill>
                  <a:srgbClr val="545659"/>
                </a:solidFill>
              </a:rPr>
              <a:t>(full load)</a:t>
            </a:r>
            <a:endParaRPr sz="1051"/>
          </a:p>
        </p:txBody>
      </p:sp>
      <p:grpSp>
        <p:nvGrpSpPr>
          <p:cNvPr id="9421" name="Google Shape;9421;p746"/>
          <p:cNvGrpSpPr/>
          <p:nvPr/>
        </p:nvGrpSpPr>
        <p:grpSpPr>
          <a:xfrm>
            <a:off x="3073316" y="2581628"/>
            <a:ext cx="865328" cy="675547"/>
            <a:chOff x="2228498" y="2056092"/>
            <a:chExt cx="1159801" cy="905437"/>
          </a:xfrm>
        </p:grpSpPr>
        <p:sp>
          <p:nvSpPr>
            <p:cNvPr id="9422" name="Google Shape;9422;p746"/>
            <p:cNvSpPr/>
            <p:nvPr/>
          </p:nvSpPr>
          <p:spPr>
            <a:xfrm>
              <a:off x="2530965" y="2374100"/>
              <a:ext cx="117272" cy="161249"/>
            </a:xfrm>
            <a:custGeom>
              <a:avLst/>
              <a:gdLst/>
              <a:ahLst/>
              <a:cxnLst/>
              <a:rect l="l" t="t" r="r" b="b"/>
              <a:pathLst>
                <a:path w="95" h="131" extrusionOk="0">
                  <a:moveTo>
                    <a:pt x="95" y="65"/>
                  </a:moveTo>
                  <a:cubicBezTo>
                    <a:pt x="95" y="104"/>
                    <a:pt x="80" y="131"/>
                    <a:pt x="47" y="131"/>
                  </a:cubicBezTo>
                  <a:cubicBezTo>
                    <a:pt x="14" y="131"/>
                    <a:pt x="0" y="101"/>
                    <a:pt x="0" y="65"/>
                  </a:cubicBezTo>
                  <a:cubicBezTo>
                    <a:pt x="0" y="29"/>
                    <a:pt x="15" y="0"/>
                    <a:pt x="48" y="0"/>
                  </a:cubicBezTo>
                  <a:cubicBezTo>
                    <a:pt x="82" y="0"/>
                    <a:pt x="95" y="30"/>
                    <a:pt x="95" y="65"/>
                  </a:cubicBezTo>
                  <a:close/>
                  <a:moveTo>
                    <a:pt x="30" y="65"/>
                  </a:moveTo>
                  <a:cubicBezTo>
                    <a:pt x="29" y="95"/>
                    <a:pt x="36" y="108"/>
                    <a:pt x="48" y="108"/>
                  </a:cubicBezTo>
                  <a:cubicBezTo>
                    <a:pt x="59" y="108"/>
                    <a:pt x="66" y="94"/>
                    <a:pt x="66" y="65"/>
                  </a:cubicBezTo>
                  <a:cubicBezTo>
                    <a:pt x="66" y="37"/>
                    <a:pt x="60" y="22"/>
                    <a:pt x="48" y="22"/>
                  </a:cubicBezTo>
                  <a:cubicBezTo>
                    <a:pt x="37" y="22"/>
                    <a:pt x="29" y="36"/>
                    <a:pt x="30" y="65"/>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3" name="Google Shape;9423;p746"/>
            <p:cNvSpPr/>
            <p:nvPr/>
          </p:nvSpPr>
          <p:spPr>
            <a:xfrm>
              <a:off x="2418875" y="2519868"/>
              <a:ext cx="71462" cy="155752"/>
            </a:xfrm>
            <a:custGeom>
              <a:avLst/>
              <a:gdLst/>
              <a:ahLst/>
              <a:cxnLst/>
              <a:rect l="l" t="t" r="r" b="b"/>
              <a:pathLst>
                <a:path w="39" h="85" extrusionOk="0">
                  <a:moveTo>
                    <a:pt x="19" y="17"/>
                  </a:moveTo>
                  <a:lnTo>
                    <a:pt x="19" y="17"/>
                  </a:lnTo>
                  <a:lnTo>
                    <a:pt x="2" y="25"/>
                  </a:lnTo>
                  <a:lnTo>
                    <a:pt x="0" y="11"/>
                  </a:lnTo>
                  <a:lnTo>
                    <a:pt x="22" y="0"/>
                  </a:lnTo>
                  <a:lnTo>
                    <a:pt x="39" y="0"/>
                  </a:lnTo>
                  <a:lnTo>
                    <a:pt x="39" y="85"/>
                  </a:lnTo>
                  <a:lnTo>
                    <a:pt x="19" y="85"/>
                  </a:lnTo>
                  <a:lnTo>
                    <a:pt x="19" y="17"/>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4" name="Google Shape;9424;p746"/>
            <p:cNvSpPr/>
            <p:nvPr/>
          </p:nvSpPr>
          <p:spPr>
            <a:xfrm>
              <a:off x="2445981" y="2752896"/>
              <a:ext cx="119104" cy="161249"/>
            </a:xfrm>
            <a:custGeom>
              <a:avLst/>
              <a:gdLst/>
              <a:ahLst/>
              <a:cxnLst/>
              <a:rect l="l" t="t" r="r" b="b"/>
              <a:pathLst>
                <a:path w="96" h="131" extrusionOk="0">
                  <a:moveTo>
                    <a:pt x="96" y="65"/>
                  </a:moveTo>
                  <a:cubicBezTo>
                    <a:pt x="96" y="104"/>
                    <a:pt x="80" y="131"/>
                    <a:pt x="47" y="131"/>
                  </a:cubicBezTo>
                  <a:cubicBezTo>
                    <a:pt x="15" y="131"/>
                    <a:pt x="0" y="102"/>
                    <a:pt x="0" y="66"/>
                  </a:cubicBezTo>
                  <a:cubicBezTo>
                    <a:pt x="0" y="29"/>
                    <a:pt x="15" y="0"/>
                    <a:pt x="48" y="0"/>
                  </a:cubicBezTo>
                  <a:cubicBezTo>
                    <a:pt x="82" y="0"/>
                    <a:pt x="96" y="30"/>
                    <a:pt x="96" y="65"/>
                  </a:cubicBezTo>
                  <a:close/>
                  <a:moveTo>
                    <a:pt x="30" y="66"/>
                  </a:moveTo>
                  <a:cubicBezTo>
                    <a:pt x="30" y="95"/>
                    <a:pt x="37" y="109"/>
                    <a:pt x="48" y="109"/>
                  </a:cubicBezTo>
                  <a:cubicBezTo>
                    <a:pt x="60" y="109"/>
                    <a:pt x="66" y="94"/>
                    <a:pt x="66" y="65"/>
                  </a:cubicBezTo>
                  <a:cubicBezTo>
                    <a:pt x="66" y="37"/>
                    <a:pt x="60" y="22"/>
                    <a:pt x="48" y="22"/>
                  </a:cubicBezTo>
                  <a:cubicBezTo>
                    <a:pt x="37" y="22"/>
                    <a:pt x="30" y="36"/>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5" name="Google Shape;9425;p746"/>
            <p:cNvSpPr/>
            <p:nvPr/>
          </p:nvSpPr>
          <p:spPr>
            <a:xfrm>
              <a:off x="2724186" y="2483347"/>
              <a:ext cx="71462" cy="157584"/>
            </a:xfrm>
            <a:custGeom>
              <a:avLst/>
              <a:gdLst/>
              <a:ahLst/>
              <a:cxnLst/>
              <a:rect l="l" t="t" r="r" b="b"/>
              <a:pathLst>
                <a:path w="39" h="86" extrusionOk="0">
                  <a:moveTo>
                    <a:pt x="20" y="18"/>
                  </a:moveTo>
                  <a:lnTo>
                    <a:pt x="20" y="18"/>
                  </a:lnTo>
                  <a:lnTo>
                    <a:pt x="3" y="26"/>
                  </a:lnTo>
                  <a:lnTo>
                    <a:pt x="0" y="11"/>
                  </a:lnTo>
                  <a:lnTo>
                    <a:pt x="22" y="0"/>
                  </a:lnTo>
                  <a:lnTo>
                    <a:pt x="39" y="0"/>
                  </a:lnTo>
                  <a:lnTo>
                    <a:pt x="39" y="86"/>
                  </a:lnTo>
                  <a:lnTo>
                    <a:pt x="20" y="86"/>
                  </a:lnTo>
                  <a:lnTo>
                    <a:pt x="20" y="18"/>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6" name="Google Shape;9426;p746"/>
            <p:cNvSpPr/>
            <p:nvPr/>
          </p:nvSpPr>
          <p:spPr>
            <a:xfrm>
              <a:off x="2583599" y="2591647"/>
              <a:ext cx="117272" cy="163081"/>
            </a:xfrm>
            <a:custGeom>
              <a:avLst/>
              <a:gdLst/>
              <a:ahLst/>
              <a:cxnLst/>
              <a:rect l="l" t="t" r="r" b="b"/>
              <a:pathLst>
                <a:path w="96" h="132" extrusionOk="0">
                  <a:moveTo>
                    <a:pt x="96" y="66"/>
                  </a:moveTo>
                  <a:cubicBezTo>
                    <a:pt x="96" y="105"/>
                    <a:pt x="80" y="132"/>
                    <a:pt x="48" y="132"/>
                  </a:cubicBezTo>
                  <a:cubicBezTo>
                    <a:pt x="15" y="132"/>
                    <a:pt x="1" y="102"/>
                    <a:pt x="0" y="66"/>
                  </a:cubicBezTo>
                  <a:cubicBezTo>
                    <a:pt x="0" y="30"/>
                    <a:pt x="16" y="0"/>
                    <a:pt x="49" y="0"/>
                  </a:cubicBezTo>
                  <a:cubicBezTo>
                    <a:pt x="83" y="0"/>
                    <a:pt x="96" y="31"/>
                    <a:pt x="96" y="66"/>
                  </a:cubicBezTo>
                  <a:close/>
                  <a:moveTo>
                    <a:pt x="30" y="66"/>
                  </a:moveTo>
                  <a:cubicBezTo>
                    <a:pt x="30" y="96"/>
                    <a:pt x="37" y="109"/>
                    <a:pt x="49" y="109"/>
                  </a:cubicBezTo>
                  <a:cubicBezTo>
                    <a:pt x="60" y="109"/>
                    <a:pt x="66" y="95"/>
                    <a:pt x="66" y="66"/>
                  </a:cubicBezTo>
                  <a:cubicBezTo>
                    <a:pt x="66" y="38"/>
                    <a:pt x="60" y="23"/>
                    <a:pt x="48" y="23"/>
                  </a:cubicBezTo>
                  <a:cubicBezTo>
                    <a:pt x="37" y="23"/>
                    <a:pt x="30" y="37"/>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7" name="Google Shape;9427;p746"/>
            <p:cNvSpPr/>
            <p:nvPr/>
          </p:nvSpPr>
          <p:spPr>
            <a:xfrm>
              <a:off x="3155919" y="2140514"/>
              <a:ext cx="71462" cy="155752"/>
            </a:xfrm>
            <a:custGeom>
              <a:avLst/>
              <a:gdLst/>
              <a:ahLst/>
              <a:cxnLst/>
              <a:rect l="l" t="t" r="r" b="b"/>
              <a:pathLst>
                <a:path w="39" h="85" extrusionOk="0">
                  <a:moveTo>
                    <a:pt x="20" y="17"/>
                  </a:moveTo>
                  <a:lnTo>
                    <a:pt x="20" y="17"/>
                  </a:lnTo>
                  <a:lnTo>
                    <a:pt x="3" y="25"/>
                  </a:lnTo>
                  <a:lnTo>
                    <a:pt x="0" y="10"/>
                  </a:lnTo>
                  <a:lnTo>
                    <a:pt x="22" y="0"/>
                  </a:lnTo>
                  <a:lnTo>
                    <a:pt x="39" y="0"/>
                  </a:lnTo>
                  <a:lnTo>
                    <a:pt x="39" y="85"/>
                  </a:lnTo>
                  <a:lnTo>
                    <a:pt x="20" y="85"/>
                  </a:lnTo>
                  <a:lnTo>
                    <a:pt x="20" y="17"/>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8" name="Google Shape;9428;p746"/>
            <p:cNvSpPr/>
            <p:nvPr/>
          </p:nvSpPr>
          <p:spPr>
            <a:xfrm>
              <a:off x="2775808" y="2685098"/>
              <a:ext cx="117272" cy="161249"/>
            </a:xfrm>
            <a:custGeom>
              <a:avLst/>
              <a:gdLst/>
              <a:ahLst/>
              <a:cxnLst/>
              <a:rect l="l" t="t" r="r" b="b"/>
              <a:pathLst>
                <a:path w="95" h="131" extrusionOk="0">
                  <a:moveTo>
                    <a:pt x="95" y="65"/>
                  </a:moveTo>
                  <a:cubicBezTo>
                    <a:pt x="95" y="104"/>
                    <a:pt x="80" y="131"/>
                    <a:pt x="47" y="131"/>
                  </a:cubicBezTo>
                  <a:cubicBezTo>
                    <a:pt x="14" y="131"/>
                    <a:pt x="0" y="102"/>
                    <a:pt x="0" y="66"/>
                  </a:cubicBezTo>
                  <a:cubicBezTo>
                    <a:pt x="0" y="29"/>
                    <a:pt x="15" y="0"/>
                    <a:pt x="48" y="0"/>
                  </a:cubicBezTo>
                  <a:cubicBezTo>
                    <a:pt x="82" y="0"/>
                    <a:pt x="95" y="30"/>
                    <a:pt x="95" y="65"/>
                  </a:cubicBezTo>
                  <a:close/>
                  <a:moveTo>
                    <a:pt x="30" y="66"/>
                  </a:moveTo>
                  <a:cubicBezTo>
                    <a:pt x="29" y="95"/>
                    <a:pt x="36" y="109"/>
                    <a:pt x="48" y="109"/>
                  </a:cubicBezTo>
                  <a:cubicBezTo>
                    <a:pt x="59" y="109"/>
                    <a:pt x="66" y="94"/>
                    <a:pt x="66" y="65"/>
                  </a:cubicBezTo>
                  <a:cubicBezTo>
                    <a:pt x="66" y="37"/>
                    <a:pt x="60" y="22"/>
                    <a:pt x="48" y="22"/>
                  </a:cubicBezTo>
                  <a:cubicBezTo>
                    <a:pt x="37" y="22"/>
                    <a:pt x="29" y="36"/>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29" name="Google Shape;9429;p746"/>
            <p:cNvSpPr/>
            <p:nvPr/>
          </p:nvSpPr>
          <p:spPr>
            <a:xfrm>
              <a:off x="2951715" y="2701968"/>
              <a:ext cx="73295" cy="157584"/>
            </a:xfrm>
            <a:custGeom>
              <a:avLst/>
              <a:gdLst/>
              <a:ahLst/>
              <a:cxnLst/>
              <a:rect l="l" t="t" r="r" b="b"/>
              <a:pathLst>
                <a:path w="40" h="86" extrusionOk="0">
                  <a:moveTo>
                    <a:pt x="20" y="17"/>
                  </a:moveTo>
                  <a:lnTo>
                    <a:pt x="20" y="17"/>
                  </a:lnTo>
                  <a:lnTo>
                    <a:pt x="3" y="25"/>
                  </a:lnTo>
                  <a:lnTo>
                    <a:pt x="0" y="11"/>
                  </a:lnTo>
                  <a:lnTo>
                    <a:pt x="23" y="0"/>
                  </a:lnTo>
                  <a:lnTo>
                    <a:pt x="40" y="0"/>
                  </a:lnTo>
                  <a:lnTo>
                    <a:pt x="40" y="86"/>
                  </a:lnTo>
                  <a:lnTo>
                    <a:pt x="20" y="86"/>
                  </a:lnTo>
                  <a:lnTo>
                    <a:pt x="20" y="17"/>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0" name="Google Shape;9430;p746"/>
            <p:cNvSpPr/>
            <p:nvPr/>
          </p:nvSpPr>
          <p:spPr>
            <a:xfrm>
              <a:off x="2296233" y="2796051"/>
              <a:ext cx="71462" cy="157584"/>
            </a:xfrm>
            <a:custGeom>
              <a:avLst/>
              <a:gdLst/>
              <a:ahLst/>
              <a:cxnLst/>
              <a:rect l="l" t="t" r="r" b="b"/>
              <a:pathLst>
                <a:path w="39" h="86" extrusionOk="0">
                  <a:moveTo>
                    <a:pt x="20" y="18"/>
                  </a:moveTo>
                  <a:lnTo>
                    <a:pt x="20" y="18"/>
                  </a:lnTo>
                  <a:lnTo>
                    <a:pt x="3" y="26"/>
                  </a:lnTo>
                  <a:lnTo>
                    <a:pt x="0" y="11"/>
                  </a:lnTo>
                  <a:lnTo>
                    <a:pt x="22" y="0"/>
                  </a:lnTo>
                  <a:lnTo>
                    <a:pt x="39" y="0"/>
                  </a:lnTo>
                  <a:lnTo>
                    <a:pt x="39" y="86"/>
                  </a:lnTo>
                  <a:lnTo>
                    <a:pt x="20" y="86"/>
                  </a:lnTo>
                  <a:lnTo>
                    <a:pt x="20" y="18"/>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1" name="Google Shape;9431;p746"/>
            <p:cNvSpPr/>
            <p:nvPr/>
          </p:nvSpPr>
          <p:spPr>
            <a:xfrm>
              <a:off x="2228498" y="2580652"/>
              <a:ext cx="117272" cy="163081"/>
            </a:xfrm>
            <a:custGeom>
              <a:avLst/>
              <a:gdLst/>
              <a:ahLst/>
              <a:cxnLst/>
              <a:rect l="l" t="t" r="r" b="b"/>
              <a:pathLst>
                <a:path w="96" h="132" extrusionOk="0">
                  <a:moveTo>
                    <a:pt x="96" y="65"/>
                  </a:moveTo>
                  <a:cubicBezTo>
                    <a:pt x="96" y="105"/>
                    <a:pt x="80" y="132"/>
                    <a:pt x="47" y="132"/>
                  </a:cubicBezTo>
                  <a:cubicBezTo>
                    <a:pt x="15" y="132"/>
                    <a:pt x="0" y="102"/>
                    <a:pt x="0" y="66"/>
                  </a:cubicBezTo>
                  <a:cubicBezTo>
                    <a:pt x="0" y="29"/>
                    <a:pt x="16" y="0"/>
                    <a:pt x="48" y="0"/>
                  </a:cubicBezTo>
                  <a:cubicBezTo>
                    <a:pt x="82" y="0"/>
                    <a:pt x="96" y="30"/>
                    <a:pt x="96" y="65"/>
                  </a:cubicBezTo>
                  <a:close/>
                  <a:moveTo>
                    <a:pt x="30" y="66"/>
                  </a:moveTo>
                  <a:cubicBezTo>
                    <a:pt x="30" y="95"/>
                    <a:pt x="37" y="109"/>
                    <a:pt x="48" y="109"/>
                  </a:cubicBezTo>
                  <a:cubicBezTo>
                    <a:pt x="60" y="109"/>
                    <a:pt x="66" y="95"/>
                    <a:pt x="66" y="66"/>
                  </a:cubicBezTo>
                  <a:cubicBezTo>
                    <a:pt x="66" y="38"/>
                    <a:pt x="60" y="23"/>
                    <a:pt x="48" y="23"/>
                  </a:cubicBezTo>
                  <a:cubicBezTo>
                    <a:pt x="37" y="23"/>
                    <a:pt x="30" y="37"/>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2" name="Google Shape;9432;p746"/>
            <p:cNvSpPr/>
            <p:nvPr/>
          </p:nvSpPr>
          <p:spPr>
            <a:xfrm>
              <a:off x="2553775" y="2134248"/>
              <a:ext cx="71462" cy="155752"/>
            </a:xfrm>
            <a:custGeom>
              <a:avLst/>
              <a:gdLst/>
              <a:ahLst/>
              <a:cxnLst/>
              <a:rect l="l" t="t" r="r" b="b"/>
              <a:pathLst>
                <a:path w="39" h="85" extrusionOk="0">
                  <a:moveTo>
                    <a:pt x="20" y="17"/>
                  </a:moveTo>
                  <a:lnTo>
                    <a:pt x="20" y="17"/>
                  </a:lnTo>
                  <a:lnTo>
                    <a:pt x="3" y="25"/>
                  </a:lnTo>
                  <a:lnTo>
                    <a:pt x="0" y="10"/>
                  </a:lnTo>
                  <a:lnTo>
                    <a:pt x="23" y="0"/>
                  </a:lnTo>
                  <a:lnTo>
                    <a:pt x="39" y="0"/>
                  </a:lnTo>
                  <a:lnTo>
                    <a:pt x="39" y="85"/>
                  </a:lnTo>
                  <a:lnTo>
                    <a:pt x="20" y="85"/>
                  </a:lnTo>
                  <a:lnTo>
                    <a:pt x="20" y="17"/>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3" name="Google Shape;9433;p746"/>
            <p:cNvSpPr/>
            <p:nvPr/>
          </p:nvSpPr>
          <p:spPr>
            <a:xfrm>
              <a:off x="2397013" y="2245517"/>
              <a:ext cx="117272" cy="163081"/>
            </a:xfrm>
            <a:custGeom>
              <a:avLst/>
              <a:gdLst/>
              <a:ahLst/>
              <a:cxnLst/>
              <a:rect l="l" t="t" r="r" b="b"/>
              <a:pathLst>
                <a:path w="95" h="132" extrusionOk="0">
                  <a:moveTo>
                    <a:pt x="95" y="65"/>
                  </a:moveTo>
                  <a:cubicBezTo>
                    <a:pt x="95" y="105"/>
                    <a:pt x="80" y="132"/>
                    <a:pt x="47" y="132"/>
                  </a:cubicBezTo>
                  <a:cubicBezTo>
                    <a:pt x="14" y="132"/>
                    <a:pt x="0" y="102"/>
                    <a:pt x="0" y="66"/>
                  </a:cubicBezTo>
                  <a:cubicBezTo>
                    <a:pt x="0" y="30"/>
                    <a:pt x="15" y="0"/>
                    <a:pt x="48" y="0"/>
                  </a:cubicBezTo>
                  <a:cubicBezTo>
                    <a:pt x="82" y="0"/>
                    <a:pt x="95" y="31"/>
                    <a:pt x="95" y="65"/>
                  </a:cubicBezTo>
                  <a:close/>
                  <a:moveTo>
                    <a:pt x="30" y="66"/>
                  </a:moveTo>
                  <a:cubicBezTo>
                    <a:pt x="29" y="95"/>
                    <a:pt x="36" y="109"/>
                    <a:pt x="48" y="109"/>
                  </a:cubicBezTo>
                  <a:cubicBezTo>
                    <a:pt x="60" y="109"/>
                    <a:pt x="66" y="95"/>
                    <a:pt x="66" y="66"/>
                  </a:cubicBezTo>
                  <a:cubicBezTo>
                    <a:pt x="66" y="38"/>
                    <a:pt x="60" y="23"/>
                    <a:pt x="48" y="23"/>
                  </a:cubicBezTo>
                  <a:cubicBezTo>
                    <a:pt x="37" y="23"/>
                    <a:pt x="29" y="37"/>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4" name="Google Shape;9434;p746"/>
            <p:cNvSpPr/>
            <p:nvPr/>
          </p:nvSpPr>
          <p:spPr>
            <a:xfrm>
              <a:off x="2261923" y="2359946"/>
              <a:ext cx="73295" cy="157584"/>
            </a:xfrm>
            <a:custGeom>
              <a:avLst/>
              <a:gdLst/>
              <a:ahLst/>
              <a:cxnLst/>
              <a:rect l="l" t="t" r="r" b="b"/>
              <a:pathLst>
                <a:path w="40" h="86" extrusionOk="0">
                  <a:moveTo>
                    <a:pt x="21" y="18"/>
                  </a:moveTo>
                  <a:lnTo>
                    <a:pt x="20" y="18"/>
                  </a:lnTo>
                  <a:lnTo>
                    <a:pt x="4" y="26"/>
                  </a:lnTo>
                  <a:lnTo>
                    <a:pt x="0" y="10"/>
                  </a:lnTo>
                  <a:lnTo>
                    <a:pt x="23" y="0"/>
                  </a:lnTo>
                  <a:lnTo>
                    <a:pt x="40" y="0"/>
                  </a:lnTo>
                  <a:lnTo>
                    <a:pt x="40" y="86"/>
                  </a:lnTo>
                  <a:lnTo>
                    <a:pt x="21" y="86"/>
                  </a:lnTo>
                  <a:lnTo>
                    <a:pt x="21" y="18"/>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5" name="Google Shape;9435;p746"/>
            <p:cNvSpPr/>
            <p:nvPr/>
          </p:nvSpPr>
          <p:spPr>
            <a:xfrm>
              <a:off x="2690531" y="2219995"/>
              <a:ext cx="117272" cy="161249"/>
            </a:xfrm>
            <a:custGeom>
              <a:avLst/>
              <a:gdLst/>
              <a:ahLst/>
              <a:cxnLst/>
              <a:rect l="l" t="t" r="r" b="b"/>
              <a:pathLst>
                <a:path w="95" h="131" extrusionOk="0">
                  <a:moveTo>
                    <a:pt x="95" y="65"/>
                  </a:moveTo>
                  <a:cubicBezTo>
                    <a:pt x="95" y="104"/>
                    <a:pt x="80" y="131"/>
                    <a:pt x="47" y="131"/>
                  </a:cubicBezTo>
                  <a:cubicBezTo>
                    <a:pt x="14" y="131"/>
                    <a:pt x="0" y="101"/>
                    <a:pt x="0" y="65"/>
                  </a:cubicBezTo>
                  <a:cubicBezTo>
                    <a:pt x="0" y="29"/>
                    <a:pt x="15" y="0"/>
                    <a:pt x="48" y="0"/>
                  </a:cubicBezTo>
                  <a:cubicBezTo>
                    <a:pt x="82" y="0"/>
                    <a:pt x="95" y="30"/>
                    <a:pt x="95" y="65"/>
                  </a:cubicBezTo>
                  <a:close/>
                  <a:moveTo>
                    <a:pt x="30" y="65"/>
                  </a:moveTo>
                  <a:cubicBezTo>
                    <a:pt x="29" y="95"/>
                    <a:pt x="36" y="108"/>
                    <a:pt x="48" y="108"/>
                  </a:cubicBezTo>
                  <a:cubicBezTo>
                    <a:pt x="59" y="108"/>
                    <a:pt x="66" y="94"/>
                    <a:pt x="66" y="65"/>
                  </a:cubicBezTo>
                  <a:cubicBezTo>
                    <a:pt x="66" y="37"/>
                    <a:pt x="60" y="22"/>
                    <a:pt x="48" y="22"/>
                  </a:cubicBezTo>
                  <a:cubicBezTo>
                    <a:pt x="37" y="22"/>
                    <a:pt x="29" y="36"/>
                    <a:pt x="30" y="65"/>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6" name="Google Shape;9436;p746"/>
            <p:cNvSpPr/>
            <p:nvPr/>
          </p:nvSpPr>
          <p:spPr>
            <a:xfrm>
              <a:off x="3316837" y="2056092"/>
              <a:ext cx="71462" cy="157584"/>
            </a:xfrm>
            <a:custGeom>
              <a:avLst/>
              <a:gdLst/>
              <a:ahLst/>
              <a:cxnLst/>
              <a:rect l="l" t="t" r="r" b="b"/>
              <a:pathLst>
                <a:path w="39" h="86" extrusionOk="0">
                  <a:moveTo>
                    <a:pt x="20" y="18"/>
                  </a:moveTo>
                  <a:lnTo>
                    <a:pt x="20" y="18"/>
                  </a:lnTo>
                  <a:lnTo>
                    <a:pt x="3" y="26"/>
                  </a:lnTo>
                  <a:lnTo>
                    <a:pt x="0" y="11"/>
                  </a:lnTo>
                  <a:lnTo>
                    <a:pt x="22" y="0"/>
                  </a:lnTo>
                  <a:lnTo>
                    <a:pt x="39" y="0"/>
                  </a:lnTo>
                  <a:lnTo>
                    <a:pt x="39" y="86"/>
                  </a:lnTo>
                  <a:lnTo>
                    <a:pt x="20" y="86"/>
                  </a:lnTo>
                  <a:lnTo>
                    <a:pt x="20" y="18"/>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7" name="Google Shape;9437;p746"/>
            <p:cNvSpPr/>
            <p:nvPr/>
          </p:nvSpPr>
          <p:spPr>
            <a:xfrm>
              <a:off x="2838606" y="2330351"/>
              <a:ext cx="117272" cy="163081"/>
            </a:xfrm>
            <a:custGeom>
              <a:avLst/>
              <a:gdLst/>
              <a:ahLst/>
              <a:cxnLst/>
              <a:rect l="l" t="t" r="r" b="b"/>
              <a:pathLst>
                <a:path w="96" h="132" extrusionOk="0">
                  <a:moveTo>
                    <a:pt x="96" y="65"/>
                  </a:moveTo>
                  <a:cubicBezTo>
                    <a:pt x="96" y="105"/>
                    <a:pt x="80" y="132"/>
                    <a:pt x="47" y="132"/>
                  </a:cubicBezTo>
                  <a:cubicBezTo>
                    <a:pt x="15" y="132"/>
                    <a:pt x="0" y="102"/>
                    <a:pt x="0" y="66"/>
                  </a:cubicBezTo>
                  <a:cubicBezTo>
                    <a:pt x="0" y="29"/>
                    <a:pt x="16" y="0"/>
                    <a:pt x="48" y="0"/>
                  </a:cubicBezTo>
                  <a:cubicBezTo>
                    <a:pt x="82" y="0"/>
                    <a:pt x="96" y="30"/>
                    <a:pt x="96" y="65"/>
                  </a:cubicBezTo>
                  <a:close/>
                  <a:moveTo>
                    <a:pt x="30" y="66"/>
                  </a:moveTo>
                  <a:cubicBezTo>
                    <a:pt x="30" y="95"/>
                    <a:pt x="37" y="109"/>
                    <a:pt x="48" y="109"/>
                  </a:cubicBezTo>
                  <a:cubicBezTo>
                    <a:pt x="60" y="109"/>
                    <a:pt x="66" y="95"/>
                    <a:pt x="66" y="66"/>
                  </a:cubicBezTo>
                  <a:cubicBezTo>
                    <a:pt x="66" y="38"/>
                    <a:pt x="60" y="23"/>
                    <a:pt x="48" y="23"/>
                  </a:cubicBezTo>
                  <a:cubicBezTo>
                    <a:pt x="37" y="23"/>
                    <a:pt x="30" y="37"/>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8" name="Google Shape;9438;p746"/>
            <p:cNvSpPr/>
            <p:nvPr/>
          </p:nvSpPr>
          <p:spPr>
            <a:xfrm>
              <a:off x="2969151" y="2134248"/>
              <a:ext cx="117272" cy="163081"/>
            </a:xfrm>
            <a:custGeom>
              <a:avLst/>
              <a:gdLst/>
              <a:ahLst/>
              <a:cxnLst/>
              <a:rect l="l" t="t" r="r" b="b"/>
              <a:pathLst>
                <a:path w="96" h="132" extrusionOk="0">
                  <a:moveTo>
                    <a:pt x="96" y="65"/>
                  </a:moveTo>
                  <a:cubicBezTo>
                    <a:pt x="96" y="105"/>
                    <a:pt x="80" y="132"/>
                    <a:pt x="47" y="132"/>
                  </a:cubicBezTo>
                  <a:cubicBezTo>
                    <a:pt x="15" y="132"/>
                    <a:pt x="0" y="102"/>
                    <a:pt x="0" y="66"/>
                  </a:cubicBezTo>
                  <a:cubicBezTo>
                    <a:pt x="0" y="29"/>
                    <a:pt x="16" y="0"/>
                    <a:pt x="48" y="0"/>
                  </a:cubicBezTo>
                  <a:cubicBezTo>
                    <a:pt x="82" y="0"/>
                    <a:pt x="96" y="30"/>
                    <a:pt x="96" y="65"/>
                  </a:cubicBezTo>
                  <a:close/>
                  <a:moveTo>
                    <a:pt x="30" y="66"/>
                  </a:moveTo>
                  <a:cubicBezTo>
                    <a:pt x="30" y="95"/>
                    <a:pt x="37" y="109"/>
                    <a:pt x="48" y="109"/>
                  </a:cubicBezTo>
                  <a:cubicBezTo>
                    <a:pt x="60" y="109"/>
                    <a:pt x="66" y="95"/>
                    <a:pt x="66" y="66"/>
                  </a:cubicBezTo>
                  <a:cubicBezTo>
                    <a:pt x="66" y="38"/>
                    <a:pt x="60" y="23"/>
                    <a:pt x="48" y="23"/>
                  </a:cubicBezTo>
                  <a:cubicBezTo>
                    <a:pt x="37" y="23"/>
                    <a:pt x="30" y="37"/>
                    <a:pt x="30" y="66"/>
                  </a:cubicBez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sp>
          <p:nvSpPr>
            <p:cNvPr id="9439" name="Google Shape;9439;p746"/>
            <p:cNvSpPr/>
            <p:nvPr/>
          </p:nvSpPr>
          <p:spPr>
            <a:xfrm>
              <a:off x="2639805" y="2803945"/>
              <a:ext cx="71462" cy="157584"/>
            </a:xfrm>
            <a:custGeom>
              <a:avLst/>
              <a:gdLst/>
              <a:ahLst/>
              <a:cxnLst/>
              <a:rect l="l" t="t" r="r" b="b"/>
              <a:pathLst>
                <a:path w="39" h="86" extrusionOk="0">
                  <a:moveTo>
                    <a:pt x="20" y="18"/>
                  </a:moveTo>
                  <a:lnTo>
                    <a:pt x="20" y="18"/>
                  </a:lnTo>
                  <a:lnTo>
                    <a:pt x="3" y="26"/>
                  </a:lnTo>
                  <a:lnTo>
                    <a:pt x="0" y="11"/>
                  </a:lnTo>
                  <a:lnTo>
                    <a:pt x="22" y="0"/>
                  </a:lnTo>
                  <a:lnTo>
                    <a:pt x="39" y="0"/>
                  </a:lnTo>
                  <a:lnTo>
                    <a:pt x="39" y="86"/>
                  </a:lnTo>
                  <a:lnTo>
                    <a:pt x="20" y="86"/>
                  </a:lnTo>
                  <a:lnTo>
                    <a:pt x="20" y="18"/>
                  </a:lnTo>
                  <a:close/>
                </a:path>
              </a:pathLst>
            </a:custGeom>
            <a:solidFill>
              <a:srgbClr val="006580"/>
            </a:solidFill>
            <a:ln>
              <a:noFill/>
            </a:ln>
          </p:spPr>
          <p:txBody>
            <a:bodyPr spcFirstLastPara="1" wrap="square" lIns="91425" tIns="45700" rIns="91425" bIns="45700" anchor="t" anchorCtr="0">
              <a:noAutofit/>
            </a:bodyPr>
            <a:lstStyle/>
            <a:p>
              <a:endParaRPr sz="2400">
                <a:solidFill>
                  <a:srgbClr val="545659"/>
                </a:solidFill>
                <a:latin typeface="Calibri"/>
                <a:ea typeface="Calibri"/>
                <a:cs typeface="Calibri"/>
                <a:sym typeface="Calibri"/>
              </a:endParaRPr>
            </a:p>
          </p:txBody>
        </p:sp>
      </p:grpSp>
      <p:sp>
        <p:nvSpPr>
          <p:cNvPr id="9441" name="Google Shape;9441;p746"/>
          <p:cNvSpPr/>
          <p:nvPr/>
        </p:nvSpPr>
        <p:spPr>
          <a:xfrm>
            <a:off x="8051839" y="3975882"/>
            <a:ext cx="1392600" cy="600300"/>
          </a:xfrm>
          <a:prstGeom prst="rect">
            <a:avLst/>
          </a:prstGeom>
          <a:noFill/>
          <a:ln>
            <a:noFill/>
          </a:ln>
        </p:spPr>
        <p:txBody>
          <a:bodyPr spcFirstLastPara="1" wrap="square" lIns="0" tIns="0" rIns="0" bIns="0" anchor="t" anchorCtr="0">
            <a:noAutofit/>
          </a:bodyPr>
          <a:lstStyle/>
          <a:p>
            <a:pPr algn="ctr">
              <a:buClr>
                <a:srgbClr val="545659"/>
              </a:buClr>
              <a:buSzPts val="1300"/>
            </a:pPr>
            <a:r>
              <a:rPr lang="en-US" sz="1300" b="1">
                <a:solidFill>
                  <a:srgbClr val="545659"/>
                </a:solidFill>
              </a:rPr>
              <a:t>Real-time </a:t>
            </a:r>
            <a:endParaRPr sz="1051"/>
          </a:p>
          <a:p>
            <a:pPr algn="ctr">
              <a:buClr>
                <a:srgbClr val="545659"/>
              </a:buClr>
              <a:buSzPts val="1300"/>
            </a:pPr>
            <a:r>
              <a:rPr lang="en-US" sz="1300" b="1">
                <a:solidFill>
                  <a:srgbClr val="545659"/>
                </a:solidFill>
              </a:rPr>
              <a:t>CDC stream</a:t>
            </a:r>
            <a:endParaRPr sz="1051"/>
          </a:p>
          <a:p>
            <a:pPr algn="ctr">
              <a:buClr>
                <a:srgbClr val="545659"/>
              </a:buClr>
              <a:buSzPts val="1300"/>
            </a:pPr>
            <a:r>
              <a:rPr lang="en-US" sz="1300" b="1">
                <a:solidFill>
                  <a:srgbClr val="545659"/>
                </a:solidFill>
              </a:rPr>
              <a:t>or batch</a:t>
            </a:r>
          </a:p>
          <a:p>
            <a:pPr algn="ctr">
              <a:buClr>
                <a:srgbClr val="545659"/>
              </a:buClr>
              <a:buSzPts val="1300"/>
            </a:pPr>
            <a:r>
              <a:rPr lang="en-US" sz="1300" b="1">
                <a:solidFill>
                  <a:srgbClr val="545659"/>
                </a:solidFill>
              </a:rPr>
              <a:t>(full load)</a:t>
            </a:r>
            <a:endParaRPr sz="1051"/>
          </a:p>
        </p:txBody>
      </p:sp>
      <p:sp>
        <p:nvSpPr>
          <p:cNvPr id="9442" name="Google Shape;9442;p746"/>
          <p:cNvSpPr txBox="1"/>
          <p:nvPr/>
        </p:nvSpPr>
        <p:spPr>
          <a:xfrm>
            <a:off x="1244403" y="5784643"/>
            <a:ext cx="1606403" cy="492300"/>
          </a:xfrm>
          <a:prstGeom prst="rect">
            <a:avLst/>
          </a:prstGeom>
          <a:noFill/>
          <a:ln>
            <a:noFill/>
          </a:ln>
        </p:spPr>
        <p:txBody>
          <a:bodyPr spcFirstLastPara="1" wrap="square" lIns="91425" tIns="45700" rIns="91425" bIns="45700" anchor="t" anchorCtr="0">
            <a:noAutofit/>
          </a:bodyPr>
          <a:lstStyle/>
          <a:p>
            <a:pPr algn="ctr"/>
            <a:r>
              <a:rPr lang="en-US" sz="1300" b="1">
                <a:solidFill>
                  <a:srgbClr val="545659"/>
                </a:solidFill>
                <a:latin typeface="Calibri"/>
                <a:ea typeface="Calibri"/>
                <a:cs typeface="Calibri"/>
                <a:sym typeface="Calibri"/>
              </a:rPr>
              <a:t>ODP BASED CDC*</a:t>
            </a:r>
            <a:endParaRPr sz="1051"/>
          </a:p>
        </p:txBody>
      </p:sp>
      <p:sp>
        <p:nvSpPr>
          <p:cNvPr id="166" name="Freeform 6">
            <a:extLst>
              <a:ext uri="{FF2B5EF4-FFF2-40B4-BE49-F238E27FC236}">
                <a16:creationId xmlns:a16="http://schemas.microsoft.com/office/drawing/2014/main" id="{A2CB0931-154E-E8F1-2D80-20D5511C733E}"/>
              </a:ext>
            </a:extLst>
          </p:cNvPr>
          <p:cNvSpPr>
            <a:spLocks/>
          </p:cNvSpPr>
          <p:nvPr/>
        </p:nvSpPr>
        <p:spPr bwMode="auto">
          <a:xfrm>
            <a:off x="1256848" y="1477485"/>
            <a:ext cx="1610411" cy="4259351"/>
          </a:xfrm>
          <a:custGeom>
            <a:avLst/>
            <a:gdLst>
              <a:gd name="T0" fmla="*/ 318 w 376"/>
              <a:gd name="T1" fmla="*/ 1280 h 1280"/>
              <a:gd name="T2" fmla="*/ 58 w 376"/>
              <a:gd name="T3" fmla="*/ 1280 h 1280"/>
              <a:gd name="T4" fmla="*/ 0 w 376"/>
              <a:gd name="T5" fmla="*/ 1222 h 1280"/>
              <a:gd name="T6" fmla="*/ 0 w 376"/>
              <a:gd name="T7" fmla="*/ 58 h 1280"/>
              <a:gd name="T8" fmla="*/ 58 w 376"/>
              <a:gd name="T9" fmla="*/ 0 h 1280"/>
              <a:gd name="T10" fmla="*/ 318 w 376"/>
              <a:gd name="T11" fmla="*/ 0 h 1280"/>
              <a:gd name="T12" fmla="*/ 376 w 376"/>
              <a:gd name="T13" fmla="*/ 58 h 1280"/>
              <a:gd name="T14" fmla="*/ 376 w 376"/>
              <a:gd name="T15" fmla="*/ 1222 h 1280"/>
              <a:gd name="T16" fmla="*/ 318 w 376"/>
              <a:gd name="T17" fmla="*/ 128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1280">
                <a:moveTo>
                  <a:pt x="318" y="1280"/>
                </a:moveTo>
                <a:cubicBezTo>
                  <a:pt x="58" y="1280"/>
                  <a:pt x="58" y="1280"/>
                  <a:pt x="58" y="1280"/>
                </a:cubicBezTo>
                <a:cubicBezTo>
                  <a:pt x="26" y="1280"/>
                  <a:pt x="0" y="1254"/>
                  <a:pt x="0" y="1222"/>
                </a:cubicBezTo>
                <a:cubicBezTo>
                  <a:pt x="0" y="58"/>
                  <a:pt x="0" y="58"/>
                  <a:pt x="0" y="58"/>
                </a:cubicBezTo>
                <a:cubicBezTo>
                  <a:pt x="0" y="26"/>
                  <a:pt x="26" y="0"/>
                  <a:pt x="58" y="0"/>
                </a:cubicBezTo>
                <a:cubicBezTo>
                  <a:pt x="318" y="0"/>
                  <a:pt x="318" y="0"/>
                  <a:pt x="318" y="0"/>
                </a:cubicBezTo>
                <a:cubicBezTo>
                  <a:pt x="350" y="0"/>
                  <a:pt x="376" y="26"/>
                  <a:pt x="376" y="58"/>
                </a:cubicBezTo>
                <a:cubicBezTo>
                  <a:pt x="376" y="1222"/>
                  <a:pt x="376" y="1222"/>
                  <a:pt x="376" y="1222"/>
                </a:cubicBezTo>
                <a:cubicBezTo>
                  <a:pt x="376" y="1254"/>
                  <a:pt x="350" y="1280"/>
                  <a:pt x="318" y="1280"/>
                </a:cubicBezTo>
                <a:close/>
              </a:path>
            </a:pathLst>
          </a:custGeom>
          <a:solidFill>
            <a:srgbClr val="006580"/>
          </a:solidFill>
          <a:ln w="12700" cap="flat" cmpd="sng" algn="ctr">
            <a:noFill/>
            <a:prstDash val="solid"/>
            <a:miter lim="800000"/>
          </a:ln>
          <a:effectLst/>
        </p:spPr>
        <p:txBody>
          <a:bodyPr rtlCol="0" anchor="ctr"/>
          <a:lstStyle/>
          <a:p>
            <a:pPr algn="ctr" defTabSz="685734">
              <a:defRPr/>
            </a:pPr>
            <a:endParaRPr lang="en-GB" sz="1351">
              <a:solidFill>
                <a:prstClr val="white"/>
              </a:solidFill>
              <a:latin typeface="Arial" panose="020B0604020202020204"/>
            </a:endParaRPr>
          </a:p>
        </p:txBody>
      </p:sp>
      <p:sp>
        <p:nvSpPr>
          <p:cNvPr id="221" name="Rectangle 220">
            <a:extLst>
              <a:ext uri="{FF2B5EF4-FFF2-40B4-BE49-F238E27FC236}">
                <a16:creationId xmlns:a16="http://schemas.microsoft.com/office/drawing/2014/main" id="{DAC06B19-D21C-E560-7663-050AF1895FFD}"/>
              </a:ext>
            </a:extLst>
          </p:cNvPr>
          <p:cNvSpPr>
            <a:spLocks noChangeArrowheads="1"/>
          </p:cNvSpPr>
          <p:nvPr/>
        </p:nvSpPr>
        <p:spPr bwMode="auto">
          <a:xfrm>
            <a:off x="1660941" y="4276032"/>
            <a:ext cx="671659"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66">
              <a:defRPr/>
            </a:pPr>
            <a:r>
              <a:rPr lang="en-US" altLang="en-US" sz="1067" b="1" dirty="0">
                <a:solidFill>
                  <a:srgbClr val="FFFFFF"/>
                </a:solidFill>
                <a:latin typeface="Arial" panose="020B0604020202020204"/>
              </a:rPr>
              <a:t>SAP ECC</a:t>
            </a:r>
          </a:p>
          <a:p>
            <a:pPr algn="ctr" defTabSz="685766">
              <a:defRPr/>
            </a:pPr>
            <a:r>
              <a:rPr lang="en-US" altLang="en-US" sz="1067" b="1" dirty="0">
                <a:solidFill>
                  <a:srgbClr val="FFFFFF"/>
                </a:solidFill>
                <a:latin typeface="Arial" panose="020B0604020202020204"/>
              </a:rPr>
              <a:t>Extractors</a:t>
            </a:r>
            <a:endParaRPr lang="en-US" altLang="en-US" sz="1067" b="1" dirty="0">
              <a:solidFill>
                <a:srgbClr val="5A5A5A"/>
              </a:solidFill>
              <a:latin typeface="Arial" panose="020B0604020202020204"/>
            </a:endParaRPr>
          </a:p>
        </p:txBody>
      </p:sp>
      <p:sp>
        <p:nvSpPr>
          <p:cNvPr id="222" name="Rectangle 221">
            <a:extLst>
              <a:ext uri="{FF2B5EF4-FFF2-40B4-BE49-F238E27FC236}">
                <a16:creationId xmlns:a16="http://schemas.microsoft.com/office/drawing/2014/main" id="{AD715081-29E8-7B1D-9812-65F19E663956}"/>
              </a:ext>
            </a:extLst>
          </p:cNvPr>
          <p:cNvSpPr>
            <a:spLocks noChangeArrowheads="1"/>
          </p:cNvSpPr>
          <p:nvPr/>
        </p:nvSpPr>
        <p:spPr bwMode="auto">
          <a:xfrm>
            <a:off x="1550369" y="2425565"/>
            <a:ext cx="915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66">
              <a:defRPr/>
            </a:pPr>
            <a:r>
              <a:rPr lang="en-US" altLang="en-US" sz="1200" b="1">
                <a:solidFill>
                  <a:srgbClr val="FFFFFF"/>
                </a:solidFill>
                <a:latin typeface="Arial" panose="020B0604020202020204"/>
              </a:rPr>
              <a:t>ABAP</a:t>
            </a:r>
          </a:p>
          <a:p>
            <a:pPr algn="ctr" defTabSz="685766">
              <a:defRPr/>
            </a:pPr>
            <a:r>
              <a:rPr lang="en-US" altLang="en-US" sz="1200" b="1">
                <a:solidFill>
                  <a:srgbClr val="FFFFFF"/>
                </a:solidFill>
                <a:latin typeface="Arial" panose="020B0604020202020204"/>
              </a:rPr>
              <a:t>CDS Views</a:t>
            </a:r>
            <a:endParaRPr lang="en-US" altLang="en-US" sz="1600">
              <a:solidFill>
                <a:srgbClr val="5A5A5A"/>
              </a:solidFill>
              <a:latin typeface="Arial" panose="020B0604020202020204"/>
            </a:endParaRPr>
          </a:p>
        </p:txBody>
      </p:sp>
      <p:sp>
        <p:nvSpPr>
          <p:cNvPr id="223" name="Rectangle 222">
            <a:extLst>
              <a:ext uri="{FF2B5EF4-FFF2-40B4-BE49-F238E27FC236}">
                <a16:creationId xmlns:a16="http://schemas.microsoft.com/office/drawing/2014/main" id="{7E11249A-5A61-1784-2218-F1942C5EED97}"/>
              </a:ext>
            </a:extLst>
          </p:cNvPr>
          <p:cNvSpPr>
            <a:spLocks noChangeArrowheads="1"/>
          </p:cNvSpPr>
          <p:nvPr/>
        </p:nvSpPr>
        <p:spPr bwMode="auto">
          <a:xfrm>
            <a:off x="1388302" y="3070648"/>
            <a:ext cx="1216937"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34">
              <a:lnSpc>
                <a:spcPct val="90000"/>
              </a:lnSpc>
              <a:defRPr/>
            </a:pPr>
            <a:r>
              <a:rPr lang="en-US" altLang="en-US" sz="1200" b="1">
                <a:solidFill>
                  <a:srgbClr val="FFFFFF"/>
                </a:solidFill>
                <a:latin typeface="Arial" panose="020B0604020202020204"/>
              </a:rPr>
              <a:t>SAP BW</a:t>
            </a:r>
          </a:p>
          <a:p>
            <a:pPr algn="ctr" defTabSz="685734">
              <a:lnSpc>
                <a:spcPct val="90000"/>
              </a:lnSpc>
              <a:defRPr/>
            </a:pPr>
            <a:r>
              <a:rPr lang="en-US" altLang="en-US" sz="1200" b="1">
                <a:solidFill>
                  <a:srgbClr val="FFFFFF"/>
                </a:solidFill>
                <a:latin typeface="Arial" panose="020B0604020202020204"/>
              </a:rPr>
              <a:t>SAP BW/4HANA</a:t>
            </a:r>
          </a:p>
        </p:txBody>
      </p:sp>
      <p:sp>
        <p:nvSpPr>
          <p:cNvPr id="225" name="Rectangle 224">
            <a:extLst>
              <a:ext uri="{FF2B5EF4-FFF2-40B4-BE49-F238E27FC236}">
                <a16:creationId xmlns:a16="http://schemas.microsoft.com/office/drawing/2014/main" id="{170828D9-8C44-247D-FF51-51CD5BAFF4F2}"/>
              </a:ext>
            </a:extLst>
          </p:cNvPr>
          <p:cNvSpPr>
            <a:spLocks noChangeArrowheads="1"/>
          </p:cNvSpPr>
          <p:nvPr/>
        </p:nvSpPr>
        <p:spPr bwMode="auto">
          <a:xfrm>
            <a:off x="1521490" y="3678876"/>
            <a:ext cx="981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66">
              <a:defRPr/>
            </a:pPr>
            <a:r>
              <a:rPr lang="en-US" altLang="en-US" sz="1200" b="1">
                <a:solidFill>
                  <a:srgbClr val="FFFFFF"/>
                </a:solidFill>
                <a:latin typeface="Arial" panose="020B0604020202020204"/>
              </a:rPr>
              <a:t>SAP </a:t>
            </a:r>
          </a:p>
          <a:p>
            <a:pPr algn="ctr" defTabSz="685766">
              <a:defRPr/>
            </a:pPr>
            <a:r>
              <a:rPr lang="en-US" altLang="en-US" sz="1200" b="1">
                <a:solidFill>
                  <a:srgbClr val="FFFFFF"/>
                </a:solidFill>
                <a:latin typeface="Arial" panose="020B0604020202020204"/>
              </a:rPr>
              <a:t>HANA Views</a:t>
            </a:r>
            <a:endParaRPr lang="en-US" altLang="en-US" sz="1600">
              <a:solidFill>
                <a:srgbClr val="5A5A5A"/>
              </a:solidFill>
              <a:latin typeface="Arial" panose="020B0604020202020204"/>
            </a:endParaRPr>
          </a:p>
        </p:txBody>
      </p:sp>
      <p:pic>
        <p:nvPicPr>
          <p:cNvPr id="236" name="Picture 235">
            <a:extLst>
              <a:ext uri="{FF2B5EF4-FFF2-40B4-BE49-F238E27FC236}">
                <a16:creationId xmlns:a16="http://schemas.microsoft.com/office/drawing/2014/main" id="{EDD08143-547C-8983-6A0D-9E428456C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056385" y="5090903"/>
            <a:ext cx="541576" cy="541576"/>
          </a:xfrm>
          <a:prstGeom prst="rect">
            <a:avLst/>
          </a:prstGeom>
        </p:spPr>
      </p:pic>
      <p:pic>
        <p:nvPicPr>
          <p:cNvPr id="237" name="Picture 236">
            <a:extLst>
              <a:ext uri="{FF2B5EF4-FFF2-40B4-BE49-F238E27FC236}">
                <a16:creationId xmlns:a16="http://schemas.microsoft.com/office/drawing/2014/main" id="{7C688B19-2E57-7C7E-ED80-8E6EC2EF1ED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002492" y="1293120"/>
            <a:ext cx="652945" cy="652945"/>
          </a:xfrm>
          <a:prstGeom prst="rect">
            <a:avLst/>
          </a:prstGeom>
        </p:spPr>
      </p:pic>
      <p:pic>
        <p:nvPicPr>
          <p:cNvPr id="5" name="Picture 4" descr="Logo, company name&#10;&#10;Description automatically generated">
            <a:extLst>
              <a:ext uri="{FF2B5EF4-FFF2-40B4-BE49-F238E27FC236}">
                <a16:creationId xmlns:a16="http://schemas.microsoft.com/office/drawing/2014/main" id="{819C388C-9FA9-1CDD-A04F-753CD8FC46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33412" y="1666112"/>
            <a:ext cx="816341" cy="419600"/>
          </a:xfrm>
          <a:prstGeom prst="rect">
            <a:avLst/>
          </a:prstGeom>
        </p:spPr>
      </p:pic>
      <p:pic>
        <p:nvPicPr>
          <p:cNvPr id="101" name="Picture 100">
            <a:extLst>
              <a:ext uri="{FF2B5EF4-FFF2-40B4-BE49-F238E27FC236}">
                <a16:creationId xmlns:a16="http://schemas.microsoft.com/office/drawing/2014/main" id="{D54852B7-D72F-7403-6F1B-203B842FA9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825" y="5090903"/>
            <a:ext cx="541576" cy="541576"/>
          </a:xfrm>
          <a:prstGeom prst="rect">
            <a:avLst/>
          </a:prstGeom>
        </p:spPr>
      </p:pic>
      <p:pic>
        <p:nvPicPr>
          <p:cNvPr id="102" name="Picture 101">
            <a:extLst>
              <a:ext uri="{FF2B5EF4-FFF2-40B4-BE49-F238E27FC236}">
                <a16:creationId xmlns:a16="http://schemas.microsoft.com/office/drawing/2014/main" id="{451B4DA2-C12B-B9BC-615C-A89342BF249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1458" y="1293120"/>
            <a:ext cx="652945" cy="652945"/>
          </a:xfrm>
          <a:prstGeom prst="rect">
            <a:avLst/>
          </a:prstGeom>
        </p:spPr>
      </p:pic>
      <p:sp>
        <p:nvSpPr>
          <p:cNvPr id="8" name="Title 7">
            <a:extLst>
              <a:ext uri="{FF2B5EF4-FFF2-40B4-BE49-F238E27FC236}">
                <a16:creationId xmlns:a16="http://schemas.microsoft.com/office/drawing/2014/main" id="{C6F2AF23-D3A2-5C20-507E-4CD725FB7DA0}"/>
              </a:ext>
            </a:extLst>
          </p:cNvPr>
          <p:cNvSpPr>
            <a:spLocks noGrp="1"/>
          </p:cNvSpPr>
          <p:nvPr>
            <p:ph type="title"/>
          </p:nvPr>
        </p:nvSpPr>
        <p:spPr/>
        <p:txBody>
          <a:bodyPr/>
          <a:lstStyle/>
          <a:p>
            <a:r>
              <a:rPr lang="en-US" dirty="0">
                <a:sym typeface="Google Sans"/>
              </a:rPr>
              <a:t>Moving SAP Data with ODP</a:t>
            </a:r>
            <a:endParaRPr lang="en-US" dirty="0"/>
          </a:p>
        </p:txBody>
      </p:sp>
      <p:sp>
        <p:nvSpPr>
          <p:cNvPr id="93" name="Freeform 6">
            <a:extLst>
              <a:ext uri="{FF2B5EF4-FFF2-40B4-BE49-F238E27FC236}">
                <a16:creationId xmlns:a16="http://schemas.microsoft.com/office/drawing/2014/main" id="{CD24E965-92C7-AA64-D8F2-11D10C192234}"/>
              </a:ext>
            </a:extLst>
          </p:cNvPr>
          <p:cNvSpPr>
            <a:spLocks/>
          </p:cNvSpPr>
          <p:nvPr/>
        </p:nvSpPr>
        <p:spPr bwMode="auto">
          <a:xfrm>
            <a:off x="9261971" y="1477485"/>
            <a:ext cx="1610411" cy="4259351"/>
          </a:xfrm>
          <a:custGeom>
            <a:avLst/>
            <a:gdLst>
              <a:gd name="T0" fmla="*/ 318 w 376"/>
              <a:gd name="T1" fmla="*/ 1280 h 1280"/>
              <a:gd name="T2" fmla="*/ 58 w 376"/>
              <a:gd name="T3" fmla="*/ 1280 h 1280"/>
              <a:gd name="T4" fmla="*/ 0 w 376"/>
              <a:gd name="T5" fmla="*/ 1222 h 1280"/>
              <a:gd name="T6" fmla="*/ 0 w 376"/>
              <a:gd name="T7" fmla="*/ 58 h 1280"/>
              <a:gd name="T8" fmla="*/ 58 w 376"/>
              <a:gd name="T9" fmla="*/ 0 h 1280"/>
              <a:gd name="T10" fmla="*/ 318 w 376"/>
              <a:gd name="T11" fmla="*/ 0 h 1280"/>
              <a:gd name="T12" fmla="*/ 376 w 376"/>
              <a:gd name="T13" fmla="*/ 58 h 1280"/>
              <a:gd name="T14" fmla="*/ 376 w 376"/>
              <a:gd name="T15" fmla="*/ 1222 h 1280"/>
              <a:gd name="T16" fmla="*/ 318 w 376"/>
              <a:gd name="T17" fmla="*/ 128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1280">
                <a:moveTo>
                  <a:pt x="318" y="1280"/>
                </a:moveTo>
                <a:cubicBezTo>
                  <a:pt x="58" y="1280"/>
                  <a:pt x="58" y="1280"/>
                  <a:pt x="58" y="1280"/>
                </a:cubicBezTo>
                <a:cubicBezTo>
                  <a:pt x="26" y="1280"/>
                  <a:pt x="0" y="1254"/>
                  <a:pt x="0" y="1222"/>
                </a:cubicBezTo>
                <a:cubicBezTo>
                  <a:pt x="0" y="58"/>
                  <a:pt x="0" y="58"/>
                  <a:pt x="0" y="58"/>
                </a:cubicBezTo>
                <a:cubicBezTo>
                  <a:pt x="0" y="26"/>
                  <a:pt x="26" y="0"/>
                  <a:pt x="58" y="0"/>
                </a:cubicBezTo>
                <a:cubicBezTo>
                  <a:pt x="318" y="0"/>
                  <a:pt x="318" y="0"/>
                  <a:pt x="318" y="0"/>
                </a:cubicBezTo>
                <a:cubicBezTo>
                  <a:pt x="350" y="0"/>
                  <a:pt x="376" y="26"/>
                  <a:pt x="376" y="58"/>
                </a:cubicBezTo>
                <a:cubicBezTo>
                  <a:pt x="376" y="1222"/>
                  <a:pt x="376" y="1222"/>
                  <a:pt x="376" y="1222"/>
                </a:cubicBezTo>
                <a:cubicBezTo>
                  <a:pt x="376" y="1254"/>
                  <a:pt x="350" y="1280"/>
                  <a:pt x="318" y="1280"/>
                </a:cubicBezTo>
                <a:close/>
              </a:path>
            </a:pathLst>
          </a:custGeom>
          <a:solidFill>
            <a:srgbClr val="006580"/>
          </a:solidFill>
          <a:ln w="12700" cap="flat" cmpd="sng" algn="ctr">
            <a:noFill/>
            <a:prstDash val="solid"/>
            <a:miter lim="800000"/>
          </a:ln>
          <a:effectLst/>
        </p:spPr>
        <p:txBody>
          <a:bodyPr rtlCol="0" anchor="ctr"/>
          <a:lstStyle/>
          <a:p>
            <a:pPr algn="ctr" defTabSz="685734">
              <a:defRPr/>
            </a:pPr>
            <a:endParaRPr lang="en-GB" sz="1351">
              <a:solidFill>
                <a:prstClr val="white"/>
              </a:solidFill>
              <a:latin typeface="Arial" panose="020B0604020202020204"/>
            </a:endParaRPr>
          </a:p>
        </p:txBody>
      </p:sp>
      <p:sp>
        <p:nvSpPr>
          <p:cNvPr id="3" name="TextBox 2">
            <a:extLst>
              <a:ext uri="{FF2B5EF4-FFF2-40B4-BE49-F238E27FC236}">
                <a16:creationId xmlns:a16="http://schemas.microsoft.com/office/drawing/2014/main" id="{E7A2A847-9462-D7F7-D1AB-4AE63203193C}"/>
              </a:ext>
            </a:extLst>
          </p:cNvPr>
          <p:cNvSpPr txBox="1"/>
          <p:nvPr/>
        </p:nvSpPr>
        <p:spPr>
          <a:xfrm>
            <a:off x="5341344" y="5520370"/>
            <a:ext cx="2592637" cy="327925"/>
          </a:xfrm>
          <a:prstGeom prst="rect">
            <a:avLst/>
          </a:prstGeom>
          <a:noFill/>
          <a:ln>
            <a:noFill/>
          </a:ln>
        </p:spPr>
        <p:txBody>
          <a:bodyPr spcFirstLastPara="1" wrap="square" lIns="0" tIns="0" rIns="0" bIns="0" anchor="t" anchorCtr="0">
            <a:noAutofit/>
          </a:bodyPr>
          <a:lstStyle/>
          <a:p>
            <a:pPr>
              <a:lnSpc>
                <a:spcPct val="90000"/>
              </a:lnSpc>
            </a:pPr>
            <a:r>
              <a:rPr lang="en-GB">
                <a:solidFill>
                  <a:srgbClr val="1A345F"/>
                </a:solidFill>
                <a:latin typeface="Calibri"/>
                <a:ea typeface="ＭＳ Ｐゴシック"/>
              </a:rPr>
              <a:t>Scheduling </a:t>
            </a:r>
            <a:r>
              <a:rPr lang="en-GB" sz="1467">
                <a:solidFill>
                  <a:srgbClr val="1A345F"/>
                </a:solidFill>
                <a:latin typeface="Calibri"/>
                <a:ea typeface="ＭＳ Ｐゴシック"/>
              </a:rPr>
              <a:t>(API)</a:t>
            </a:r>
            <a:endParaRPr lang="en-US" sz="1467">
              <a:solidFill>
                <a:srgbClr val="1A345F"/>
              </a:solidFill>
              <a:latin typeface="Calibri"/>
              <a:ea typeface="ＭＳ Ｐゴシック"/>
            </a:endParaRPr>
          </a:p>
        </p:txBody>
      </p:sp>
      <p:grpSp>
        <p:nvGrpSpPr>
          <p:cNvPr id="15" name="Group 14">
            <a:extLst>
              <a:ext uri="{FF2B5EF4-FFF2-40B4-BE49-F238E27FC236}">
                <a16:creationId xmlns:a16="http://schemas.microsoft.com/office/drawing/2014/main" id="{155FDEFF-BED8-8DAB-8B1B-8764FBEF8500}"/>
              </a:ext>
            </a:extLst>
          </p:cNvPr>
          <p:cNvGrpSpPr/>
          <p:nvPr/>
        </p:nvGrpSpPr>
        <p:grpSpPr>
          <a:xfrm>
            <a:off x="4672095" y="5380649"/>
            <a:ext cx="445816" cy="503660"/>
            <a:chOff x="5110234" y="4093460"/>
            <a:chExt cx="232498" cy="262664"/>
          </a:xfrm>
        </p:grpSpPr>
        <p:pic>
          <p:nvPicPr>
            <p:cNvPr id="13" name="Picture 12" descr="A picture containing text, clock&#10;&#10;Description automatically generated">
              <a:extLst>
                <a:ext uri="{FF2B5EF4-FFF2-40B4-BE49-F238E27FC236}">
                  <a16:creationId xmlns:a16="http://schemas.microsoft.com/office/drawing/2014/main" id="{4DC8F503-ADFD-2DA8-5D21-A14AB1CC25A8}"/>
                </a:ext>
              </a:extLst>
            </p:cNvPr>
            <p:cNvPicPr>
              <a:picLocks noChangeAspect="1"/>
            </p:cNvPicPr>
            <p:nvPr/>
          </p:nvPicPr>
          <p:blipFill>
            <a:blip r:embed="rId6" cstate="hq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137240" y="4150632"/>
              <a:ext cx="205492" cy="205492"/>
            </a:xfrm>
            <a:prstGeom prst="rect">
              <a:avLst/>
            </a:prstGeom>
          </p:spPr>
        </p:pic>
        <p:sp>
          <p:nvSpPr>
            <p:cNvPr id="14" name="Oval 13">
              <a:extLst>
                <a:ext uri="{FF2B5EF4-FFF2-40B4-BE49-F238E27FC236}">
                  <a16:creationId xmlns:a16="http://schemas.microsoft.com/office/drawing/2014/main" id="{E30328BA-EC76-6541-CB1A-C6417DD1F14F}"/>
                </a:ext>
              </a:extLst>
            </p:cNvPr>
            <p:cNvSpPr/>
            <p:nvPr/>
          </p:nvSpPr>
          <p:spPr>
            <a:xfrm>
              <a:off x="5112533" y="4098129"/>
              <a:ext cx="118587" cy="1185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1" name="Picture 10" descr="Icon&#10;&#10;Description automatically generated">
              <a:extLst>
                <a:ext uri="{FF2B5EF4-FFF2-40B4-BE49-F238E27FC236}">
                  <a16:creationId xmlns:a16="http://schemas.microsoft.com/office/drawing/2014/main" id="{7A36C9B1-D431-BB32-1EB7-C8B515AC0850}"/>
                </a:ext>
              </a:extLst>
            </p:cNvPr>
            <p:cNvPicPr>
              <a:picLocks noChangeAspect="1"/>
            </p:cNvPicPr>
            <p:nvPr/>
          </p:nvPicPr>
          <p:blipFill>
            <a:blip r:embed="rId7" cstate="hq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110234" y="4093460"/>
              <a:ext cx="123256" cy="123256"/>
            </a:xfrm>
            <a:prstGeom prst="rect">
              <a:avLst/>
            </a:prstGeom>
          </p:spPr>
        </p:pic>
      </p:grpSp>
      <p:pic>
        <p:nvPicPr>
          <p:cNvPr id="17" name="Picture 16" descr="Logo, company name&#10;&#10;Description automatically generated">
            <a:extLst>
              <a:ext uri="{FF2B5EF4-FFF2-40B4-BE49-F238E27FC236}">
                <a16:creationId xmlns:a16="http://schemas.microsoft.com/office/drawing/2014/main" id="{410D763E-9FE9-AC75-9064-465F961909C6}"/>
              </a:ext>
            </a:extLst>
          </p:cNvPr>
          <p:cNvPicPr>
            <a:picLocks noChangeAspect="1"/>
          </p:cNvPicPr>
          <p:nvPr/>
        </p:nvPicPr>
        <p:blipFill>
          <a:blip r:embed="rId8"/>
          <a:stretch>
            <a:fillRect/>
          </a:stretch>
        </p:blipFill>
        <p:spPr>
          <a:xfrm>
            <a:off x="9445475" y="4230477"/>
            <a:ext cx="1207199" cy="561184"/>
          </a:xfrm>
          <a:prstGeom prst="rect">
            <a:avLst/>
          </a:prstGeom>
        </p:spPr>
      </p:pic>
      <p:pic>
        <p:nvPicPr>
          <p:cNvPr id="110" name="AWS logo">
            <a:extLst>
              <a:ext uri="{FF2B5EF4-FFF2-40B4-BE49-F238E27FC236}">
                <a16:creationId xmlns:a16="http://schemas.microsoft.com/office/drawing/2014/main" id="{20A76C7A-326C-794B-2FB7-0EE66D9A1C79}"/>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9813192" y="1747739"/>
            <a:ext cx="469691" cy="280803"/>
          </a:xfrm>
          <a:prstGeom prst="rect">
            <a:avLst/>
          </a:prstGeom>
        </p:spPr>
      </p:pic>
      <p:grpSp>
        <p:nvGrpSpPr>
          <p:cNvPr id="18" name="Group 17">
            <a:extLst>
              <a:ext uri="{FF2B5EF4-FFF2-40B4-BE49-F238E27FC236}">
                <a16:creationId xmlns:a16="http://schemas.microsoft.com/office/drawing/2014/main" id="{36D52EEA-FEC9-5B8E-9047-88A640E71DA0}"/>
              </a:ext>
            </a:extLst>
          </p:cNvPr>
          <p:cNvGrpSpPr/>
          <p:nvPr/>
        </p:nvGrpSpPr>
        <p:grpSpPr>
          <a:xfrm>
            <a:off x="9632089" y="2152401"/>
            <a:ext cx="831896" cy="242736"/>
            <a:chOff x="4884649" y="1132287"/>
            <a:chExt cx="772910" cy="225525"/>
          </a:xfrm>
        </p:grpSpPr>
        <p:sp>
          <p:nvSpPr>
            <p:cNvPr id="111" name="Freeform 5">
              <a:extLst>
                <a:ext uri="{FF2B5EF4-FFF2-40B4-BE49-F238E27FC236}">
                  <a16:creationId xmlns:a16="http://schemas.microsoft.com/office/drawing/2014/main" id="{53AECEA5-8F59-EE66-9B5E-9DE87F8CE269}"/>
                </a:ext>
              </a:extLst>
            </p:cNvPr>
            <p:cNvSpPr>
              <a:spLocks/>
            </p:cNvSpPr>
            <p:nvPr/>
          </p:nvSpPr>
          <p:spPr bwMode="auto">
            <a:xfrm>
              <a:off x="4956339" y="1166639"/>
              <a:ext cx="215818" cy="191173"/>
            </a:xfrm>
            <a:custGeom>
              <a:avLst/>
              <a:gdLst>
                <a:gd name="T0" fmla="*/ 143 w 289"/>
                <a:gd name="T1" fmla="*/ 0 h 256"/>
                <a:gd name="T2" fmla="*/ 86 w 289"/>
                <a:gd name="T3" fmla="*/ 115 h 256"/>
                <a:gd name="T4" fmla="*/ 186 w 289"/>
                <a:gd name="T5" fmla="*/ 231 h 256"/>
                <a:gd name="T6" fmla="*/ 0 w 289"/>
                <a:gd name="T7" fmla="*/ 253 h 256"/>
                <a:gd name="T8" fmla="*/ 289 w 289"/>
                <a:gd name="T9" fmla="*/ 256 h 256"/>
                <a:gd name="T10" fmla="*/ 143 w 289"/>
                <a:gd name="T11" fmla="*/ 0 h 256"/>
                <a:gd name="T12" fmla="*/ 143 w 289"/>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289" h="256">
                  <a:moveTo>
                    <a:pt x="143" y="0"/>
                  </a:moveTo>
                  <a:lnTo>
                    <a:pt x="86" y="115"/>
                  </a:lnTo>
                  <a:lnTo>
                    <a:pt x="186" y="231"/>
                  </a:lnTo>
                  <a:lnTo>
                    <a:pt x="0" y="253"/>
                  </a:lnTo>
                  <a:lnTo>
                    <a:pt x="289" y="256"/>
                  </a:lnTo>
                  <a:lnTo>
                    <a:pt x="143" y="0"/>
                  </a:lnTo>
                  <a:lnTo>
                    <a:pt x="14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sp>
          <p:nvSpPr>
            <p:cNvPr id="112" name="Freeform 6">
              <a:extLst>
                <a:ext uri="{FF2B5EF4-FFF2-40B4-BE49-F238E27FC236}">
                  <a16:creationId xmlns:a16="http://schemas.microsoft.com/office/drawing/2014/main" id="{1A1EFE3B-55B5-3954-BDE8-2C15F580C7AB}"/>
                </a:ext>
              </a:extLst>
            </p:cNvPr>
            <p:cNvSpPr>
              <a:spLocks/>
            </p:cNvSpPr>
            <p:nvPr/>
          </p:nvSpPr>
          <p:spPr bwMode="auto">
            <a:xfrm>
              <a:off x="4884649" y="1132287"/>
              <a:ext cx="169517" cy="205362"/>
            </a:xfrm>
            <a:custGeom>
              <a:avLst/>
              <a:gdLst>
                <a:gd name="T0" fmla="*/ 227 w 227"/>
                <a:gd name="T1" fmla="*/ 0 h 275"/>
                <a:gd name="T2" fmla="*/ 97 w 227"/>
                <a:gd name="T3" fmla="*/ 110 h 275"/>
                <a:gd name="T4" fmla="*/ 0 w 227"/>
                <a:gd name="T5" fmla="*/ 275 h 275"/>
                <a:gd name="T6" fmla="*/ 83 w 227"/>
                <a:gd name="T7" fmla="*/ 266 h 275"/>
                <a:gd name="T8" fmla="*/ 227 w 227"/>
                <a:gd name="T9" fmla="*/ 0 h 275"/>
              </a:gdLst>
              <a:ahLst/>
              <a:cxnLst>
                <a:cxn ang="0">
                  <a:pos x="T0" y="T1"/>
                </a:cxn>
                <a:cxn ang="0">
                  <a:pos x="T2" y="T3"/>
                </a:cxn>
                <a:cxn ang="0">
                  <a:pos x="T4" y="T5"/>
                </a:cxn>
                <a:cxn ang="0">
                  <a:pos x="T6" y="T7"/>
                </a:cxn>
                <a:cxn ang="0">
                  <a:pos x="T8" y="T9"/>
                </a:cxn>
              </a:cxnLst>
              <a:rect l="0" t="0" r="r" b="b"/>
              <a:pathLst>
                <a:path w="227" h="275">
                  <a:moveTo>
                    <a:pt x="227" y="0"/>
                  </a:moveTo>
                  <a:lnTo>
                    <a:pt x="97" y="110"/>
                  </a:lnTo>
                  <a:lnTo>
                    <a:pt x="0" y="275"/>
                  </a:lnTo>
                  <a:lnTo>
                    <a:pt x="83" y="266"/>
                  </a:lnTo>
                  <a:lnTo>
                    <a:pt x="2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sp>
          <p:nvSpPr>
            <p:cNvPr id="113" name="Freeform 7">
              <a:extLst>
                <a:ext uri="{FF2B5EF4-FFF2-40B4-BE49-F238E27FC236}">
                  <a16:creationId xmlns:a16="http://schemas.microsoft.com/office/drawing/2014/main" id="{C3C8C8AD-9C9A-9683-82BA-2B6AC56B177D}"/>
                </a:ext>
              </a:extLst>
            </p:cNvPr>
            <p:cNvSpPr>
              <a:spLocks noEditPoints="1"/>
            </p:cNvSpPr>
            <p:nvPr/>
          </p:nvSpPr>
          <p:spPr bwMode="auto">
            <a:xfrm>
              <a:off x="5206508" y="1218913"/>
              <a:ext cx="451051" cy="117243"/>
            </a:xfrm>
            <a:custGeom>
              <a:avLst/>
              <a:gdLst>
                <a:gd name="T0" fmla="*/ 0 w 1432"/>
                <a:gd name="T1" fmla="*/ 364 h 370"/>
                <a:gd name="T2" fmla="*/ 89 w 1432"/>
                <a:gd name="T3" fmla="*/ 262 h 370"/>
                <a:gd name="T4" fmla="*/ 294 w 1432"/>
                <a:gd name="T5" fmla="*/ 364 h 370"/>
                <a:gd name="T6" fmla="*/ 195 w 1432"/>
                <a:gd name="T7" fmla="*/ 0 h 370"/>
                <a:gd name="T8" fmla="*/ 171 w 1432"/>
                <a:gd name="T9" fmla="*/ 44 h 370"/>
                <a:gd name="T10" fmla="*/ 178 w 1432"/>
                <a:gd name="T11" fmla="*/ 69 h 370"/>
                <a:gd name="T12" fmla="*/ 104 w 1432"/>
                <a:gd name="T13" fmla="*/ 224 h 370"/>
                <a:gd name="T14" fmla="*/ 171 w 1432"/>
                <a:gd name="T15" fmla="*/ 44 h 370"/>
                <a:gd name="T16" fmla="*/ 1227 w 1432"/>
                <a:gd name="T17" fmla="*/ 137 h 370"/>
                <a:gd name="T18" fmla="*/ 1224 w 1432"/>
                <a:gd name="T19" fmla="*/ 335 h 370"/>
                <a:gd name="T20" fmla="*/ 1413 w 1432"/>
                <a:gd name="T21" fmla="*/ 345 h 370"/>
                <a:gd name="T22" fmla="*/ 1327 w 1432"/>
                <a:gd name="T23" fmla="*/ 335 h 370"/>
                <a:gd name="T24" fmla="*/ 1237 w 1432"/>
                <a:gd name="T25" fmla="*/ 245 h 370"/>
                <a:gd name="T26" fmla="*/ 1432 w 1432"/>
                <a:gd name="T27" fmla="*/ 223 h 370"/>
                <a:gd name="T28" fmla="*/ 1318 w 1432"/>
                <a:gd name="T29" fmla="*/ 98 h 370"/>
                <a:gd name="T30" fmla="*/ 1077 w 1432"/>
                <a:gd name="T31" fmla="*/ 115 h 370"/>
                <a:gd name="T32" fmla="*/ 1047 w 1432"/>
                <a:gd name="T33" fmla="*/ 158 h 370"/>
                <a:gd name="T34" fmla="*/ 1003 w 1432"/>
                <a:gd name="T35" fmla="*/ 104 h 370"/>
                <a:gd name="T36" fmla="*/ 1047 w 1432"/>
                <a:gd name="T37" fmla="*/ 364 h 370"/>
                <a:gd name="T38" fmla="*/ 1066 w 1432"/>
                <a:gd name="T39" fmla="*/ 163 h 370"/>
                <a:gd name="T40" fmla="*/ 1147 w 1432"/>
                <a:gd name="T41" fmla="*/ 146 h 370"/>
                <a:gd name="T42" fmla="*/ 1121 w 1432"/>
                <a:gd name="T43" fmla="*/ 100 h 370"/>
                <a:gd name="T44" fmla="*/ 389 w 1432"/>
                <a:gd name="T45" fmla="*/ 140 h 370"/>
                <a:gd name="T46" fmla="*/ 374 w 1432"/>
                <a:gd name="T47" fmla="*/ 351 h 370"/>
                <a:gd name="T48" fmla="*/ 601 w 1432"/>
                <a:gd name="T49" fmla="*/ 364 h 370"/>
                <a:gd name="T50" fmla="*/ 439 w 1432"/>
                <a:gd name="T51" fmla="*/ 329 h 370"/>
                <a:gd name="T52" fmla="*/ 603 w 1432"/>
                <a:gd name="T53" fmla="*/ 104 h 370"/>
                <a:gd name="T54" fmla="*/ 669 w 1432"/>
                <a:gd name="T55" fmla="*/ 104 h 370"/>
                <a:gd name="T56" fmla="*/ 768 w 1432"/>
                <a:gd name="T57" fmla="*/ 370 h 370"/>
                <a:gd name="T58" fmla="*/ 854 w 1432"/>
                <a:gd name="T59" fmla="*/ 323 h 370"/>
                <a:gd name="T60" fmla="*/ 899 w 1432"/>
                <a:gd name="T61" fmla="*/ 364 h 370"/>
                <a:gd name="T62" fmla="*/ 854 w 1432"/>
                <a:gd name="T63" fmla="*/ 104 h 370"/>
                <a:gd name="T64" fmla="*/ 833 w 1432"/>
                <a:gd name="T65" fmla="*/ 313 h 370"/>
                <a:gd name="T66" fmla="*/ 713 w 1432"/>
                <a:gd name="T67" fmla="*/ 253 h 370"/>
                <a:gd name="T68" fmla="*/ 669 w 1432"/>
                <a:gd name="T69" fmla="*/ 104 h 370"/>
                <a:gd name="T70" fmla="*/ 1368 w 1432"/>
                <a:gd name="T71" fmla="*/ 153 h 370"/>
                <a:gd name="T72" fmla="*/ 1237 w 1432"/>
                <a:gd name="T73" fmla="*/ 209 h 370"/>
                <a:gd name="T74" fmla="*/ 1318 w 1432"/>
                <a:gd name="T75" fmla="*/ 13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2" h="370">
                  <a:moveTo>
                    <a:pt x="149" y="0"/>
                  </a:moveTo>
                  <a:cubicBezTo>
                    <a:pt x="0" y="364"/>
                    <a:pt x="0" y="364"/>
                    <a:pt x="0" y="364"/>
                  </a:cubicBezTo>
                  <a:cubicBezTo>
                    <a:pt x="51" y="364"/>
                    <a:pt x="51" y="364"/>
                    <a:pt x="51" y="364"/>
                  </a:cubicBezTo>
                  <a:cubicBezTo>
                    <a:pt x="89" y="262"/>
                    <a:pt x="89" y="262"/>
                    <a:pt x="89" y="262"/>
                  </a:cubicBezTo>
                  <a:cubicBezTo>
                    <a:pt x="253" y="262"/>
                    <a:pt x="253" y="262"/>
                    <a:pt x="253" y="262"/>
                  </a:cubicBezTo>
                  <a:cubicBezTo>
                    <a:pt x="294" y="364"/>
                    <a:pt x="294" y="364"/>
                    <a:pt x="294" y="364"/>
                  </a:cubicBezTo>
                  <a:cubicBezTo>
                    <a:pt x="344" y="364"/>
                    <a:pt x="344" y="364"/>
                    <a:pt x="344" y="364"/>
                  </a:cubicBezTo>
                  <a:cubicBezTo>
                    <a:pt x="195" y="0"/>
                    <a:pt x="195" y="0"/>
                    <a:pt x="195" y="0"/>
                  </a:cubicBezTo>
                  <a:cubicBezTo>
                    <a:pt x="149" y="0"/>
                    <a:pt x="149" y="0"/>
                    <a:pt x="149" y="0"/>
                  </a:cubicBezTo>
                  <a:close/>
                  <a:moveTo>
                    <a:pt x="171" y="44"/>
                  </a:moveTo>
                  <a:cubicBezTo>
                    <a:pt x="172" y="44"/>
                    <a:pt x="172" y="44"/>
                    <a:pt x="172" y="44"/>
                  </a:cubicBezTo>
                  <a:cubicBezTo>
                    <a:pt x="174" y="56"/>
                    <a:pt x="176" y="64"/>
                    <a:pt x="178" y="69"/>
                  </a:cubicBezTo>
                  <a:cubicBezTo>
                    <a:pt x="238" y="224"/>
                    <a:pt x="238" y="224"/>
                    <a:pt x="238" y="224"/>
                  </a:cubicBezTo>
                  <a:cubicBezTo>
                    <a:pt x="104" y="224"/>
                    <a:pt x="104" y="224"/>
                    <a:pt x="104" y="224"/>
                  </a:cubicBezTo>
                  <a:cubicBezTo>
                    <a:pt x="164" y="69"/>
                    <a:pt x="164" y="69"/>
                    <a:pt x="164" y="69"/>
                  </a:cubicBezTo>
                  <a:cubicBezTo>
                    <a:pt x="167" y="63"/>
                    <a:pt x="169" y="55"/>
                    <a:pt x="171" y="44"/>
                  </a:cubicBezTo>
                  <a:close/>
                  <a:moveTo>
                    <a:pt x="1318" y="98"/>
                  </a:moveTo>
                  <a:cubicBezTo>
                    <a:pt x="1282" y="98"/>
                    <a:pt x="1252" y="111"/>
                    <a:pt x="1227" y="137"/>
                  </a:cubicBezTo>
                  <a:cubicBezTo>
                    <a:pt x="1203" y="162"/>
                    <a:pt x="1191" y="195"/>
                    <a:pt x="1191" y="235"/>
                  </a:cubicBezTo>
                  <a:cubicBezTo>
                    <a:pt x="1191" y="278"/>
                    <a:pt x="1202" y="311"/>
                    <a:pt x="1224" y="335"/>
                  </a:cubicBezTo>
                  <a:cubicBezTo>
                    <a:pt x="1247" y="359"/>
                    <a:pt x="1277" y="370"/>
                    <a:pt x="1317" y="370"/>
                  </a:cubicBezTo>
                  <a:cubicBezTo>
                    <a:pt x="1356" y="370"/>
                    <a:pt x="1389" y="362"/>
                    <a:pt x="1413" y="345"/>
                  </a:cubicBezTo>
                  <a:cubicBezTo>
                    <a:pt x="1413" y="306"/>
                    <a:pt x="1413" y="306"/>
                    <a:pt x="1413" y="306"/>
                  </a:cubicBezTo>
                  <a:cubicBezTo>
                    <a:pt x="1387" y="326"/>
                    <a:pt x="1358" y="335"/>
                    <a:pt x="1327" y="335"/>
                  </a:cubicBezTo>
                  <a:cubicBezTo>
                    <a:pt x="1299" y="335"/>
                    <a:pt x="1278" y="327"/>
                    <a:pt x="1262" y="312"/>
                  </a:cubicBezTo>
                  <a:cubicBezTo>
                    <a:pt x="1246" y="296"/>
                    <a:pt x="1238" y="274"/>
                    <a:pt x="1237" y="245"/>
                  </a:cubicBezTo>
                  <a:cubicBezTo>
                    <a:pt x="1432" y="245"/>
                    <a:pt x="1432" y="245"/>
                    <a:pt x="1432" y="245"/>
                  </a:cubicBezTo>
                  <a:cubicBezTo>
                    <a:pt x="1432" y="223"/>
                    <a:pt x="1432" y="223"/>
                    <a:pt x="1432" y="223"/>
                  </a:cubicBezTo>
                  <a:cubicBezTo>
                    <a:pt x="1432" y="184"/>
                    <a:pt x="1422" y="153"/>
                    <a:pt x="1402" y="131"/>
                  </a:cubicBezTo>
                  <a:cubicBezTo>
                    <a:pt x="1383" y="109"/>
                    <a:pt x="1355" y="98"/>
                    <a:pt x="1318" y="98"/>
                  </a:cubicBezTo>
                  <a:close/>
                  <a:moveTo>
                    <a:pt x="1121" y="100"/>
                  </a:moveTo>
                  <a:cubicBezTo>
                    <a:pt x="1105" y="100"/>
                    <a:pt x="1090" y="105"/>
                    <a:pt x="1077" y="115"/>
                  </a:cubicBezTo>
                  <a:cubicBezTo>
                    <a:pt x="1064" y="125"/>
                    <a:pt x="1055" y="140"/>
                    <a:pt x="1048" y="158"/>
                  </a:cubicBezTo>
                  <a:cubicBezTo>
                    <a:pt x="1047" y="158"/>
                    <a:pt x="1047" y="158"/>
                    <a:pt x="1047" y="158"/>
                  </a:cubicBezTo>
                  <a:cubicBezTo>
                    <a:pt x="1047" y="104"/>
                    <a:pt x="1047" y="104"/>
                    <a:pt x="1047" y="104"/>
                  </a:cubicBezTo>
                  <a:cubicBezTo>
                    <a:pt x="1003" y="104"/>
                    <a:pt x="1003" y="104"/>
                    <a:pt x="1003" y="104"/>
                  </a:cubicBezTo>
                  <a:cubicBezTo>
                    <a:pt x="1003" y="364"/>
                    <a:pt x="1003" y="364"/>
                    <a:pt x="1003" y="364"/>
                  </a:cubicBezTo>
                  <a:cubicBezTo>
                    <a:pt x="1047" y="364"/>
                    <a:pt x="1047" y="364"/>
                    <a:pt x="1047" y="364"/>
                  </a:cubicBezTo>
                  <a:cubicBezTo>
                    <a:pt x="1047" y="232"/>
                    <a:pt x="1047" y="232"/>
                    <a:pt x="1047" y="232"/>
                  </a:cubicBezTo>
                  <a:cubicBezTo>
                    <a:pt x="1047" y="203"/>
                    <a:pt x="1054" y="180"/>
                    <a:pt x="1066" y="163"/>
                  </a:cubicBezTo>
                  <a:cubicBezTo>
                    <a:pt x="1079" y="146"/>
                    <a:pt x="1095" y="138"/>
                    <a:pt x="1114" y="138"/>
                  </a:cubicBezTo>
                  <a:cubicBezTo>
                    <a:pt x="1128" y="138"/>
                    <a:pt x="1139" y="141"/>
                    <a:pt x="1147" y="146"/>
                  </a:cubicBezTo>
                  <a:cubicBezTo>
                    <a:pt x="1147" y="103"/>
                    <a:pt x="1147" y="103"/>
                    <a:pt x="1147" y="103"/>
                  </a:cubicBezTo>
                  <a:cubicBezTo>
                    <a:pt x="1141" y="101"/>
                    <a:pt x="1132" y="100"/>
                    <a:pt x="1121" y="100"/>
                  </a:cubicBezTo>
                  <a:close/>
                  <a:moveTo>
                    <a:pt x="389" y="104"/>
                  </a:moveTo>
                  <a:cubicBezTo>
                    <a:pt x="389" y="140"/>
                    <a:pt x="389" y="140"/>
                    <a:pt x="389" y="140"/>
                  </a:cubicBezTo>
                  <a:cubicBezTo>
                    <a:pt x="538" y="140"/>
                    <a:pt x="538" y="140"/>
                    <a:pt x="538" y="140"/>
                  </a:cubicBezTo>
                  <a:cubicBezTo>
                    <a:pt x="374" y="351"/>
                    <a:pt x="374" y="351"/>
                    <a:pt x="374" y="351"/>
                  </a:cubicBezTo>
                  <a:cubicBezTo>
                    <a:pt x="374" y="364"/>
                    <a:pt x="374" y="364"/>
                    <a:pt x="374" y="364"/>
                  </a:cubicBezTo>
                  <a:cubicBezTo>
                    <a:pt x="601" y="364"/>
                    <a:pt x="601" y="364"/>
                    <a:pt x="601" y="364"/>
                  </a:cubicBezTo>
                  <a:cubicBezTo>
                    <a:pt x="601" y="329"/>
                    <a:pt x="601" y="329"/>
                    <a:pt x="601" y="329"/>
                  </a:cubicBezTo>
                  <a:cubicBezTo>
                    <a:pt x="439" y="329"/>
                    <a:pt x="439" y="329"/>
                    <a:pt x="439" y="329"/>
                  </a:cubicBezTo>
                  <a:cubicBezTo>
                    <a:pt x="603" y="116"/>
                    <a:pt x="603" y="116"/>
                    <a:pt x="603" y="116"/>
                  </a:cubicBezTo>
                  <a:cubicBezTo>
                    <a:pt x="603" y="104"/>
                    <a:pt x="603" y="104"/>
                    <a:pt x="603" y="104"/>
                  </a:cubicBezTo>
                  <a:cubicBezTo>
                    <a:pt x="389" y="104"/>
                    <a:pt x="389" y="104"/>
                    <a:pt x="389" y="104"/>
                  </a:cubicBezTo>
                  <a:close/>
                  <a:moveTo>
                    <a:pt x="669" y="104"/>
                  </a:moveTo>
                  <a:cubicBezTo>
                    <a:pt x="669" y="260"/>
                    <a:pt x="669" y="260"/>
                    <a:pt x="669" y="260"/>
                  </a:cubicBezTo>
                  <a:cubicBezTo>
                    <a:pt x="669" y="333"/>
                    <a:pt x="702" y="370"/>
                    <a:pt x="768" y="370"/>
                  </a:cubicBezTo>
                  <a:cubicBezTo>
                    <a:pt x="807" y="370"/>
                    <a:pt x="835" y="355"/>
                    <a:pt x="853" y="323"/>
                  </a:cubicBezTo>
                  <a:cubicBezTo>
                    <a:pt x="854" y="323"/>
                    <a:pt x="854" y="323"/>
                    <a:pt x="854" y="323"/>
                  </a:cubicBezTo>
                  <a:cubicBezTo>
                    <a:pt x="854" y="364"/>
                    <a:pt x="854" y="364"/>
                    <a:pt x="854" y="364"/>
                  </a:cubicBezTo>
                  <a:cubicBezTo>
                    <a:pt x="899" y="364"/>
                    <a:pt x="899" y="364"/>
                    <a:pt x="899" y="364"/>
                  </a:cubicBezTo>
                  <a:cubicBezTo>
                    <a:pt x="899" y="104"/>
                    <a:pt x="899" y="104"/>
                    <a:pt x="899" y="104"/>
                  </a:cubicBezTo>
                  <a:cubicBezTo>
                    <a:pt x="854" y="104"/>
                    <a:pt x="854" y="104"/>
                    <a:pt x="854" y="104"/>
                  </a:cubicBezTo>
                  <a:cubicBezTo>
                    <a:pt x="854" y="254"/>
                    <a:pt x="854" y="254"/>
                    <a:pt x="854" y="254"/>
                  </a:cubicBezTo>
                  <a:cubicBezTo>
                    <a:pt x="854" y="278"/>
                    <a:pt x="847" y="298"/>
                    <a:pt x="833" y="313"/>
                  </a:cubicBezTo>
                  <a:cubicBezTo>
                    <a:pt x="819" y="328"/>
                    <a:pt x="802" y="335"/>
                    <a:pt x="780" y="335"/>
                  </a:cubicBezTo>
                  <a:cubicBezTo>
                    <a:pt x="736" y="335"/>
                    <a:pt x="713" y="308"/>
                    <a:pt x="713" y="253"/>
                  </a:cubicBezTo>
                  <a:cubicBezTo>
                    <a:pt x="713" y="104"/>
                    <a:pt x="713" y="104"/>
                    <a:pt x="713" y="104"/>
                  </a:cubicBezTo>
                  <a:cubicBezTo>
                    <a:pt x="669" y="104"/>
                    <a:pt x="669" y="104"/>
                    <a:pt x="669" y="104"/>
                  </a:cubicBezTo>
                  <a:close/>
                  <a:moveTo>
                    <a:pt x="1318" y="133"/>
                  </a:moveTo>
                  <a:cubicBezTo>
                    <a:pt x="1339" y="133"/>
                    <a:pt x="1356" y="140"/>
                    <a:pt x="1368" y="153"/>
                  </a:cubicBezTo>
                  <a:cubicBezTo>
                    <a:pt x="1380" y="167"/>
                    <a:pt x="1386" y="185"/>
                    <a:pt x="1387" y="209"/>
                  </a:cubicBezTo>
                  <a:cubicBezTo>
                    <a:pt x="1237" y="209"/>
                    <a:pt x="1237" y="209"/>
                    <a:pt x="1237" y="209"/>
                  </a:cubicBezTo>
                  <a:cubicBezTo>
                    <a:pt x="1241" y="187"/>
                    <a:pt x="1250" y="168"/>
                    <a:pt x="1264" y="154"/>
                  </a:cubicBezTo>
                  <a:cubicBezTo>
                    <a:pt x="1279" y="140"/>
                    <a:pt x="1297" y="133"/>
                    <a:pt x="1318" y="1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2">
                <a:defRPr/>
              </a:pPr>
              <a:endParaRPr lang="en-GB">
                <a:solidFill>
                  <a:srgbClr val="5A5A5A"/>
                </a:solidFill>
                <a:latin typeface="Open Sans"/>
              </a:endParaRPr>
            </a:p>
          </p:txBody>
        </p:sp>
      </p:grpSp>
      <p:grpSp>
        <p:nvGrpSpPr>
          <p:cNvPr id="21" name="Group 20">
            <a:extLst>
              <a:ext uri="{FF2B5EF4-FFF2-40B4-BE49-F238E27FC236}">
                <a16:creationId xmlns:a16="http://schemas.microsoft.com/office/drawing/2014/main" id="{087C8B8D-0A96-92E9-4410-8B216DE473AE}"/>
              </a:ext>
            </a:extLst>
          </p:cNvPr>
          <p:cNvGrpSpPr/>
          <p:nvPr/>
        </p:nvGrpSpPr>
        <p:grpSpPr>
          <a:xfrm>
            <a:off x="9427408" y="2586388"/>
            <a:ext cx="1284019" cy="543045"/>
            <a:chOff x="7062366" y="1595772"/>
            <a:chExt cx="963014" cy="407284"/>
          </a:xfrm>
        </p:grpSpPr>
        <p:pic>
          <p:nvPicPr>
            <p:cNvPr id="115" name="GCP Text" descr="Image result for google cloud platform white">
              <a:extLst>
                <a:ext uri="{FF2B5EF4-FFF2-40B4-BE49-F238E27FC236}">
                  <a16:creationId xmlns:a16="http://schemas.microsoft.com/office/drawing/2014/main" id="{BB4FFB19-A2B3-24E3-3683-6A5918434B35}"/>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78094"/>
            <a:stretch/>
          </p:blipFill>
          <p:spPr bwMode="auto">
            <a:xfrm>
              <a:off x="7062366" y="1867256"/>
              <a:ext cx="963014" cy="135800"/>
            </a:xfrm>
            <a:prstGeom prst="rect">
              <a:avLst/>
            </a:prstGeom>
            <a:noFill/>
            <a:extLst>
              <a:ext uri="{909E8E84-426E-40DD-AFC4-6F175D3DCCD1}">
                <a14:hiddenFill xmlns:a14="http://schemas.microsoft.com/office/drawing/2010/main">
                  <a:solidFill>
                    <a:srgbClr val="FFFFFF"/>
                  </a:solidFill>
                </a14:hiddenFill>
              </a:ext>
            </a:extLst>
          </p:spPr>
        </p:pic>
        <p:pic>
          <p:nvPicPr>
            <p:cNvPr id="116" name="GCP Logo" descr="Image result for transparent google cloud platform logo">
              <a:extLst>
                <a:ext uri="{FF2B5EF4-FFF2-40B4-BE49-F238E27FC236}">
                  <a16:creationId xmlns:a16="http://schemas.microsoft.com/office/drawing/2014/main" id="{8FEBEF58-EB16-2682-8B0F-6034CD9DF0C6}"/>
                </a:ext>
              </a:extLst>
            </p:cNvPr>
            <p:cNvPicPr>
              <a:picLocks noChangeAspect="1" noChangeArrowheads="1"/>
            </p:cNvPicPr>
            <p:nvPr/>
          </p:nvPicPr>
          <p:blipFill>
            <a:blip r:embed="rId12" cstate="hqprint">
              <a:biLevel thresh="25000"/>
              <a:extLst>
                <a:ext uri="{28A0092B-C50C-407E-A947-70E740481C1C}">
                  <a14:useLocalDpi xmlns:a14="http://schemas.microsoft.com/office/drawing/2010/main"/>
                </a:ext>
              </a:extLst>
            </a:blip>
            <a:srcRect/>
            <a:stretch>
              <a:fillRect/>
            </a:stretch>
          </p:blipFill>
          <p:spPr bwMode="auto">
            <a:xfrm>
              <a:off x="7413328" y="1595772"/>
              <a:ext cx="257728" cy="257728"/>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A picture containing text, clipart&#10;&#10;Description automatically generated">
            <a:extLst>
              <a:ext uri="{FF2B5EF4-FFF2-40B4-BE49-F238E27FC236}">
                <a16:creationId xmlns:a16="http://schemas.microsoft.com/office/drawing/2014/main" id="{83292D98-D3D8-010C-CE21-76EE69295FAA}"/>
              </a:ext>
            </a:extLst>
          </p:cNvPr>
          <p:cNvPicPr>
            <a:picLocks noChangeAspect="1"/>
          </p:cNvPicPr>
          <p:nvPr/>
        </p:nvPicPr>
        <p:blipFill>
          <a:blip r:embed="rId13"/>
          <a:stretch>
            <a:fillRect/>
          </a:stretch>
        </p:blipFill>
        <p:spPr>
          <a:xfrm>
            <a:off x="9510046" y="3267100"/>
            <a:ext cx="1075985" cy="247353"/>
          </a:xfrm>
          <a:prstGeom prst="rect">
            <a:avLst/>
          </a:prstGeom>
        </p:spPr>
      </p:pic>
      <p:pic>
        <p:nvPicPr>
          <p:cNvPr id="16" name="Picture 15" descr="Logo&#10;&#10;Description automatically generated">
            <a:extLst>
              <a:ext uri="{FF2B5EF4-FFF2-40B4-BE49-F238E27FC236}">
                <a16:creationId xmlns:a16="http://schemas.microsoft.com/office/drawing/2014/main" id="{51D85CBE-CD8E-97D2-3B4F-710935E02B1B}"/>
              </a:ext>
            </a:extLst>
          </p:cNvPr>
          <p:cNvPicPr>
            <a:picLocks noChangeAspect="1"/>
          </p:cNvPicPr>
          <p:nvPr/>
        </p:nvPicPr>
        <p:blipFill>
          <a:blip r:embed="rId14"/>
          <a:stretch>
            <a:fillRect/>
          </a:stretch>
        </p:blipFill>
        <p:spPr>
          <a:xfrm>
            <a:off x="9662022" y="3560905"/>
            <a:ext cx="772033" cy="603769"/>
          </a:xfrm>
          <a:prstGeom prst="rect">
            <a:avLst/>
          </a:prstGeom>
        </p:spPr>
      </p:pic>
      <p:pic>
        <p:nvPicPr>
          <p:cNvPr id="22" name="Graphic 21">
            <a:extLst>
              <a:ext uri="{FF2B5EF4-FFF2-40B4-BE49-F238E27FC236}">
                <a16:creationId xmlns:a16="http://schemas.microsoft.com/office/drawing/2014/main" id="{FEBAA2CC-6B40-7204-D277-8728CA1A17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2075" y="5011436"/>
            <a:ext cx="220317" cy="363525"/>
          </a:xfrm>
          <a:prstGeom prst="rect">
            <a:avLst/>
          </a:prstGeom>
        </p:spPr>
      </p:pic>
      <p:pic>
        <p:nvPicPr>
          <p:cNvPr id="24" name="Picture 23" descr="Icon&#10;&#10;Description automatically generated">
            <a:extLst>
              <a:ext uri="{FF2B5EF4-FFF2-40B4-BE49-F238E27FC236}">
                <a16:creationId xmlns:a16="http://schemas.microsoft.com/office/drawing/2014/main" id="{177F7D63-864A-15C2-E3BC-2642DF01990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799748" y="4984931"/>
            <a:ext cx="416533" cy="416533"/>
          </a:xfrm>
          <a:prstGeom prst="rect">
            <a:avLst/>
          </a:prstGeom>
        </p:spPr>
      </p:pic>
      <p:pic>
        <p:nvPicPr>
          <p:cNvPr id="26" name="Picture 25" descr="Icon&#10;&#10;Description automatically generated">
            <a:extLst>
              <a:ext uri="{FF2B5EF4-FFF2-40B4-BE49-F238E27FC236}">
                <a16:creationId xmlns:a16="http://schemas.microsoft.com/office/drawing/2014/main" id="{6357FA21-FB8E-BDFF-11E3-5C16C8640C5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0342962" y="5022048"/>
            <a:ext cx="342301" cy="3423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B3DAC6-4664-ADDD-0819-91CC41498626}"/>
              </a:ext>
            </a:extLst>
          </p:cNvPr>
          <p:cNvSpPr>
            <a:spLocks noGrp="1"/>
          </p:cNvSpPr>
          <p:nvPr>
            <p:ph type="title"/>
          </p:nvPr>
        </p:nvSpPr>
        <p:spPr/>
        <p:txBody>
          <a:bodyPr/>
          <a:lstStyle/>
          <a:p>
            <a:r>
              <a:rPr lang="en-GB" dirty="0"/>
              <a:t>Qlik and SAP </a:t>
            </a:r>
            <a:endParaRPr lang="en-US" dirty="0"/>
          </a:p>
        </p:txBody>
      </p:sp>
      <p:sp>
        <p:nvSpPr>
          <p:cNvPr id="5" name="Google Shape;9562;p748">
            <a:extLst>
              <a:ext uri="{FF2B5EF4-FFF2-40B4-BE49-F238E27FC236}">
                <a16:creationId xmlns:a16="http://schemas.microsoft.com/office/drawing/2014/main" id="{9E5410AD-8B95-E874-B015-52964AAFA510}"/>
              </a:ext>
            </a:extLst>
          </p:cNvPr>
          <p:cNvSpPr txBox="1"/>
          <p:nvPr/>
        </p:nvSpPr>
        <p:spPr>
          <a:xfrm>
            <a:off x="8135677" y="1992943"/>
            <a:ext cx="3522900" cy="2927700"/>
          </a:xfrm>
          <a:prstGeom prst="rect">
            <a:avLst/>
          </a:prstGeom>
          <a:solidFill>
            <a:srgbClr val="FFFFFF"/>
          </a:solidFill>
          <a:ln w="101600" cap="flat" cmpd="sng">
            <a:solidFill>
              <a:srgbClr val="006580"/>
            </a:solidFill>
            <a:prstDash val="solid"/>
            <a:miter lim="800000"/>
            <a:headEnd type="none" w="sm" len="sm"/>
            <a:tailEnd type="none" w="sm" len="sm"/>
          </a:ln>
        </p:spPr>
        <p:txBody>
          <a:bodyPr spcFirstLastPara="1" wrap="square" lIns="108000" tIns="1656000" rIns="288000" bIns="45700" anchor="t" anchorCtr="0">
            <a:normAutofit/>
          </a:bodyPr>
          <a:lstStyle/>
          <a:p>
            <a:pPr marL="361942" algn="ctr">
              <a:lnSpc>
                <a:spcPct val="90000"/>
              </a:lnSpc>
            </a:pPr>
            <a:r>
              <a:rPr lang="en-US" sz="2200">
                <a:latin typeface="Open Sans Light"/>
                <a:ea typeface="Open Sans Light"/>
                <a:cs typeface="Open Sans Light"/>
                <a:sym typeface="Open Sans Light"/>
              </a:rPr>
              <a:t>Pre templated PS approach to accelerate customer’s time to value </a:t>
            </a:r>
            <a:endParaRPr sz="2200">
              <a:latin typeface="Open Sans Light"/>
              <a:ea typeface="Open Sans Light"/>
              <a:cs typeface="Open Sans Light"/>
              <a:sym typeface="Open Sans Light"/>
            </a:endParaRPr>
          </a:p>
        </p:txBody>
      </p:sp>
      <p:sp>
        <p:nvSpPr>
          <p:cNvPr id="6" name="Google Shape;9563;p748">
            <a:extLst>
              <a:ext uri="{FF2B5EF4-FFF2-40B4-BE49-F238E27FC236}">
                <a16:creationId xmlns:a16="http://schemas.microsoft.com/office/drawing/2014/main" id="{2947E8A2-E69C-6652-0EA1-55E63BB555DF}"/>
              </a:ext>
            </a:extLst>
          </p:cNvPr>
          <p:cNvSpPr txBox="1"/>
          <p:nvPr/>
        </p:nvSpPr>
        <p:spPr>
          <a:xfrm>
            <a:off x="493913" y="1998689"/>
            <a:ext cx="3522900" cy="2927700"/>
          </a:xfrm>
          <a:prstGeom prst="rect">
            <a:avLst/>
          </a:prstGeom>
          <a:solidFill>
            <a:srgbClr val="FFFFFF"/>
          </a:solidFill>
          <a:ln w="101600" cap="flat" cmpd="sng">
            <a:solidFill>
              <a:srgbClr val="006580"/>
            </a:solidFill>
            <a:prstDash val="solid"/>
            <a:miter lim="800000"/>
            <a:headEnd type="none" w="sm" len="sm"/>
            <a:tailEnd type="none" w="sm" len="sm"/>
          </a:ln>
        </p:spPr>
        <p:txBody>
          <a:bodyPr spcFirstLastPara="1" wrap="square" lIns="108000" tIns="1656000" rIns="288000" bIns="45700" anchor="t" anchorCtr="0">
            <a:normAutofit/>
          </a:bodyPr>
          <a:lstStyle/>
          <a:p>
            <a:pPr marL="361942" algn="ctr">
              <a:lnSpc>
                <a:spcPct val="90000"/>
              </a:lnSpc>
            </a:pPr>
            <a:r>
              <a:rPr lang="en-US" sz="2200">
                <a:latin typeface="Open Sans Light"/>
                <a:ea typeface="Open Sans Light"/>
                <a:cs typeface="Open Sans Light"/>
                <a:sym typeface="Open Sans Light"/>
              </a:rPr>
              <a:t>Automated, universal and real-time data integration</a:t>
            </a:r>
            <a:endParaRPr sz="2200">
              <a:latin typeface="Open Sans Light"/>
              <a:ea typeface="Open Sans Light"/>
              <a:cs typeface="Open Sans Light"/>
              <a:sym typeface="Open Sans Light"/>
            </a:endParaRPr>
          </a:p>
        </p:txBody>
      </p:sp>
      <p:sp>
        <p:nvSpPr>
          <p:cNvPr id="7" name="Google Shape;9564;p748">
            <a:extLst>
              <a:ext uri="{FF2B5EF4-FFF2-40B4-BE49-F238E27FC236}">
                <a16:creationId xmlns:a16="http://schemas.microsoft.com/office/drawing/2014/main" id="{14184EA3-5DEB-50E9-2D50-19B5175AD28E}"/>
              </a:ext>
            </a:extLst>
          </p:cNvPr>
          <p:cNvSpPr txBox="1"/>
          <p:nvPr/>
        </p:nvSpPr>
        <p:spPr>
          <a:xfrm>
            <a:off x="4336570" y="1998689"/>
            <a:ext cx="3522900" cy="2927700"/>
          </a:xfrm>
          <a:prstGeom prst="rect">
            <a:avLst/>
          </a:prstGeom>
          <a:solidFill>
            <a:srgbClr val="FFFFFF"/>
          </a:solidFill>
          <a:ln w="101600" cap="flat" cmpd="sng">
            <a:solidFill>
              <a:srgbClr val="006580"/>
            </a:solidFill>
            <a:prstDash val="solid"/>
            <a:miter lim="800000"/>
            <a:headEnd type="none" w="sm" len="sm"/>
            <a:tailEnd type="none" w="sm" len="sm"/>
          </a:ln>
        </p:spPr>
        <p:txBody>
          <a:bodyPr spcFirstLastPara="1" wrap="square" lIns="108000" tIns="1656000" rIns="288000" bIns="45700" anchor="t" anchorCtr="0">
            <a:normAutofit/>
          </a:bodyPr>
          <a:lstStyle/>
          <a:p>
            <a:pPr marL="361942" algn="ctr">
              <a:lnSpc>
                <a:spcPct val="90000"/>
              </a:lnSpc>
            </a:pPr>
            <a:r>
              <a:rPr lang="en-US" sz="2200">
                <a:latin typeface="Open Sans Light"/>
                <a:ea typeface="Open Sans Light"/>
                <a:cs typeface="Open Sans Light"/>
                <a:sym typeface="Open Sans Light"/>
              </a:rPr>
              <a:t>Data Warehouse and Data Lake automation for Analytics Ready Data.</a:t>
            </a:r>
            <a:endParaRPr sz="2200">
              <a:latin typeface="Open Sans Light"/>
              <a:ea typeface="Open Sans Light"/>
              <a:cs typeface="Open Sans Light"/>
              <a:sym typeface="Open Sans Light"/>
            </a:endParaRPr>
          </a:p>
          <a:p>
            <a:pPr marL="174621">
              <a:lnSpc>
                <a:spcPct val="90000"/>
              </a:lnSpc>
              <a:spcBef>
                <a:spcPts val="1000"/>
              </a:spcBef>
            </a:pPr>
            <a:endParaRPr sz="2200">
              <a:latin typeface="Open Sans Light"/>
              <a:ea typeface="Open Sans Light"/>
              <a:cs typeface="Open Sans Light"/>
              <a:sym typeface="Open Sans Light"/>
            </a:endParaRPr>
          </a:p>
        </p:txBody>
      </p:sp>
      <p:sp>
        <p:nvSpPr>
          <p:cNvPr id="8" name="Google Shape;9565;p748">
            <a:extLst>
              <a:ext uri="{FF2B5EF4-FFF2-40B4-BE49-F238E27FC236}">
                <a16:creationId xmlns:a16="http://schemas.microsoft.com/office/drawing/2014/main" id="{BEC566FC-CFF1-ED78-602C-CAB4DA710841}"/>
              </a:ext>
            </a:extLst>
          </p:cNvPr>
          <p:cNvSpPr txBox="1"/>
          <p:nvPr/>
        </p:nvSpPr>
        <p:spPr>
          <a:xfrm>
            <a:off x="8146567" y="1974927"/>
            <a:ext cx="3512100" cy="1448700"/>
          </a:xfrm>
          <a:prstGeom prst="rect">
            <a:avLst/>
          </a:prstGeom>
          <a:solidFill>
            <a:srgbClr val="006580"/>
          </a:solidFill>
          <a:ln>
            <a:noFill/>
          </a:ln>
        </p:spPr>
        <p:txBody>
          <a:bodyPr spcFirstLastPara="1" wrap="square" lIns="0" tIns="0" rIns="0" bIns="108000" anchor="b" anchorCtr="0">
            <a:normAutofit/>
          </a:bodyPr>
          <a:lstStyle/>
          <a:p>
            <a:pPr algn="ctr">
              <a:lnSpc>
                <a:spcPct val="90000"/>
              </a:lnSpc>
            </a:pPr>
            <a:r>
              <a:rPr lang="en-US" sz="2400">
                <a:solidFill>
                  <a:srgbClr val="FFFFFF"/>
                </a:solidFill>
                <a:latin typeface="Open Sans Light"/>
                <a:ea typeface="Open Sans Light"/>
                <a:cs typeface="Open Sans Light"/>
                <a:sym typeface="Open Sans Light"/>
              </a:rPr>
              <a:t>QLIK SAP ACCELERATORS</a:t>
            </a:r>
            <a:endParaRPr sz="2200">
              <a:solidFill>
                <a:srgbClr val="022852"/>
              </a:solidFill>
            </a:endParaRPr>
          </a:p>
        </p:txBody>
      </p:sp>
      <p:sp>
        <p:nvSpPr>
          <p:cNvPr id="11" name="Google Shape;9566;p748">
            <a:extLst>
              <a:ext uri="{FF2B5EF4-FFF2-40B4-BE49-F238E27FC236}">
                <a16:creationId xmlns:a16="http://schemas.microsoft.com/office/drawing/2014/main" id="{D9A26502-54A0-7252-7344-9568520EEE78}"/>
              </a:ext>
            </a:extLst>
          </p:cNvPr>
          <p:cNvSpPr txBox="1"/>
          <p:nvPr/>
        </p:nvSpPr>
        <p:spPr>
          <a:xfrm>
            <a:off x="493911" y="1974927"/>
            <a:ext cx="3512100" cy="1454400"/>
          </a:xfrm>
          <a:prstGeom prst="rect">
            <a:avLst/>
          </a:prstGeom>
          <a:solidFill>
            <a:srgbClr val="006580"/>
          </a:solidFill>
          <a:ln w="9525" cap="flat" cmpd="sng">
            <a:solidFill>
              <a:srgbClr val="006580"/>
            </a:solidFill>
            <a:prstDash val="solid"/>
            <a:round/>
            <a:headEnd type="none" w="sm" len="sm"/>
            <a:tailEnd type="none" w="sm" len="sm"/>
          </a:ln>
        </p:spPr>
        <p:txBody>
          <a:bodyPr spcFirstLastPara="1" wrap="square" lIns="0" tIns="0" rIns="0" bIns="108000" anchor="b" anchorCtr="0">
            <a:normAutofit/>
          </a:bodyPr>
          <a:lstStyle/>
          <a:p>
            <a:pPr algn="ctr">
              <a:lnSpc>
                <a:spcPct val="90000"/>
              </a:lnSpc>
            </a:pPr>
            <a:r>
              <a:rPr lang="en-US" sz="2400">
                <a:solidFill>
                  <a:srgbClr val="FFFFFF"/>
                </a:solidFill>
                <a:latin typeface="Open Sans Light"/>
                <a:ea typeface="Open Sans Light"/>
                <a:cs typeface="Open Sans Light"/>
                <a:sym typeface="Open Sans Light"/>
              </a:rPr>
              <a:t>QLIK REPLICATE</a:t>
            </a:r>
            <a:endParaRPr sz="2200">
              <a:solidFill>
                <a:srgbClr val="022852"/>
              </a:solidFill>
            </a:endParaRPr>
          </a:p>
        </p:txBody>
      </p:sp>
      <p:sp>
        <p:nvSpPr>
          <p:cNvPr id="12" name="Google Shape;9567;p748">
            <a:extLst>
              <a:ext uri="{FF2B5EF4-FFF2-40B4-BE49-F238E27FC236}">
                <a16:creationId xmlns:a16="http://schemas.microsoft.com/office/drawing/2014/main" id="{60CDACFE-4E79-87D9-0DC1-5F4FFEDC7D39}"/>
              </a:ext>
            </a:extLst>
          </p:cNvPr>
          <p:cNvSpPr txBox="1"/>
          <p:nvPr/>
        </p:nvSpPr>
        <p:spPr>
          <a:xfrm>
            <a:off x="4347459" y="1974927"/>
            <a:ext cx="3512100" cy="1454400"/>
          </a:xfrm>
          <a:prstGeom prst="rect">
            <a:avLst/>
          </a:prstGeom>
          <a:solidFill>
            <a:srgbClr val="006580"/>
          </a:solidFill>
          <a:ln>
            <a:noFill/>
          </a:ln>
        </p:spPr>
        <p:txBody>
          <a:bodyPr spcFirstLastPara="1" wrap="square" lIns="0" tIns="0" rIns="0" bIns="108000" anchor="b" anchorCtr="0">
            <a:normAutofit/>
          </a:bodyPr>
          <a:lstStyle/>
          <a:p>
            <a:pPr algn="ctr">
              <a:lnSpc>
                <a:spcPct val="90000"/>
              </a:lnSpc>
            </a:pPr>
            <a:r>
              <a:rPr lang="en-US" sz="2400">
                <a:solidFill>
                  <a:srgbClr val="FFFFFF"/>
                </a:solidFill>
                <a:latin typeface="Open Sans Light"/>
                <a:ea typeface="Open Sans Light"/>
                <a:cs typeface="Open Sans Light"/>
                <a:sym typeface="Open Sans Light"/>
              </a:rPr>
              <a:t>QLIK COMPOSE</a:t>
            </a:r>
            <a:endParaRPr sz="2200">
              <a:solidFill>
                <a:srgbClr val="022852"/>
              </a:solidFill>
            </a:endParaRPr>
          </a:p>
        </p:txBody>
      </p:sp>
      <p:pic>
        <p:nvPicPr>
          <p:cNvPr id="13" name="Google Shape;9568;p748">
            <a:extLst>
              <a:ext uri="{FF2B5EF4-FFF2-40B4-BE49-F238E27FC236}">
                <a16:creationId xmlns:a16="http://schemas.microsoft.com/office/drawing/2014/main" id="{52B71740-5F39-3A27-870C-537682EC6B08}"/>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650989" y="2049642"/>
            <a:ext cx="894081" cy="780663"/>
          </a:xfrm>
          <a:prstGeom prst="rect">
            <a:avLst/>
          </a:prstGeom>
          <a:noFill/>
          <a:ln>
            <a:noFill/>
          </a:ln>
        </p:spPr>
      </p:pic>
      <p:pic>
        <p:nvPicPr>
          <p:cNvPr id="14" name="Google Shape;9569;p748">
            <a:extLst>
              <a:ext uri="{FF2B5EF4-FFF2-40B4-BE49-F238E27FC236}">
                <a16:creationId xmlns:a16="http://schemas.microsoft.com/office/drawing/2014/main" id="{69ED8B7C-B5D8-B74B-D43A-15701821E5A3}"/>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449035" y="2043895"/>
            <a:ext cx="848800" cy="849276"/>
          </a:xfrm>
          <a:prstGeom prst="rect">
            <a:avLst/>
          </a:prstGeom>
          <a:noFill/>
          <a:ln>
            <a:noFill/>
          </a:ln>
        </p:spPr>
      </p:pic>
      <p:pic>
        <p:nvPicPr>
          <p:cNvPr id="15" name="Google Shape;9570;p748">
            <a:extLst>
              <a:ext uri="{FF2B5EF4-FFF2-40B4-BE49-F238E27FC236}">
                <a16:creationId xmlns:a16="http://schemas.microsoft.com/office/drawing/2014/main" id="{CFBC523C-342C-EE09-79C3-584D68475868}"/>
              </a:ext>
            </a:extLst>
          </p:cNvPr>
          <p:cNvPicPr preferRelativeResize="0"/>
          <p:nvPr/>
        </p:nvPicPr>
        <p:blipFill>
          <a:blip r:embed="rId5">
            <a:extLst>
              <a:ext uri="{96DAC541-7B7A-43D3-8B79-37D633B846F1}">
                <asvg:svgBlip xmlns:asvg="http://schemas.microsoft.com/office/drawing/2016/SVG/main" r:embed="rId6"/>
              </a:ext>
            </a:extLst>
          </a:blip>
          <a:srcRect/>
          <a:stretch/>
        </p:blipFill>
        <p:spPr>
          <a:xfrm>
            <a:off x="1710441" y="2074280"/>
            <a:ext cx="1070859" cy="818891"/>
          </a:xfrm>
          <a:prstGeom prst="rect">
            <a:avLst/>
          </a:prstGeom>
          <a:noFill/>
          <a:ln>
            <a:noFill/>
          </a:ln>
        </p:spPr>
      </p:pic>
    </p:spTree>
    <p:extLst>
      <p:ext uri="{BB962C8B-B14F-4D97-AF65-F5344CB8AC3E}">
        <p14:creationId xmlns:p14="http://schemas.microsoft.com/office/powerpoint/2010/main" val="103762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F4C4-0105-3C32-A5D3-045B68A2271B}"/>
              </a:ext>
            </a:extLst>
          </p:cNvPr>
          <p:cNvSpPr>
            <a:spLocks noGrp="1"/>
          </p:cNvSpPr>
          <p:nvPr>
            <p:ph type="title"/>
          </p:nvPr>
        </p:nvSpPr>
        <p:spPr/>
        <p:txBody>
          <a:bodyPr/>
          <a:lstStyle/>
          <a:p>
            <a:r>
              <a:rPr lang="en-US" dirty="0"/>
              <a:t>Key Outcomes/Objectives</a:t>
            </a:r>
          </a:p>
        </p:txBody>
      </p:sp>
      <p:sp>
        <p:nvSpPr>
          <p:cNvPr id="3" name="Text Placeholder 2">
            <a:extLst>
              <a:ext uri="{FF2B5EF4-FFF2-40B4-BE49-F238E27FC236}">
                <a16:creationId xmlns:a16="http://schemas.microsoft.com/office/drawing/2014/main" id="{D506F376-42AE-783E-69F8-4D0E307FD817}"/>
              </a:ext>
            </a:extLst>
          </p:cNvPr>
          <p:cNvSpPr>
            <a:spLocks noGrp="1"/>
          </p:cNvSpPr>
          <p:nvPr>
            <p:ph type="body" sz="quarter" idx="10"/>
          </p:nvPr>
        </p:nvSpPr>
        <p:spPr/>
        <p:txBody>
          <a:bodyPr/>
          <a:lstStyle/>
          <a:p>
            <a:r>
              <a:rPr lang="en-US" dirty="0"/>
              <a:t>Learn how to leverage SAP data in modern data warehouses </a:t>
            </a:r>
          </a:p>
          <a:p>
            <a:r>
              <a:rPr lang="en-US" dirty="0"/>
              <a:t>Overcome common limitations and challenges when working with SAP data</a:t>
            </a:r>
          </a:p>
          <a:p>
            <a:r>
              <a:rPr lang="en-US" dirty="0"/>
              <a:t>How to land SAP workloads in the cloud and prepare the data in an analytics ready format</a:t>
            </a:r>
          </a:p>
          <a:p>
            <a:r>
              <a:rPr lang="en-US" dirty="0"/>
              <a:t>Envisioning real-world Analytics use cases with SAP &amp; non-SAP data</a:t>
            </a:r>
          </a:p>
        </p:txBody>
      </p:sp>
    </p:spTree>
    <p:extLst>
      <p:ext uri="{BB962C8B-B14F-4D97-AF65-F5344CB8AC3E}">
        <p14:creationId xmlns:p14="http://schemas.microsoft.com/office/powerpoint/2010/main" val="2747271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786F3127-AA04-4E58-830E-64866F9DCC40}"/>
              </a:ext>
            </a:extLst>
          </p:cNvPr>
          <p:cNvSpPr/>
          <p:nvPr/>
        </p:nvSpPr>
        <p:spPr>
          <a:xfrm>
            <a:off x="2169601" y="-792976"/>
            <a:ext cx="7354151" cy="4928451"/>
          </a:xfrm>
          <a:prstGeom prst="triangle">
            <a:avLst/>
          </a:prstGeom>
          <a:gradFill flip="none" rotWithShape="1">
            <a:gsLst>
              <a:gs pos="100000">
                <a:schemeClr val="bg1"/>
              </a:gs>
              <a:gs pos="0">
                <a:schemeClr val="bg1">
                  <a:lumMod val="85000"/>
                </a:schemeClr>
              </a:gs>
              <a:gs pos="6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9" name="Title 18">
            <a:extLst>
              <a:ext uri="{FF2B5EF4-FFF2-40B4-BE49-F238E27FC236}">
                <a16:creationId xmlns:a16="http://schemas.microsoft.com/office/drawing/2014/main" id="{2D4CAB31-3ECB-4EB6-8B3C-0016435BA70D}"/>
              </a:ext>
            </a:extLst>
          </p:cNvPr>
          <p:cNvSpPr>
            <a:spLocks noGrp="1"/>
          </p:cNvSpPr>
          <p:nvPr>
            <p:ph type="title"/>
          </p:nvPr>
        </p:nvSpPr>
        <p:spPr/>
        <p:txBody>
          <a:bodyPr/>
          <a:lstStyle/>
          <a:p>
            <a:r>
              <a:rPr lang="en-US" dirty="0"/>
              <a:t>Solution Accelerators</a:t>
            </a:r>
          </a:p>
        </p:txBody>
      </p:sp>
      <p:sp>
        <p:nvSpPr>
          <p:cNvPr id="17" name="Text Placeholder 16">
            <a:extLst>
              <a:ext uri="{FF2B5EF4-FFF2-40B4-BE49-F238E27FC236}">
                <a16:creationId xmlns:a16="http://schemas.microsoft.com/office/drawing/2014/main" id="{EE19B2D7-E95D-49F1-9F58-741F72CF45FC}"/>
              </a:ext>
            </a:extLst>
          </p:cNvPr>
          <p:cNvSpPr>
            <a:spLocks noGrp="1"/>
          </p:cNvSpPr>
          <p:nvPr>
            <p:ph type="body" sz="quarter" idx="11"/>
          </p:nvPr>
        </p:nvSpPr>
        <p:spPr/>
        <p:txBody>
          <a:bodyPr/>
          <a:lstStyle/>
          <a:p>
            <a:r>
              <a:rPr lang="en-US" dirty="0"/>
              <a:t>Pre-configured content and templates</a:t>
            </a:r>
          </a:p>
        </p:txBody>
      </p:sp>
      <p:sp>
        <p:nvSpPr>
          <p:cNvPr id="73" name="TextBox 72">
            <a:extLst>
              <a:ext uri="{FF2B5EF4-FFF2-40B4-BE49-F238E27FC236}">
                <a16:creationId xmlns:a16="http://schemas.microsoft.com/office/drawing/2014/main" id="{5DBEBE17-38AC-4EDA-9193-308F6987F889}"/>
              </a:ext>
            </a:extLst>
          </p:cNvPr>
          <p:cNvSpPr txBox="1"/>
          <p:nvPr/>
        </p:nvSpPr>
        <p:spPr>
          <a:xfrm>
            <a:off x="1591368" y="4986835"/>
            <a:ext cx="1437669" cy="584775"/>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pPr algn="ctr"/>
            <a:r>
              <a:rPr lang="en-US" sz="1600" dirty="0"/>
              <a:t>SAP Data  </a:t>
            </a:r>
            <a:r>
              <a:rPr lang="en-US" sz="1600" b="1" dirty="0">
                <a:solidFill>
                  <a:schemeClr val="accent2"/>
                </a:solidFill>
              </a:rPr>
              <a:t>Extractors</a:t>
            </a:r>
          </a:p>
        </p:txBody>
      </p:sp>
      <p:sp>
        <p:nvSpPr>
          <p:cNvPr id="76" name="TextBox 75">
            <a:extLst>
              <a:ext uri="{FF2B5EF4-FFF2-40B4-BE49-F238E27FC236}">
                <a16:creationId xmlns:a16="http://schemas.microsoft.com/office/drawing/2014/main" id="{0A5FD416-269C-4975-A8C9-FDAFE5E2B0D9}"/>
              </a:ext>
            </a:extLst>
          </p:cNvPr>
          <p:cNvSpPr txBox="1"/>
          <p:nvPr/>
        </p:nvSpPr>
        <p:spPr>
          <a:xfrm>
            <a:off x="3701865" y="4986835"/>
            <a:ext cx="2032001" cy="584775"/>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pPr algn="ctr"/>
            <a:r>
              <a:rPr lang="en-US" sz="1600" b="1" dirty="0">
                <a:solidFill>
                  <a:schemeClr val="accent1"/>
                </a:solidFill>
              </a:rPr>
              <a:t>Replication</a:t>
            </a:r>
          </a:p>
          <a:p>
            <a:pPr algn="ctr"/>
            <a:r>
              <a:rPr lang="en-US" sz="1600" dirty="0"/>
              <a:t>Tasks</a:t>
            </a:r>
          </a:p>
        </p:txBody>
      </p:sp>
      <p:sp>
        <p:nvSpPr>
          <p:cNvPr id="79" name="TextBox 78">
            <a:extLst>
              <a:ext uri="{FF2B5EF4-FFF2-40B4-BE49-F238E27FC236}">
                <a16:creationId xmlns:a16="http://schemas.microsoft.com/office/drawing/2014/main" id="{19A96F64-209C-4255-88F5-66BAAC20B85D}"/>
              </a:ext>
            </a:extLst>
          </p:cNvPr>
          <p:cNvSpPr txBox="1"/>
          <p:nvPr/>
        </p:nvSpPr>
        <p:spPr>
          <a:xfrm>
            <a:off x="6125981" y="4986835"/>
            <a:ext cx="2032001" cy="584775"/>
          </a:xfrm>
          <a:prstGeom prst="rect">
            <a:avLst/>
          </a:prstGeom>
          <a:solidFill>
            <a:srgbClr val="FFFFFF">
              <a:alpha val="70980"/>
            </a:srgbClr>
          </a:solidFill>
        </p:spPr>
        <p:txBody>
          <a:bodyPr wrap="square" rtlCol="0">
            <a:spAutoFit/>
          </a:bodyPr>
          <a:lstStyle/>
          <a:p>
            <a:pPr algn="ctr"/>
            <a:r>
              <a:rPr lang="en-US" sz="1600" b="1" dirty="0">
                <a:solidFill>
                  <a:srgbClr val="14CFC8"/>
                </a:solidFill>
                <a:latin typeface="Arial" panose="020B0604020202020204" pitchFamily="34" charset="0"/>
                <a:cs typeface="Arial" panose="020B0604020202020204" pitchFamily="34" charset="0"/>
              </a:rPr>
              <a:t>Business Data</a:t>
            </a:r>
            <a:endParaRPr lang="en-US" sz="1600" dirty="0">
              <a:solidFill>
                <a:srgbClr val="14CFC8"/>
              </a:solidFill>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Models for SAP</a:t>
            </a:r>
          </a:p>
        </p:txBody>
      </p:sp>
      <p:sp>
        <p:nvSpPr>
          <p:cNvPr id="87" name="TextBox 86">
            <a:extLst>
              <a:ext uri="{FF2B5EF4-FFF2-40B4-BE49-F238E27FC236}">
                <a16:creationId xmlns:a16="http://schemas.microsoft.com/office/drawing/2014/main" id="{B0A10E21-FD95-423E-A74A-805FC98CA840}"/>
              </a:ext>
            </a:extLst>
          </p:cNvPr>
          <p:cNvSpPr txBox="1"/>
          <p:nvPr/>
        </p:nvSpPr>
        <p:spPr>
          <a:xfrm>
            <a:off x="8745339" y="4986835"/>
            <a:ext cx="1656756" cy="584775"/>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pPr algn="ctr"/>
            <a:r>
              <a:rPr lang="en-US" sz="1600" b="1" dirty="0">
                <a:solidFill>
                  <a:schemeClr val="accent6"/>
                </a:solidFill>
              </a:rPr>
              <a:t>Analytics </a:t>
            </a:r>
          </a:p>
          <a:p>
            <a:pPr algn="ctr"/>
            <a:r>
              <a:rPr lang="en-US" sz="1600" dirty="0"/>
              <a:t>App Templates</a:t>
            </a:r>
            <a:endParaRPr lang="en-US" sz="1600" b="1" dirty="0">
              <a:solidFill>
                <a:srgbClr val="54538F"/>
              </a:solidFill>
            </a:endParaRPr>
          </a:p>
        </p:txBody>
      </p:sp>
      <p:pic>
        <p:nvPicPr>
          <p:cNvPr id="60" name="Graphic 59">
            <a:extLst>
              <a:ext uri="{FF2B5EF4-FFF2-40B4-BE49-F238E27FC236}">
                <a16:creationId xmlns:a16="http://schemas.microsoft.com/office/drawing/2014/main" id="{F2AF65FF-A77C-6146-BF6A-82EE1EDDD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822" y="3369918"/>
            <a:ext cx="11193121" cy="1543879"/>
          </a:xfrm>
          <a:prstGeom prst="rect">
            <a:avLst/>
          </a:prstGeom>
        </p:spPr>
      </p:pic>
      <p:sp>
        <p:nvSpPr>
          <p:cNvPr id="61" name="Rectangle 60">
            <a:extLst>
              <a:ext uri="{FF2B5EF4-FFF2-40B4-BE49-F238E27FC236}">
                <a16:creationId xmlns:a16="http://schemas.microsoft.com/office/drawing/2014/main" id="{E2EFF0A3-1D8C-8945-8B69-09A4ED436082}"/>
              </a:ext>
            </a:extLst>
          </p:cNvPr>
          <p:cNvSpPr/>
          <p:nvPr/>
        </p:nvSpPr>
        <p:spPr>
          <a:xfrm>
            <a:off x="2414436" y="1827989"/>
            <a:ext cx="1975925" cy="122107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r>
              <a:rPr lang="en-US" sz="1600" b="1" dirty="0">
                <a:solidFill>
                  <a:schemeClr val="tx1"/>
                </a:solidFill>
              </a:rPr>
              <a:t>Order-to-Cash</a:t>
            </a:r>
          </a:p>
          <a:p>
            <a:pPr lvl="0" algn="ctr"/>
            <a:r>
              <a:rPr lang="en-US" sz="1333" dirty="0">
                <a:solidFill>
                  <a:schemeClr val="tx1"/>
                </a:solidFill>
              </a:rPr>
              <a:t>Optimize sales order fulfillment, billings,</a:t>
            </a:r>
            <a:br>
              <a:rPr lang="en-US" sz="1333" dirty="0">
                <a:solidFill>
                  <a:schemeClr val="tx1"/>
                </a:solidFill>
              </a:rPr>
            </a:br>
            <a:r>
              <a:rPr lang="en-US" sz="1333" dirty="0">
                <a:solidFill>
                  <a:schemeClr val="tx1"/>
                </a:solidFill>
              </a:rPr>
              <a:t>and working capital</a:t>
            </a:r>
            <a:endParaRPr lang="en-US" sz="2400" b="1" dirty="0">
              <a:solidFill>
                <a:schemeClr val="tx1"/>
              </a:solidFill>
            </a:endParaRPr>
          </a:p>
        </p:txBody>
      </p:sp>
      <p:sp>
        <p:nvSpPr>
          <p:cNvPr id="62" name="Rectangle 61">
            <a:extLst>
              <a:ext uri="{FF2B5EF4-FFF2-40B4-BE49-F238E27FC236}">
                <a16:creationId xmlns:a16="http://schemas.microsoft.com/office/drawing/2014/main" id="{2C5EAE03-EF45-254D-B2C2-8C57DE100DA8}"/>
              </a:ext>
            </a:extLst>
          </p:cNvPr>
          <p:cNvSpPr/>
          <p:nvPr/>
        </p:nvSpPr>
        <p:spPr>
          <a:xfrm>
            <a:off x="4801100" y="1825242"/>
            <a:ext cx="2112592" cy="122107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r>
              <a:rPr lang="en-US" sz="1600" b="1" dirty="0">
                <a:solidFill>
                  <a:schemeClr val="tx1"/>
                </a:solidFill>
              </a:rPr>
              <a:t>Financials</a:t>
            </a:r>
          </a:p>
          <a:p>
            <a:pPr lvl="0" algn="ctr"/>
            <a:r>
              <a:rPr lang="en-US" sz="1333" dirty="0">
                <a:solidFill>
                  <a:schemeClr val="tx1"/>
                </a:solidFill>
              </a:rPr>
              <a:t>Manage and control your P&amp;L, operating costs, and assets &amp; liabilities</a:t>
            </a:r>
          </a:p>
        </p:txBody>
      </p:sp>
      <p:sp>
        <p:nvSpPr>
          <p:cNvPr id="63" name="Rectangle 62">
            <a:extLst>
              <a:ext uri="{FF2B5EF4-FFF2-40B4-BE49-F238E27FC236}">
                <a16:creationId xmlns:a16="http://schemas.microsoft.com/office/drawing/2014/main" id="{D8A10505-10FB-A143-B1FF-A7E7110B53F2}"/>
              </a:ext>
            </a:extLst>
          </p:cNvPr>
          <p:cNvSpPr/>
          <p:nvPr/>
        </p:nvSpPr>
        <p:spPr>
          <a:xfrm>
            <a:off x="7324433" y="1825242"/>
            <a:ext cx="1939604" cy="122107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r>
              <a:rPr lang="en-US" sz="1600" b="1" dirty="0">
                <a:solidFill>
                  <a:schemeClr val="tx1"/>
                </a:solidFill>
              </a:rPr>
              <a:t>Inventory Management</a:t>
            </a:r>
          </a:p>
          <a:p>
            <a:pPr lvl="0" algn="ctr"/>
            <a:r>
              <a:rPr lang="en-US" sz="1333" dirty="0">
                <a:solidFill>
                  <a:schemeClr val="tx1"/>
                </a:solidFill>
              </a:rPr>
              <a:t>Track inventory levels, movement, and costs</a:t>
            </a:r>
          </a:p>
        </p:txBody>
      </p:sp>
    </p:spTree>
    <p:extLst>
      <p:ext uri="{BB962C8B-B14F-4D97-AF65-F5344CB8AC3E}">
        <p14:creationId xmlns:p14="http://schemas.microsoft.com/office/powerpoint/2010/main" val="1549844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A6F415E-4EE2-413E-8EB8-CA16442B5F17}"/>
              </a:ext>
            </a:extLst>
          </p:cNvPr>
          <p:cNvPicPr>
            <a:picLocks noChangeAspect="1"/>
          </p:cNvPicPr>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363876" y="0"/>
            <a:ext cx="8828124" cy="1595862"/>
          </a:xfrm>
          <a:prstGeom prst="rect">
            <a:avLst/>
          </a:prstGeom>
        </p:spPr>
      </p:pic>
      <p:pic>
        <p:nvPicPr>
          <p:cNvPr id="111" name="Picture 110">
            <a:extLst>
              <a:ext uri="{FF2B5EF4-FFF2-40B4-BE49-F238E27FC236}">
                <a16:creationId xmlns:a16="http://schemas.microsoft.com/office/drawing/2014/main" id="{A1F6FD12-B724-488B-BADF-DD315DD463E0}"/>
              </a:ext>
            </a:extLst>
          </p:cNvPr>
          <p:cNvPicPr>
            <a:picLocks noChangeAspect="1"/>
          </p:cNvPicPr>
          <p:nvPr/>
        </p:nvPicPr>
        <p:blipFill rotWithShape="1">
          <a:blip r:embed="rId4" cstate="hq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10800000">
            <a:off x="8564880" y="887909"/>
            <a:ext cx="3627120" cy="707952"/>
          </a:xfrm>
          <a:prstGeom prst="rect">
            <a:avLst/>
          </a:prstGeom>
        </p:spPr>
      </p:pic>
      <p:sp>
        <p:nvSpPr>
          <p:cNvPr id="12" name="Rectangle 1">
            <a:extLst>
              <a:ext uri="{FF2B5EF4-FFF2-40B4-BE49-F238E27FC236}">
                <a16:creationId xmlns:a16="http://schemas.microsoft.com/office/drawing/2014/main" id="{C8F2D027-6C41-41D9-B692-45A5A0D0F995}"/>
              </a:ext>
            </a:extLst>
          </p:cNvPr>
          <p:cNvSpPr/>
          <p:nvPr/>
        </p:nvSpPr>
        <p:spPr>
          <a:xfrm>
            <a:off x="0" y="1574803"/>
            <a:ext cx="12192000" cy="45719"/>
          </a:xfrm>
          <a:prstGeom prst="rect">
            <a:avLst/>
          </a:prstGeom>
          <a:gradFill flip="none" rotWithShape="1">
            <a:gsLst>
              <a:gs pos="14000">
                <a:schemeClr val="accent5"/>
              </a:gs>
              <a:gs pos="85000">
                <a:schemeClr val="accent2"/>
              </a:gs>
              <a:gs pos="69000">
                <a:schemeClr val="accent6"/>
              </a:gs>
              <a:gs pos="51000">
                <a:schemeClr val="accent3"/>
              </a:gs>
              <a:gs pos="32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7" name="Picture 96" descr="Shape&#10;&#10;Description automatically generated">
            <a:extLst>
              <a:ext uri="{FF2B5EF4-FFF2-40B4-BE49-F238E27FC236}">
                <a16:creationId xmlns:a16="http://schemas.microsoft.com/office/drawing/2014/main" id="{8BC37753-BF93-4AC6-BB54-95FA5B50017C}"/>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596644" y="7420144"/>
            <a:ext cx="4734909" cy="4734909"/>
          </a:xfrm>
          <a:prstGeom prst="rect">
            <a:avLst/>
          </a:prstGeom>
        </p:spPr>
      </p:pic>
      <p:grpSp>
        <p:nvGrpSpPr>
          <p:cNvPr id="100" name="Group 99">
            <a:extLst>
              <a:ext uri="{FF2B5EF4-FFF2-40B4-BE49-F238E27FC236}">
                <a16:creationId xmlns:a16="http://schemas.microsoft.com/office/drawing/2014/main" id="{33C73AA4-1973-47E4-AB68-35FFEA59A4B4}"/>
              </a:ext>
            </a:extLst>
          </p:cNvPr>
          <p:cNvGrpSpPr/>
          <p:nvPr/>
        </p:nvGrpSpPr>
        <p:grpSpPr>
          <a:xfrm>
            <a:off x="4689351" y="9565135"/>
            <a:ext cx="2749468" cy="861660"/>
            <a:chOff x="3745572" y="1490227"/>
            <a:chExt cx="2062101" cy="646245"/>
          </a:xfrm>
        </p:grpSpPr>
        <p:sp>
          <p:nvSpPr>
            <p:cNvPr id="101" name="Rectangle 100">
              <a:extLst>
                <a:ext uri="{FF2B5EF4-FFF2-40B4-BE49-F238E27FC236}">
                  <a16:creationId xmlns:a16="http://schemas.microsoft.com/office/drawing/2014/main" id="{C009B83D-1694-4BF3-BDC8-71A35070BCBC}"/>
                </a:ext>
              </a:extLst>
            </p:cNvPr>
            <p:cNvSpPr/>
            <p:nvPr/>
          </p:nvSpPr>
          <p:spPr>
            <a:xfrm>
              <a:off x="3745572" y="1490227"/>
              <a:ext cx="81854" cy="64624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2" name="TextBox 101">
              <a:extLst>
                <a:ext uri="{FF2B5EF4-FFF2-40B4-BE49-F238E27FC236}">
                  <a16:creationId xmlns:a16="http://schemas.microsoft.com/office/drawing/2014/main" id="{3BB513D8-4D3D-4AB0-B487-8420122BF740}"/>
                </a:ext>
              </a:extLst>
            </p:cNvPr>
            <p:cNvSpPr txBox="1"/>
            <p:nvPr/>
          </p:nvSpPr>
          <p:spPr>
            <a:xfrm>
              <a:off x="3840648" y="1551739"/>
              <a:ext cx="1967025" cy="500233"/>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r>
                <a:rPr lang="en-US" sz="1867" b="1"/>
                <a:t>Qlik </a:t>
              </a:r>
            </a:p>
            <a:p>
              <a:r>
                <a:rPr lang="en-US" sz="1867" b="1"/>
                <a:t>accelerator package</a:t>
              </a:r>
            </a:p>
          </p:txBody>
        </p:sp>
      </p:grpSp>
      <p:sp>
        <p:nvSpPr>
          <p:cNvPr id="6" name="TextBox 5">
            <a:extLst>
              <a:ext uri="{FF2B5EF4-FFF2-40B4-BE49-F238E27FC236}">
                <a16:creationId xmlns:a16="http://schemas.microsoft.com/office/drawing/2014/main" id="{8432F70B-F388-4A77-A121-41FC313C1596}"/>
              </a:ext>
            </a:extLst>
          </p:cNvPr>
          <p:cNvSpPr txBox="1"/>
          <p:nvPr/>
        </p:nvSpPr>
        <p:spPr>
          <a:xfrm>
            <a:off x="678998" y="8538844"/>
            <a:ext cx="10770177" cy="830997"/>
          </a:xfrm>
          <a:prstGeom prst="rect">
            <a:avLst/>
          </a:prstGeom>
          <a:noFill/>
        </p:spPr>
        <p:txBody>
          <a:bodyPr wrap="square" rtlCol="0">
            <a:spAutoFit/>
          </a:bodyPr>
          <a:lstStyle/>
          <a:p>
            <a:pPr algn="l"/>
            <a:r>
              <a:rPr lang="en-US" sz="2400" b="1">
                <a:latin typeface="Arial" panose="020B0604020202020204" pitchFamily="34" charset="0"/>
                <a:cs typeface="Arial" panose="020B0604020202020204" pitchFamily="34" charset="0"/>
              </a:rPr>
              <a:t>Big portion of the implementation effort is repetitive across our customer base. </a:t>
            </a:r>
          </a:p>
        </p:txBody>
      </p:sp>
      <p:grpSp>
        <p:nvGrpSpPr>
          <p:cNvPr id="91" name="Group 90">
            <a:extLst>
              <a:ext uri="{FF2B5EF4-FFF2-40B4-BE49-F238E27FC236}">
                <a16:creationId xmlns:a16="http://schemas.microsoft.com/office/drawing/2014/main" id="{8D86B4C7-03BB-4829-A57F-6A615A4FB854}"/>
              </a:ext>
            </a:extLst>
          </p:cNvPr>
          <p:cNvGrpSpPr/>
          <p:nvPr/>
        </p:nvGrpSpPr>
        <p:grpSpPr>
          <a:xfrm>
            <a:off x="600436" y="1989079"/>
            <a:ext cx="1812805" cy="607573"/>
            <a:chOff x="450326" y="2771970"/>
            <a:chExt cx="1359604" cy="455680"/>
          </a:xfrm>
        </p:grpSpPr>
        <p:sp>
          <p:nvSpPr>
            <p:cNvPr id="73" name="TextBox 72">
              <a:extLst>
                <a:ext uri="{FF2B5EF4-FFF2-40B4-BE49-F238E27FC236}">
                  <a16:creationId xmlns:a16="http://schemas.microsoft.com/office/drawing/2014/main" id="{5DBEBE17-38AC-4EDA-9193-308F6987F889}"/>
                </a:ext>
              </a:extLst>
            </p:cNvPr>
            <p:cNvSpPr txBox="1"/>
            <p:nvPr/>
          </p:nvSpPr>
          <p:spPr>
            <a:xfrm>
              <a:off x="450326" y="2819750"/>
              <a:ext cx="1359604" cy="407900"/>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r>
                <a:rPr lang="en-US" sz="1467" dirty="0"/>
                <a:t>prebuilt </a:t>
              </a:r>
              <a:r>
                <a:rPr lang="en-US" sz="1467" b="1" dirty="0"/>
                <a:t>extractors</a:t>
              </a:r>
            </a:p>
            <a:p>
              <a:r>
                <a:rPr lang="en-US" sz="1467" dirty="0"/>
                <a:t>ready to use </a:t>
              </a:r>
            </a:p>
          </p:txBody>
        </p:sp>
        <p:sp>
          <p:nvSpPr>
            <p:cNvPr id="74" name="Rectangle 73">
              <a:extLst>
                <a:ext uri="{FF2B5EF4-FFF2-40B4-BE49-F238E27FC236}">
                  <a16:creationId xmlns:a16="http://schemas.microsoft.com/office/drawing/2014/main" id="{A80F3C75-7659-47A2-81C7-2F5750880E6B}"/>
                </a:ext>
              </a:extLst>
            </p:cNvPr>
            <p:cNvSpPr/>
            <p:nvPr/>
          </p:nvSpPr>
          <p:spPr>
            <a:xfrm>
              <a:off x="457887" y="2771970"/>
              <a:ext cx="1233066" cy="4778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a:p>
          </p:txBody>
        </p:sp>
      </p:grpSp>
      <p:grpSp>
        <p:nvGrpSpPr>
          <p:cNvPr id="92" name="Group 91">
            <a:extLst>
              <a:ext uri="{FF2B5EF4-FFF2-40B4-BE49-F238E27FC236}">
                <a16:creationId xmlns:a16="http://schemas.microsoft.com/office/drawing/2014/main" id="{D81A9A45-4C0F-46FE-A555-9D8471D23C9D}"/>
              </a:ext>
            </a:extLst>
          </p:cNvPr>
          <p:cNvGrpSpPr/>
          <p:nvPr/>
        </p:nvGrpSpPr>
        <p:grpSpPr>
          <a:xfrm>
            <a:off x="2948196" y="1989079"/>
            <a:ext cx="2032001" cy="607573"/>
            <a:chOff x="2211144" y="2771970"/>
            <a:chExt cx="1524001" cy="455680"/>
          </a:xfrm>
        </p:grpSpPr>
        <p:sp>
          <p:nvSpPr>
            <p:cNvPr id="76" name="TextBox 75">
              <a:extLst>
                <a:ext uri="{FF2B5EF4-FFF2-40B4-BE49-F238E27FC236}">
                  <a16:creationId xmlns:a16="http://schemas.microsoft.com/office/drawing/2014/main" id="{0A5FD416-269C-4975-A8C9-FDAFE5E2B0D9}"/>
                </a:ext>
              </a:extLst>
            </p:cNvPr>
            <p:cNvSpPr txBox="1"/>
            <p:nvPr/>
          </p:nvSpPr>
          <p:spPr>
            <a:xfrm>
              <a:off x="2211144" y="2819750"/>
              <a:ext cx="1524001" cy="407900"/>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r>
                <a:rPr lang="en-US" sz="1467"/>
                <a:t>prebuilt </a:t>
              </a:r>
              <a:r>
                <a:rPr lang="en-US" sz="1467" b="1"/>
                <a:t>replicate</a:t>
              </a:r>
            </a:p>
            <a:p>
              <a:r>
                <a:rPr lang="en-US" sz="1467"/>
                <a:t>tasks</a:t>
              </a:r>
            </a:p>
          </p:txBody>
        </p:sp>
        <p:sp>
          <p:nvSpPr>
            <p:cNvPr id="77" name="Rectangle 76">
              <a:extLst>
                <a:ext uri="{FF2B5EF4-FFF2-40B4-BE49-F238E27FC236}">
                  <a16:creationId xmlns:a16="http://schemas.microsoft.com/office/drawing/2014/main" id="{D6E1CA0F-1472-4904-8029-59D03E443B15}"/>
                </a:ext>
              </a:extLst>
            </p:cNvPr>
            <p:cNvSpPr/>
            <p:nvPr/>
          </p:nvSpPr>
          <p:spPr>
            <a:xfrm>
              <a:off x="2211144" y="2771970"/>
              <a:ext cx="1233066" cy="477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a:p>
          </p:txBody>
        </p:sp>
      </p:grpSp>
      <p:grpSp>
        <p:nvGrpSpPr>
          <p:cNvPr id="93" name="Group 92">
            <a:extLst>
              <a:ext uri="{FF2B5EF4-FFF2-40B4-BE49-F238E27FC236}">
                <a16:creationId xmlns:a16="http://schemas.microsoft.com/office/drawing/2014/main" id="{CF82712C-35AB-409D-99B2-67E000E6F3F9}"/>
              </a:ext>
            </a:extLst>
          </p:cNvPr>
          <p:cNvGrpSpPr/>
          <p:nvPr/>
        </p:nvGrpSpPr>
        <p:grpSpPr>
          <a:xfrm>
            <a:off x="5276708" y="1989079"/>
            <a:ext cx="2032001" cy="607573"/>
            <a:chOff x="3957528" y="2771970"/>
            <a:chExt cx="1524001" cy="455680"/>
          </a:xfrm>
        </p:grpSpPr>
        <p:sp>
          <p:nvSpPr>
            <p:cNvPr id="79" name="TextBox 78">
              <a:extLst>
                <a:ext uri="{FF2B5EF4-FFF2-40B4-BE49-F238E27FC236}">
                  <a16:creationId xmlns:a16="http://schemas.microsoft.com/office/drawing/2014/main" id="{19A96F64-209C-4255-88F5-66BAAC20B85D}"/>
                </a:ext>
              </a:extLst>
            </p:cNvPr>
            <p:cNvSpPr txBox="1"/>
            <p:nvPr/>
          </p:nvSpPr>
          <p:spPr>
            <a:xfrm>
              <a:off x="3957528" y="2819750"/>
              <a:ext cx="1524001" cy="407900"/>
            </a:xfrm>
            <a:prstGeom prst="rect">
              <a:avLst/>
            </a:prstGeom>
            <a:solidFill>
              <a:srgbClr val="FFFFFF">
                <a:alpha val="70980"/>
              </a:srgbClr>
            </a:solidFill>
          </p:spPr>
          <p:txBody>
            <a:bodyPr wrap="square" rtlCol="0">
              <a:spAutoFit/>
            </a:bodyPr>
            <a:lstStyle/>
            <a:p>
              <a:pPr algn="l"/>
              <a:r>
                <a:rPr lang="en-US" sz="1467" dirty="0">
                  <a:latin typeface="Arial" panose="020B0604020202020204" pitchFamily="34" charset="0"/>
                  <a:cs typeface="Arial" panose="020B0604020202020204" pitchFamily="34" charset="0"/>
                </a:rPr>
                <a:t>prebuilt </a:t>
              </a:r>
              <a:r>
                <a:rPr lang="en-US" sz="1467" b="1" dirty="0">
                  <a:latin typeface="Arial" panose="020B0604020202020204" pitchFamily="34" charset="0"/>
                  <a:cs typeface="Arial" panose="020B0604020202020204" pitchFamily="34" charset="0"/>
                </a:rPr>
                <a:t>compose</a:t>
              </a:r>
              <a:r>
                <a:rPr lang="en-US" sz="1467" dirty="0">
                  <a:latin typeface="Arial" panose="020B0604020202020204" pitchFamily="34" charset="0"/>
                  <a:cs typeface="Arial" panose="020B0604020202020204" pitchFamily="34" charset="0"/>
                </a:rPr>
                <a:t> </a:t>
              </a:r>
            </a:p>
            <a:p>
              <a:pPr algn="l"/>
              <a:r>
                <a:rPr lang="en-US" sz="1467" dirty="0">
                  <a:latin typeface="Arial" panose="020B0604020202020204" pitchFamily="34" charset="0"/>
                  <a:cs typeface="Arial" panose="020B0604020202020204" pitchFamily="34" charset="0"/>
                </a:rPr>
                <a:t>models</a:t>
              </a:r>
            </a:p>
          </p:txBody>
        </p:sp>
        <p:sp>
          <p:nvSpPr>
            <p:cNvPr id="80" name="Rectangle 79">
              <a:extLst>
                <a:ext uri="{FF2B5EF4-FFF2-40B4-BE49-F238E27FC236}">
                  <a16:creationId xmlns:a16="http://schemas.microsoft.com/office/drawing/2014/main" id="{1B7A00FE-F2BE-4E28-B7EF-63E2F5961D69}"/>
                </a:ext>
              </a:extLst>
            </p:cNvPr>
            <p:cNvSpPr/>
            <p:nvPr/>
          </p:nvSpPr>
          <p:spPr>
            <a:xfrm>
              <a:off x="3964401" y="2771970"/>
              <a:ext cx="1233066" cy="4778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a:p>
          </p:txBody>
        </p:sp>
      </p:grpSp>
      <p:grpSp>
        <p:nvGrpSpPr>
          <p:cNvPr id="94" name="Group 93">
            <a:extLst>
              <a:ext uri="{FF2B5EF4-FFF2-40B4-BE49-F238E27FC236}">
                <a16:creationId xmlns:a16="http://schemas.microsoft.com/office/drawing/2014/main" id="{8B57400A-EA53-497A-BB0C-2286FC2B241E}"/>
              </a:ext>
            </a:extLst>
          </p:cNvPr>
          <p:cNvGrpSpPr/>
          <p:nvPr/>
        </p:nvGrpSpPr>
        <p:grpSpPr>
          <a:xfrm>
            <a:off x="7603535" y="1989079"/>
            <a:ext cx="1650895" cy="607573"/>
            <a:chOff x="5702649" y="2771970"/>
            <a:chExt cx="1238171" cy="455680"/>
          </a:xfrm>
        </p:grpSpPr>
        <p:sp>
          <p:nvSpPr>
            <p:cNvPr id="84" name="TextBox 83">
              <a:extLst>
                <a:ext uri="{FF2B5EF4-FFF2-40B4-BE49-F238E27FC236}">
                  <a16:creationId xmlns:a16="http://schemas.microsoft.com/office/drawing/2014/main" id="{8476F4B2-6F5A-4D86-A1B6-A40ED8544C87}"/>
                </a:ext>
              </a:extLst>
            </p:cNvPr>
            <p:cNvSpPr txBox="1"/>
            <p:nvPr/>
          </p:nvSpPr>
          <p:spPr>
            <a:xfrm>
              <a:off x="5702649" y="2819750"/>
              <a:ext cx="1238171" cy="407900"/>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r>
                <a:rPr lang="en-US" sz="1467" b="1"/>
                <a:t>catalog </a:t>
              </a:r>
              <a:r>
                <a:rPr lang="en-US" sz="1467"/>
                <a:t>ready </a:t>
              </a:r>
            </a:p>
            <a:p>
              <a:r>
                <a:rPr lang="en-US" sz="1467"/>
                <a:t>data-marts</a:t>
              </a:r>
            </a:p>
          </p:txBody>
        </p:sp>
        <p:sp>
          <p:nvSpPr>
            <p:cNvPr id="85" name="Rectangle 84">
              <a:extLst>
                <a:ext uri="{FF2B5EF4-FFF2-40B4-BE49-F238E27FC236}">
                  <a16:creationId xmlns:a16="http://schemas.microsoft.com/office/drawing/2014/main" id="{3A08D570-B693-4AB1-8F5E-3386FCF2694D}"/>
                </a:ext>
              </a:extLst>
            </p:cNvPr>
            <p:cNvSpPr/>
            <p:nvPr/>
          </p:nvSpPr>
          <p:spPr>
            <a:xfrm>
              <a:off x="5707754" y="2771970"/>
              <a:ext cx="1233066" cy="477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a:p>
          </p:txBody>
        </p:sp>
      </p:grpSp>
      <p:grpSp>
        <p:nvGrpSpPr>
          <p:cNvPr id="95" name="Group 94">
            <a:extLst>
              <a:ext uri="{FF2B5EF4-FFF2-40B4-BE49-F238E27FC236}">
                <a16:creationId xmlns:a16="http://schemas.microsoft.com/office/drawing/2014/main" id="{8E589559-307A-42DA-A4E3-61C558CFF761}"/>
              </a:ext>
            </a:extLst>
          </p:cNvPr>
          <p:cNvGrpSpPr/>
          <p:nvPr/>
        </p:nvGrpSpPr>
        <p:grpSpPr>
          <a:xfrm>
            <a:off x="9934811" y="1989079"/>
            <a:ext cx="1656756" cy="607573"/>
            <a:chOff x="7451107" y="2771970"/>
            <a:chExt cx="1242567" cy="455680"/>
          </a:xfrm>
        </p:grpSpPr>
        <p:sp>
          <p:nvSpPr>
            <p:cNvPr id="87" name="TextBox 86">
              <a:extLst>
                <a:ext uri="{FF2B5EF4-FFF2-40B4-BE49-F238E27FC236}">
                  <a16:creationId xmlns:a16="http://schemas.microsoft.com/office/drawing/2014/main" id="{B0A10E21-FD95-423E-A74A-805FC98CA840}"/>
                </a:ext>
              </a:extLst>
            </p:cNvPr>
            <p:cNvSpPr txBox="1"/>
            <p:nvPr/>
          </p:nvSpPr>
          <p:spPr>
            <a:xfrm>
              <a:off x="7451107" y="2819750"/>
              <a:ext cx="1242567" cy="407900"/>
            </a:xfrm>
            <a:prstGeom prst="rect">
              <a:avLst/>
            </a:prstGeom>
            <a:solidFill>
              <a:srgbClr val="FFFFFF">
                <a:alpha val="70980"/>
              </a:srgbClr>
            </a:solidFill>
          </p:spPr>
          <p:txBody>
            <a:bodyPr wrap="square" rtlCol="0">
              <a:spAutoFit/>
            </a:bodyPr>
            <a:lstStyle>
              <a:defPPr>
                <a:defRPr lang="en-US"/>
              </a:defPPr>
              <a:lvl1pPr>
                <a:defRPr sz="1100">
                  <a:latin typeface="Arial" panose="020B0604020202020204" pitchFamily="34" charset="0"/>
                  <a:cs typeface="Arial" panose="020B0604020202020204" pitchFamily="34" charset="0"/>
                </a:defRPr>
              </a:lvl1pPr>
            </a:lstStyle>
            <a:p>
              <a:r>
                <a:rPr lang="en-US" sz="1467"/>
                <a:t>prebuilt</a:t>
              </a:r>
            </a:p>
            <a:p>
              <a:r>
                <a:rPr lang="en-US" sz="1467"/>
                <a:t>template </a:t>
              </a:r>
              <a:r>
                <a:rPr lang="en-US" sz="1467" b="1"/>
                <a:t>apps</a:t>
              </a:r>
            </a:p>
          </p:txBody>
        </p:sp>
        <p:sp>
          <p:nvSpPr>
            <p:cNvPr id="88" name="Rectangle 87">
              <a:extLst>
                <a:ext uri="{FF2B5EF4-FFF2-40B4-BE49-F238E27FC236}">
                  <a16:creationId xmlns:a16="http://schemas.microsoft.com/office/drawing/2014/main" id="{380127F4-C858-445C-9F54-7341A97D6E4D}"/>
                </a:ext>
              </a:extLst>
            </p:cNvPr>
            <p:cNvSpPr/>
            <p:nvPr/>
          </p:nvSpPr>
          <p:spPr>
            <a:xfrm>
              <a:off x="7456060" y="2771970"/>
              <a:ext cx="1233066" cy="4778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a:p>
          </p:txBody>
        </p:sp>
      </p:grpSp>
      <p:sp>
        <p:nvSpPr>
          <p:cNvPr id="2" name="Titel 1">
            <a:extLst>
              <a:ext uri="{FF2B5EF4-FFF2-40B4-BE49-F238E27FC236}">
                <a16:creationId xmlns:a16="http://schemas.microsoft.com/office/drawing/2014/main" id="{B1E82F02-E6AF-4DAA-A826-DA346A6EF938}"/>
              </a:ext>
            </a:extLst>
          </p:cNvPr>
          <p:cNvSpPr>
            <a:spLocks noGrp="1"/>
          </p:cNvSpPr>
          <p:nvPr>
            <p:ph type="title"/>
          </p:nvPr>
        </p:nvSpPr>
        <p:spPr/>
        <p:txBody>
          <a:bodyPr/>
          <a:lstStyle/>
          <a:p>
            <a:r>
              <a:rPr lang="de-DE" dirty="0"/>
              <a:t>SAP – Order 2 Cash</a:t>
            </a:r>
          </a:p>
        </p:txBody>
      </p:sp>
      <p:sp>
        <p:nvSpPr>
          <p:cNvPr id="3" name="Textplatzhalter 2">
            <a:extLst>
              <a:ext uri="{FF2B5EF4-FFF2-40B4-BE49-F238E27FC236}">
                <a16:creationId xmlns:a16="http://schemas.microsoft.com/office/drawing/2014/main" id="{9F93FAD3-0D48-453F-B96F-26FFECAEF6D8}"/>
              </a:ext>
            </a:extLst>
          </p:cNvPr>
          <p:cNvSpPr>
            <a:spLocks noGrp="1"/>
          </p:cNvSpPr>
          <p:nvPr>
            <p:ph type="body" sz="quarter" idx="11"/>
          </p:nvPr>
        </p:nvSpPr>
        <p:spPr/>
        <p:txBody>
          <a:bodyPr/>
          <a:lstStyle/>
          <a:p>
            <a:r>
              <a:rPr lang="en-US" dirty="0"/>
              <a:t>Putting it all together</a:t>
            </a:r>
          </a:p>
        </p:txBody>
      </p:sp>
      <p:grpSp>
        <p:nvGrpSpPr>
          <p:cNvPr id="26" name="Group 25">
            <a:extLst>
              <a:ext uri="{FF2B5EF4-FFF2-40B4-BE49-F238E27FC236}">
                <a16:creationId xmlns:a16="http://schemas.microsoft.com/office/drawing/2014/main" id="{FB8A5DA4-6D65-4589-8902-CA5812D4E6E7}"/>
              </a:ext>
            </a:extLst>
          </p:cNvPr>
          <p:cNvGrpSpPr/>
          <p:nvPr/>
        </p:nvGrpSpPr>
        <p:grpSpPr>
          <a:xfrm>
            <a:off x="416562" y="2708740"/>
            <a:ext cx="2032001" cy="3377101"/>
            <a:chOff x="312419" y="2031554"/>
            <a:chExt cx="1524001" cy="2532826"/>
          </a:xfrm>
        </p:grpSpPr>
        <p:sp>
          <p:nvSpPr>
            <p:cNvPr id="72" name="Rectangle 71">
              <a:extLst>
                <a:ext uri="{FF2B5EF4-FFF2-40B4-BE49-F238E27FC236}">
                  <a16:creationId xmlns:a16="http://schemas.microsoft.com/office/drawing/2014/main" id="{9872D155-32D2-42E7-97E0-C67BBB2AB456}"/>
                </a:ext>
              </a:extLst>
            </p:cNvPr>
            <p:cNvSpPr/>
            <p:nvPr/>
          </p:nvSpPr>
          <p:spPr>
            <a:xfrm>
              <a:off x="312419" y="2031554"/>
              <a:ext cx="1524001" cy="2532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3" name="Rectangle 82">
              <a:extLst>
                <a:ext uri="{FF2B5EF4-FFF2-40B4-BE49-F238E27FC236}">
                  <a16:creationId xmlns:a16="http://schemas.microsoft.com/office/drawing/2014/main" id="{C0ADA766-33EE-4412-9504-6EA6FA3ACF4B}"/>
                </a:ext>
              </a:extLst>
            </p:cNvPr>
            <p:cNvSpPr/>
            <p:nvPr/>
          </p:nvSpPr>
          <p:spPr>
            <a:xfrm>
              <a:off x="367576" y="3335335"/>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2LIS_11_VAITM</a:t>
              </a:r>
            </a:p>
            <a:p>
              <a:pPr algn="ctr"/>
              <a:r>
                <a:rPr lang="en-US" sz="933"/>
                <a:t>(Sales Item Extractor)</a:t>
              </a:r>
              <a:endParaRPr lang="en-US" sz="1333"/>
            </a:p>
          </p:txBody>
        </p:sp>
        <p:sp>
          <p:nvSpPr>
            <p:cNvPr id="86" name="Rectangle 85">
              <a:extLst>
                <a:ext uri="{FF2B5EF4-FFF2-40B4-BE49-F238E27FC236}">
                  <a16:creationId xmlns:a16="http://schemas.microsoft.com/office/drawing/2014/main" id="{B12D21C4-5F4C-4893-92CB-05F2D84660B6}"/>
                </a:ext>
              </a:extLst>
            </p:cNvPr>
            <p:cNvSpPr/>
            <p:nvPr/>
          </p:nvSpPr>
          <p:spPr>
            <a:xfrm>
              <a:off x="367576" y="3751838"/>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2LIS_11_VDITM</a:t>
              </a:r>
            </a:p>
            <a:p>
              <a:pPr algn="ctr"/>
              <a:r>
                <a:rPr lang="en-US" sz="933"/>
                <a:t>(Billing Document)</a:t>
              </a:r>
            </a:p>
          </p:txBody>
        </p:sp>
        <p:sp>
          <p:nvSpPr>
            <p:cNvPr id="96" name="Rectangle 95">
              <a:extLst>
                <a:ext uri="{FF2B5EF4-FFF2-40B4-BE49-F238E27FC236}">
                  <a16:creationId xmlns:a16="http://schemas.microsoft.com/office/drawing/2014/main" id="{6316BAE9-6A2D-4D22-83E4-34F0596DE985}"/>
                </a:ext>
              </a:extLst>
            </p:cNvPr>
            <p:cNvSpPr/>
            <p:nvPr/>
          </p:nvSpPr>
          <p:spPr>
            <a:xfrm>
              <a:off x="367574" y="4159096"/>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Sales Order Status</a:t>
              </a:r>
            </a:p>
            <a:p>
              <a:pPr algn="ctr"/>
              <a:r>
                <a:rPr lang="en-US" sz="933"/>
                <a:t>(2LIS_11_VASTI)</a:t>
              </a:r>
            </a:p>
          </p:txBody>
        </p:sp>
        <p:pic>
          <p:nvPicPr>
            <p:cNvPr id="24" name="Picture 23" descr="Logo&#10;&#10;Description automatically generated">
              <a:extLst>
                <a:ext uri="{FF2B5EF4-FFF2-40B4-BE49-F238E27FC236}">
                  <a16:creationId xmlns:a16="http://schemas.microsoft.com/office/drawing/2014/main" id="{EE5874DA-B0D2-4AD7-88AF-E7406C80E591}"/>
                </a:ext>
              </a:extLst>
            </p:cNvPr>
            <p:cNvPicPr>
              <a:picLocks noChangeAspect="1"/>
            </p:cNvPicPr>
            <p:nvPr/>
          </p:nvPicPr>
          <p:blipFill>
            <a:blip r:embed="rId7"/>
            <a:stretch>
              <a:fillRect/>
            </a:stretch>
          </p:blipFill>
          <p:spPr>
            <a:xfrm>
              <a:off x="364751" y="2101941"/>
              <a:ext cx="1273407" cy="651340"/>
            </a:xfrm>
            <a:prstGeom prst="rect">
              <a:avLst/>
            </a:prstGeom>
          </p:spPr>
        </p:pic>
        <p:sp>
          <p:nvSpPr>
            <p:cNvPr id="98" name="Rectangle 97">
              <a:extLst>
                <a:ext uri="{FF2B5EF4-FFF2-40B4-BE49-F238E27FC236}">
                  <a16:creationId xmlns:a16="http://schemas.microsoft.com/office/drawing/2014/main" id="{690E9961-1B7D-436F-BCC2-8D89B57FE077}"/>
                </a:ext>
              </a:extLst>
            </p:cNvPr>
            <p:cNvSpPr/>
            <p:nvPr/>
          </p:nvSpPr>
          <p:spPr>
            <a:xfrm>
              <a:off x="368127" y="2931797"/>
              <a:ext cx="1413136" cy="354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en-US" sz="1333"/>
            </a:p>
          </p:txBody>
        </p:sp>
        <p:grpSp>
          <p:nvGrpSpPr>
            <p:cNvPr id="25" name="Group 24">
              <a:extLst>
                <a:ext uri="{FF2B5EF4-FFF2-40B4-BE49-F238E27FC236}">
                  <a16:creationId xmlns:a16="http://schemas.microsoft.com/office/drawing/2014/main" id="{3B8D6516-81D7-4889-8119-943E0B930234}"/>
                </a:ext>
              </a:extLst>
            </p:cNvPr>
            <p:cNvGrpSpPr/>
            <p:nvPr/>
          </p:nvGrpSpPr>
          <p:grpSpPr>
            <a:xfrm>
              <a:off x="598233" y="2953650"/>
              <a:ext cx="1024029" cy="284597"/>
              <a:chOff x="2383344" y="3692706"/>
              <a:chExt cx="1024029" cy="284597"/>
            </a:xfrm>
          </p:grpSpPr>
          <p:sp>
            <p:nvSpPr>
              <p:cNvPr id="99" name="TextBox 98">
                <a:extLst>
                  <a:ext uri="{FF2B5EF4-FFF2-40B4-BE49-F238E27FC236}">
                    <a16:creationId xmlns:a16="http://schemas.microsoft.com/office/drawing/2014/main" id="{D475A6D3-3B47-468B-A2BD-063D6B75C3DD}"/>
                  </a:ext>
                </a:extLst>
              </p:cNvPr>
              <p:cNvSpPr txBox="1"/>
              <p:nvPr/>
            </p:nvSpPr>
            <p:spPr>
              <a:xfrm>
                <a:off x="2872130" y="3692706"/>
                <a:ext cx="535243" cy="284597"/>
              </a:xfrm>
              <a:prstGeom prst="rect">
                <a:avLst/>
              </a:prstGeom>
              <a:noFill/>
            </p:spPr>
            <p:txBody>
              <a:bodyPr wrap="none" rtlCol="0">
                <a:spAutoFit/>
              </a:bodyPr>
              <a:lstStyle/>
              <a:p>
                <a:r>
                  <a:rPr lang="en-US" sz="933" b="1">
                    <a:solidFill>
                      <a:schemeClr val="bg1"/>
                    </a:solidFill>
                    <a:latin typeface="Arial" panose="020B0604020202020204" pitchFamily="34" charset="0"/>
                    <a:cs typeface="Arial" panose="020B0604020202020204" pitchFamily="34" charset="0"/>
                  </a:rPr>
                  <a:t>Extractor</a:t>
                </a:r>
              </a:p>
              <a:p>
                <a:r>
                  <a:rPr lang="en-US" sz="933" b="1">
                    <a:solidFill>
                      <a:schemeClr val="bg1"/>
                    </a:solidFill>
                    <a:latin typeface="Arial" panose="020B0604020202020204" pitchFamily="34" charset="0"/>
                    <a:cs typeface="Arial" panose="020B0604020202020204" pitchFamily="34" charset="0"/>
                  </a:rPr>
                  <a:t>Queue</a:t>
                </a:r>
              </a:p>
            </p:txBody>
          </p:sp>
          <p:grpSp>
            <p:nvGrpSpPr>
              <p:cNvPr id="103" name="Group 102">
                <a:extLst>
                  <a:ext uri="{FF2B5EF4-FFF2-40B4-BE49-F238E27FC236}">
                    <a16:creationId xmlns:a16="http://schemas.microsoft.com/office/drawing/2014/main" id="{79D0CBCF-7903-479F-BA33-D1D82BEEF89A}"/>
                  </a:ext>
                </a:extLst>
              </p:cNvPr>
              <p:cNvGrpSpPr/>
              <p:nvPr/>
            </p:nvGrpSpPr>
            <p:grpSpPr>
              <a:xfrm>
                <a:off x="2383344" y="3773472"/>
                <a:ext cx="469006" cy="186219"/>
                <a:chOff x="488744" y="2084647"/>
                <a:chExt cx="703509" cy="247651"/>
              </a:xfrm>
              <a:solidFill>
                <a:schemeClr val="bg1"/>
              </a:solidFill>
            </p:grpSpPr>
            <p:sp>
              <p:nvSpPr>
                <p:cNvPr id="104" name="Rectangle 95">
                  <a:extLst>
                    <a:ext uri="{FF2B5EF4-FFF2-40B4-BE49-F238E27FC236}">
                      <a16:creationId xmlns:a16="http://schemas.microsoft.com/office/drawing/2014/main" id="{DE3F9452-C946-4A8E-A897-86267D563660}"/>
                    </a:ext>
                  </a:extLst>
                </p:cNvPr>
                <p:cNvSpPr>
                  <a:spLocks noChangeArrowheads="1"/>
                </p:cNvSpPr>
                <p:nvPr/>
              </p:nvSpPr>
              <p:spPr bwMode="auto">
                <a:xfrm>
                  <a:off x="1173204" y="2111318"/>
                  <a:ext cx="19049" cy="1714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05" name="Rectangle 96">
                  <a:extLst>
                    <a:ext uri="{FF2B5EF4-FFF2-40B4-BE49-F238E27FC236}">
                      <a16:creationId xmlns:a16="http://schemas.microsoft.com/office/drawing/2014/main" id="{58F08663-30F4-4621-894D-1E5CEF6A1016}"/>
                    </a:ext>
                  </a:extLst>
                </p:cNvPr>
                <p:cNvSpPr>
                  <a:spLocks noChangeArrowheads="1"/>
                </p:cNvSpPr>
                <p:nvPr/>
              </p:nvSpPr>
              <p:spPr bwMode="auto">
                <a:xfrm>
                  <a:off x="488744" y="2111318"/>
                  <a:ext cx="22860" cy="1714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06" name="Freeform 97">
                  <a:extLst>
                    <a:ext uri="{FF2B5EF4-FFF2-40B4-BE49-F238E27FC236}">
                      <a16:creationId xmlns:a16="http://schemas.microsoft.com/office/drawing/2014/main" id="{415A5112-43E5-4533-AFC9-50D22FF67B22}"/>
                    </a:ext>
                  </a:extLst>
                </p:cNvPr>
                <p:cNvSpPr>
                  <a:spLocks noEditPoints="1"/>
                </p:cNvSpPr>
                <p:nvPr/>
              </p:nvSpPr>
              <p:spPr bwMode="auto">
                <a:xfrm>
                  <a:off x="822684" y="2183707"/>
                  <a:ext cx="129540" cy="148591"/>
                </a:xfrm>
                <a:custGeom>
                  <a:avLst/>
                  <a:gdLst>
                    <a:gd name="T0" fmla="*/ 34 w 34"/>
                    <a:gd name="T1" fmla="*/ 39 h 39"/>
                    <a:gd name="T2" fmla="*/ 0 w 34"/>
                    <a:gd name="T3" fmla="*/ 39 h 39"/>
                    <a:gd name="T4" fmla="*/ 0 w 34"/>
                    <a:gd name="T5" fmla="*/ 0 h 39"/>
                    <a:gd name="T6" fmla="*/ 34 w 34"/>
                    <a:gd name="T7" fmla="*/ 0 h 39"/>
                    <a:gd name="T8" fmla="*/ 34 w 34"/>
                    <a:gd name="T9" fmla="*/ 39 h 39"/>
                    <a:gd name="T10" fmla="*/ 5 w 34"/>
                    <a:gd name="T11" fmla="*/ 35 h 39"/>
                    <a:gd name="T12" fmla="*/ 30 w 34"/>
                    <a:gd name="T13" fmla="*/ 35 h 39"/>
                    <a:gd name="T14" fmla="*/ 30 w 34"/>
                    <a:gd name="T15" fmla="*/ 4 h 39"/>
                    <a:gd name="T16" fmla="*/ 5 w 34"/>
                    <a:gd name="T17" fmla="*/ 4 h 39"/>
                    <a:gd name="T18" fmla="*/ 5 w 34"/>
                    <a:gd name="T19"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9">
                      <a:moveTo>
                        <a:pt x="34" y="39"/>
                      </a:moveTo>
                      <a:lnTo>
                        <a:pt x="0" y="39"/>
                      </a:lnTo>
                      <a:lnTo>
                        <a:pt x="0" y="0"/>
                      </a:lnTo>
                      <a:lnTo>
                        <a:pt x="34" y="0"/>
                      </a:lnTo>
                      <a:lnTo>
                        <a:pt x="34" y="39"/>
                      </a:lnTo>
                      <a:close/>
                      <a:moveTo>
                        <a:pt x="5" y="35"/>
                      </a:moveTo>
                      <a:lnTo>
                        <a:pt x="30" y="35"/>
                      </a:lnTo>
                      <a:lnTo>
                        <a:pt x="30" y="4"/>
                      </a:lnTo>
                      <a:lnTo>
                        <a:pt x="5" y="4"/>
                      </a:ln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07" name="Freeform 98">
                  <a:extLst>
                    <a:ext uri="{FF2B5EF4-FFF2-40B4-BE49-F238E27FC236}">
                      <a16:creationId xmlns:a16="http://schemas.microsoft.com/office/drawing/2014/main" id="{76F38D25-1A64-4A7F-8DFD-972F239B0E07}"/>
                    </a:ext>
                  </a:extLst>
                </p:cNvPr>
                <p:cNvSpPr>
                  <a:spLocks/>
                </p:cNvSpPr>
                <p:nvPr/>
              </p:nvSpPr>
              <p:spPr bwMode="auto">
                <a:xfrm>
                  <a:off x="776964" y="2134178"/>
                  <a:ext cx="125729" cy="152400"/>
                </a:xfrm>
                <a:custGeom>
                  <a:avLst/>
                  <a:gdLst>
                    <a:gd name="T0" fmla="*/ 11 w 33"/>
                    <a:gd name="T1" fmla="*/ 35 h 40"/>
                    <a:gd name="T2" fmla="*/ 5 w 33"/>
                    <a:gd name="T3" fmla="*/ 35 h 40"/>
                    <a:gd name="T4" fmla="*/ 5 w 33"/>
                    <a:gd name="T5" fmla="*/ 4 h 40"/>
                    <a:gd name="T6" fmla="*/ 29 w 33"/>
                    <a:gd name="T7" fmla="*/ 4 h 40"/>
                    <a:gd name="T8" fmla="*/ 29 w 33"/>
                    <a:gd name="T9" fmla="*/ 10 h 40"/>
                    <a:gd name="T10" fmla="*/ 33 w 33"/>
                    <a:gd name="T11" fmla="*/ 10 h 40"/>
                    <a:gd name="T12" fmla="*/ 33 w 33"/>
                    <a:gd name="T13" fmla="*/ 0 h 40"/>
                    <a:gd name="T14" fmla="*/ 0 w 33"/>
                    <a:gd name="T15" fmla="*/ 0 h 40"/>
                    <a:gd name="T16" fmla="*/ 0 w 33"/>
                    <a:gd name="T17" fmla="*/ 40 h 40"/>
                    <a:gd name="T18" fmla="*/ 11 w 33"/>
                    <a:gd name="T19" fmla="*/ 40 h 40"/>
                    <a:gd name="T20" fmla="*/ 11 w 33"/>
                    <a:gd name="T2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1" y="35"/>
                      </a:moveTo>
                      <a:lnTo>
                        <a:pt x="5" y="35"/>
                      </a:lnTo>
                      <a:lnTo>
                        <a:pt x="5" y="4"/>
                      </a:lnTo>
                      <a:lnTo>
                        <a:pt x="29" y="4"/>
                      </a:lnTo>
                      <a:lnTo>
                        <a:pt x="29" y="10"/>
                      </a:lnTo>
                      <a:lnTo>
                        <a:pt x="33" y="10"/>
                      </a:lnTo>
                      <a:lnTo>
                        <a:pt x="33" y="0"/>
                      </a:lnTo>
                      <a:lnTo>
                        <a:pt x="0" y="0"/>
                      </a:lnTo>
                      <a:lnTo>
                        <a:pt x="0" y="40"/>
                      </a:lnTo>
                      <a:lnTo>
                        <a:pt x="11" y="40"/>
                      </a:lnTo>
                      <a:lnTo>
                        <a:pt x="1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08" name="Freeform 99">
                  <a:extLst>
                    <a:ext uri="{FF2B5EF4-FFF2-40B4-BE49-F238E27FC236}">
                      <a16:creationId xmlns:a16="http://schemas.microsoft.com/office/drawing/2014/main" id="{4B325C34-D3D8-4A4E-B35E-61638F165DEC}"/>
                    </a:ext>
                  </a:extLst>
                </p:cNvPr>
                <p:cNvSpPr>
                  <a:spLocks/>
                </p:cNvSpPr>
                <p:nvPr/>
              </p:nvSpPr>
              <p:spPr bwMode="auto">
                <a:xfrm>
                  <a:off x="727433" y="2084647"/>
                  <a:ext cx="125729" cy="152400"/>
                </a:xfrm>
                <a:custGeom>
                  <a:avLst/>
                  <a:gdLst>
                    <a:gd name="T0" fmla="*/ 10 w 33"/>
                    <a:gd name="T1" fmla="*/ 36 h 40"/>
                    <a:gd name="T2" fmla="*/ 4 w 33"/>
                    <a:gd name="T3" fmla="*/ 36 h 40"/>
                    <a:gd name="T4" fmla="*/ 4 w 33"/>
                    <a:gd name="T5" fmla="*/ 5 h 40"/>
                    <a:gd name="T6" fmla="*/ 29 w 33"/>
                    <a:gd name="T7" fmla="*/ 5 h 40"/>
                    <a:gd name="T8" fmla="*/ 29 w 33"/>
                    <a:gd name="T9" fmla="*/ 10 h 40"/>
                    <a:gd name="T10" fmla="*/ 33 w 33"/>
                    <a:gd name="T11" fmla="*/ 10 h 40"/>
                    <a:gd name="T12" fmla="*/ 33 w 33"/>
                    <a:gd name="T13" fmla="*/ 0 h 40"/>
                    <a:gd name="T14" fmla="*/ 0 w 33"/>
                    <a:gd name="T15" fmla="*/ 0 h 40"/>
                    <a:gd name="T16" fmla="*/ 0 w 33"/>
                    <a:gd name="T17" fmla="*/ 40 h 40"/>
                    <a:gd name="T18" fmla="*/ 10 w 33"/>
                    <a:gd name="T19" fmla="*/ 40 h 40"/>
                    <a:gd name="T20" fmla="*/ 10 w 33"/>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0" y="36"/>
                      </a:moveTo>
                      <a:lnTo>
                        <a:pt x="4" y="36"/>
                      </a:lnTo>
                      <a:lnTo>
                        <a:pt x="4" y="5"/>
                      </a:lnTo>
                      <a:lnTo>
                        <a:pt x="29" y="5"/>
                      </a:lnTo>
                      <a:lnTo>
                        <a:pt x="29" y="10"/>
                      </a:lnTo>
                      <a:lnTo>
                        <a:pt x="33" y="10"/>
                      </a:lnTo>
                      <a:lnTo>
                        <a:pt x="33" y="0"/>
                      </a:lnTo>
                      <a:lnTo>
                        <a:pt x="0" y="0"/>
                      </a:lnTo>
                      <a:lnTo>
                        <a:pt x="0" y="40"/>
                      </a:lnTo>
                      <a:lnTo>
                        <a:pt x="10" y="40"/>
                      </a:lnTo>
                      <a:lnTo>
                        <a:pt x="1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09" name="Freeform 100">
                  <a:extLst>
                    <a:ext uri="{FF2B5EF4-FFF2-40B4-BE49-F238E27FC236}">
                      <a16:creationId xmlns:a16="http://schemas.microsoft.com/office/drawing/2014/main" id="{7028C420-C995-473B-8445-79285C192B19}"/>
                    </a:ext>
                  </a:extLst>
                </p:cNvPr>
                <p:cNvSpPr>
                  <a:spLocks/>
                </p:cNvSpPr>
                <p:nvPr/>
              </p:nvSpPr>
              <p:spPr bwMode="auto">
                <a:xfrm>
                  <a:off x="533124" y="2134178"/>
                  <a:ext cx="171449" cy="129540"/>
                </a:xfrm>
                <a:custGeom>
                  <a:avLst/>
                  <a:gdLst>
                    <a:gd name="T0" fmla="*/ 11 w 52"/>
                    <a:gd name="T1" fmla="*/ 22 h 39"/>
                    <a:gd name="T2" fmla="*/ 52 w 52"/>
                    <a:gd name="T3" fmla="*/ 22 h 39"/>
                    <a:gd name="T4" fmla="*/ 52 w 52"/>
                    <a:gd name="T5" fmla="*/ 16 h 39"/>
                    <a:gd name="T6" fmla="*/ 11 w 52"/>
                    <a:gd name="T7" fmla="*/ 16 h 39"/>
                    <a:gd name="T8" fmla="*/ 23 w 52"/>
                    <a:gd name="T9" fmla="*/ 4 h 39"/>
                    <a:gd name="T10" fmla="*/ 18 w 52"/>
                    <a:gd name="T11" fmla="*/ 0 h 39"/>
                    <a:gd name="T12" fmla="*/ 2 w 52"/>
                    <a:gd name="T13" fmla="*/ 16 h 39"/>
                    <a:gd name="T14" fmla="*/ 2 w 52"/>
                    <a:gd name="T15" fmla="*/ 23 h 39"/>
                    <a:gd name="T16" fmla="*/ 18 w 52"/>
                    <a:gd name="T17" fmla="*/ 39 h 39"/>
                    <a:gd name="T18" fmla="*/ 23 w 52"/>
                    <a:gd name="T19" fmla="*/ 34 h 39"/>
                    <a:gd name="T20" fmla="*/ 11 w 52"/>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9">
                      <a:moveTo>
                        <a:pt x="11" y="22"/>
                      </a:moveTo>
                      <a:cubicBezTo>
                        <a:pt x="14" y="22"/>
                        <a:pt x="36" y="22"/>
                        <a:pt x="52" y="22"/>
                      </a:cubicBezTo>
                      <a:cubicBezTo>
                        <a:pt x="52" y="16"/>
                        <a:pt x="52" y="16"/>
                        <a:pt x="52" y="16"/>
                      </a:cubicBezTo>
                      <a:cubicBezTo>
                        <a:pt x="33" y="16"/>
                        <a:pt x="11" y="16"/>
                        <a:pt x="11" y="16"/>
                      </a:cubicBezTo>
                      <a:cubicBezTo>
                        <a:pt x="23" y="4"/>
                        <a:pt x="23" y="4"/>
                        <a:pt x="23" y="4"/>
                      </a:cubicBezTo>
                      <a:cubicBezTo>
                        <a:pt x="18" y="0"/>
                        <a:pt x="18" y="0"/>
                        <a:pt x="18" y="0"/>
                      </a:cubicBezTo>
                      <a:cubicBezTo>
                        <a:pt x="2" y="16"/>
                        <a:pt x="2" y="16"/>
                        <a:pt x="2" y="16"/>
                      </a:cubicBezTo>
                      <a:cubicBezTo>
                        <a:pt x="0" y="18"/>
                        <a:pt x="0" y="21"/>
                        <a:pt x="2" y="23"/>
                      </a:cubicBezTo>
                      <a:cubicBezTo>
                        <a:pt x="18" y="39"/>
                        <a:pt x="18" y="39"/>
                        <a:pt x="18" y="39"/>
                      </a:cubicBezTo>
                      <a:cubicBezTo>
                        <a:pt x="23" y="34"/>
                        <a:pt x="23" y="34"/>
                        <a:pt x="23" y="34"/>
                      </a:cubicBezTo>
                      <a:cubicBezTo>
                        <a:pt x="11" y="22"/>
                        <a:pt x="11" y="22"/>
                        <a:pt x="1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sp>
              <p:nvSpPr>
                <p:cNvPr id="110" name="Freeform 101">
                  <a:extLst>
                    <a:ext uri="{FF2B5EF4-FFF2-40B4-BE49-F238E27FC236}">
                      <a16:creationId xmlns:a16="http://schemas.microsoft.com/office/drawing/2014/main" id="{54B63020-7F29-4E2B-99D9-70A780B3C4F0}"/>
                    </a:ext>
                  </a:extLst>
                </p:cNvPr>
                <p:cNvSpPr>
                  <a:spLocks/>
                </p:cNvSpPr>
                <p:nvPr/>
              </p:nvSpPr>
              <p:spPr bwMode="auto">
                <a:xfrm>
                  <a:off x="975084" y="2134178"/>
                  <a:ext cx="179069" cy="129540"/>
                </a:xfrm>
                <a:custGeom>
                  <a:avLst/>
                  <a:gdLst>
                    <a:gd name="T0" fmla="*/ 51 w 53"/>
                    <a:gd name="T1" fmla="*/ 16 h 39"/>
                    <a:gd name="T2" fmla="*/ 35 w 53"/>
                    <a:gd name="T3" fmla="*/ 0 h 39"/>
                    <a:gd name="T4" fmla="*/ 31 w 53"/>
                    <a:gd name="T5" fmla="*/ 4 h 39"/>
                    <a:gd name="T6" fmla="*/ 43 w 53"/>
                    <a:gd name="T7" fmla="*/ 16 h 39"/>
                    <a:gd name="T8" fmla="*/ 0 w 53"/>
                    <a:gd name="T9" fmla="*/ 16 h 39"/>
                    <a:gd name="T10" fmla="*/ 0 w 53"/>
                    <a:gd name="T11" fmla="*/ 22 h 39"/>
                    <a:gd name="T12" fmla="*/ 43 w 53"/>
                    <a:gd name="T13" fmla="*/ 22 h 39"/>
                    <a:gd name="T14" fmla="*/ 31 w 53"/>
                    <a:gd name="T15" fmla="*/ 34 h 39"/>
                    <a:gd name="T16" fmla="*/ 35 w 53"/>
                    <a:gd name="T17" fmla="*/ 39 h 39"/>
                    <a:gd name="T18" fmla="*/ 51 w 53"/>
                    <a:gd name="T19" fmla="*/ 23 h 39"/>
                    <a:gd name="T20" fmla="*/ 51 w 53"/>
                    <a:gd name="T2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39">
                      <a:moveTo>
                        <a:pt x="51" y="16"/>
                      </a:moveTo>
                      <a:cubicBezTo>
                        <a:pt x="35" y="0"/>
                        <a:pt x="35" y="0"/>
                        <a:pt x="35" y="0"/>
                      </a:cubicBezTo>
                      <a:cubicBezTo>
                        <a:pt x="31" y="4"/>
                        <a:pt x="31" y="4"/>
                        <a:pt x="31" y="4"/>
                      </a:cubicBezTo>
                      <a:cubicBezTo>
                        <a:pt x="43" y="16"/>
                        <a:pt x="43" y="16"/>
                        <a:pt x="43" y="16"/>
                      </a:cubicBezTo>
                      <a:cubicBezTo>
                        <a:pt x="40" y="16"/>
                        <a:pt x="14" y="16"/>
                        <a:pt x="0" y="16"/>
                      </a:cubicBezTo>
                      <a:cubicBezTo>
                        <a:pt x="0" y="22"/>
                        <a:pt x="0" y="22"/>
                        <a:pt x="0" y="22"/>
                      </a:cubicBezTo>
                      <a:cubicBezTo>
                        <a:pt x="16" y="22"/>
                        <a:pt x="43" y="22"/>
                        <a:pt x="43" y="22"/>
                      </a:cubicBezTo>
                      <a:cubicBezTo>
                        <a:pt x="31" y="34"/>
                        <a:pt x="31" y="34"/>
                        <a:pt x="31" y="34"/>
                      </a:cubicBezTo>
                      <a:cubicBezTo>
                        <a:pt x="35" y="39"/>
                        <a:pt x="35" y="39"/>
                        <a:pt x="35" y="39"/>
                      </a:cubicBezTo>
                      <a:cubicBezTo>
                        <a:pt x="51" y="23"/>
                        <a:pt x="51" y="23"/>
                        <a:pt x="51" y="23"/>
                      </a:cubicBezTo>
                      <a:cubicBezTo>
                        <a:pt x="53" y="21"/>
                        <a:pt x="53" y="18"/>
                        <a:pt x="5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endParaRPr lang="en-GB" sz="1333"/>
                </a:p>
              </p:txBody>
            </p:sp>
          </p:grpSp>
        </p:grpSp>
      </p:grpSp>
      <p:grpSp>
        <p:nvGrpSpPr>
          <p:cNvPr id="29" name="Group 28">
            <a:extLst>
              <a:ext uri="{FF2B5EF4-FFF2-40B4-BE49-F238E27FC236}">
                <a16:creationId xmlns:a16="http://schemas.microsoft.com/office/drawing/2014/main" id="{82F45FBA-23D6-493C-8D00-9CD15917FC50}"/>
              </a:ext>
            </a:extLst>
          </p:cNvPr>
          <p:cNvGrpSpPr/>
          <p:nvPr/>
        </p:nvGrpSpPr>
        <p:grpSpPr>
          <a:xfrm>
            <a:off x="5101996" y="2708740"/>
            <a:ext cx="2032001" cy="3377101"/>
            <a:chOff x="3826494" y="2031554"/>
            <a:chExt cx="1524001" cy="2532826"/>
          </a:xfrm>
        </p:grpSpPr>
        <p:sp>
          <p:nvSpPr>
            <p:cNvPr id="78" name="Rectangle 77">
              <a:extLst>
                <a:ext uri="{FF2B5EF4-FFF2-40B4-BE49-F238E27FC236}">
                  <a16:creationId xmlns:a16="http://schemas.microsoft.com/office/drawing/2014/main" id="{8BA1EF60-FD2C-46C6-B49F-3BBB2A0CE13A}"/>
                </a:ext>
              </a:extLst>
            </p:cNvPr>
            <p:cNvSpPr/>
            <p:nvPr/>
          </p:nvSpPr>
          <p:spPr>
            <a:xfrm>
              <a:off x="3826494" y="2031554"/>
              <a:ext cx="1524001" cy="2532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9" name="Rectangle 118">
              <a:extLst>
                <a:ext uri="{FF2B5EF4-FFF2-40B4-BE49-F238E27FC236}">
                  <a16:creationId xmlns:a16="http://schemas.microsoft.com/office/drawing/2014/main" id="{69B77555-E20C-43E4-A296-88BB292E6097}"/>
                </a:ext>
              </a:extLst>
            </p:cNvPr>
            <p:cNvSpPr/>
            <p:nvPr/>
          </p:nvSpPr>
          <p:spPr>
            <a:xfrm>
              <a:off x="3881441" y="3336208"/>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de-DE" sz="1333"/>
                <a:t>Shipment &amp; Distribution</a:t>
              </a:r>
            </a:p>
          </p:txBody>
        </p:sp>
        <p:sp>
          <p:nvSpPr>
            <p:cNvPr id="120" name="Rectangle 119">
              <a:extLst>
                <a:ext uri="{FF2B5EF4-FFF2-40B4-BE49-F238E27FC236}">
                  <a16:creationId xmlns:a16="http://schemas.microsoft.com/office/drawing/2014/main" id="{269167C1-83AC-4EE8-8AE0-021B47D47DB8}"/>
                </a:ext>
              </a:extLst>
            </p:cNvPr>
            <p:cNvSpPr/>
            <p:nvPr/>
          </p:nvSpPr>
          <p:spPr>
            <a:xfrm>
              <a:off x="3881441" y="3745091"/>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de-DE" sz="1333"/>
                <a:t>Billing</a:t>
              </a:r>
            </a:p>
          </p:txBody>
        </p:sp>
        <p:sp>
          <p:nvSpPr>
            <p:cNvPr id="121" name="Rectangle 120">
              <a:extLst>
                <a:ext uri="{FF2B5EF4-FFF2-40B4-BE49-F238E27FC236}">
                  <a16:creationId xmlns:a16="http://schemas.microsoft.com/office/drawing/2014/main" id="{2EAC1AAA-58FC-4305-8746-1900D091D6DA}"/>
                </a:ext>
              </a:extLst>
            </p:cNvPr>
            <p:cNvSpPr/>
            <p:nvPr/>
          </p:nvSpPr>
          <p:spPr>
            <a:xfrm>
              <a:off x="3881439" y="4159969"/>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de-DE" sz="1333"/>
                <a:t>Accounts Receivables</a:t>
              </a:r>
            </a:p>
          </p:txBody>
        </p:sp>
        <p:sp>
          <p:nvSpPr>
            <p:cNvPr id="122" name="Rectangle 121">
              <a:extLst>
                <a:ext uri="{FF2B5EF4-FFF2-40B4-BE49-F238E27FC236}">
                  <a16:creationId xmlns:a16="http://schemas.microsoft.com/office/drawing/2014/main" id="{16914090-AAAD-4384-BED1-6B49FF40279B}"/>
                </a:ext>
              </a:extLst>
            </p:cNvPr>
            <p:cNvSpPr/>
            <p:nvPr/>
          </p:nvSpPr>
          <p:spPr>
            <a:xfrm>
              <a:off x="3881441" y="2931797"/>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Sales Order Management</a:t>
              </a:r>
            </a:p>
          </p:txBody>
        </p:sp>
        <p:pic>
          <p:nvPicPr>
            <p:cNvPr id="126" name="Graphic 125">
              <a:extLst>
                <a:ext uri="{FF2B5EF4-FFF2-40B4-BE49-F238E27FC236}">
                  <a16:creationId xmlns:a16="http://schemas.microsoft.com/office/drawing/2014/main" id="{D7BEC3DB-8FF2-40A1-B176-4C31F61381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9374" y="2139863"/>
              <a:ext cx="605249" cy="586909"/>
            </a:xfrm>
            <a:prstGeom prst="rect">
              <a:avLst/>
            </a:prstGeom>
          </p:spPr>
        </p:pic>
      </p:grpSp>
      <p:grpSp>
        <p:nvGrpSpPr>
          <p:cNvPr id="27" name="Group 26">
            <a:extLst>
              <a:ext uri="{FF2B5EF4-FFF2-40B4-BE49-F238E27FC236}">
                <a16:creationId xmlns:a16="http://schemas.microsoft.com/office/drawing/2014/main" id="{A084EC3E-F472-4285-B3F3-9C2FD49B0EBA}"/>
              </a:ext>
            </a:extLst>
          </p:cNvPr>
          <p:cNvGrpSpPr/>
          <p:nvPr/>
        </p:nvGrpSpPr>
        <p:grpSpPr>
          <a:xfrm>
            <a:off x="2764320" y="2708740"/>
            <a:ext cx="2032001" cy="3377101"/>
            <a:chOff x="2073237" y="2031554"/>
            <a:chExt cx="1524001" cy="2532826"/>
          </a:xfrm>
        </p:grpSpPr>
        <p:sp>
          <p:nvSpPr>
            <p:cNvPr id="75" name="Rectangle 74">
              <a:extLst>
                <a:ext uri="{FF2B5EF4-FFF2-40B4-BE49-F238E27FC236}">
                  <a16:creationId xmlns:a16="http://schemas.microsoft.com/office/drawing/2014/main" id="{9637B879-5C6D-4774-99BA-50A003081A39}"/>
                </a:ext>
              </a:extLst>
            </p:cNvPr>
            <p:cNvSpPr/>
            <p:nvPr/>
          </p:nvSpPr>
          <p:spPr>
            <a:xfrm>
              <a:off x="2073237" y="2031554"/>
              <a:ext cx="1524001" cy="2532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24" name="Picture 123">
              <a:extLst>
                <a:ext uri="{FF2B5EF4-FFF2-40B4-BE49-F238E27FC236}">
                  <a16:creationId xmlns:a16="http://schemas.microsoft.com/office/drawing/2014/main" id="{A9A710CF-2A31-49DA-AC4E-8A2D31A9C985}"/>
                </a:ext>
              </a:extLst>
            </p:cNvPr>
            <p:cNvPicPr>
              <a:picLocks noChangeAspect="1"/>
            </p:cNvPicPr>
            <p:nvPr/>
          </p:nvPicPr>
          <p:blipFill>
            <a:blip r:embed="rId10">
              <a:grayscl/>
            </a:blip>
            <a:stretch>
              <a:fillRect/>
            </a:stretch>
          </p:blipFill>
          <p:spPr>
            <a:xfrm>
              <a:off x="2485229" y="2165946"/>
              <a:ext cx="676930" cy="555429"/>
            </a:xfrm>
            <a:prstGeom prst="rect">
              <a:avLst/>
            </a:prstGeom>
          </p:spPr>
        </p:pic>
        <p:sp>
          <p:nvSpPr>
            <p:cNvPr id="127" name="Rectangle 126">
              <a:extLst>
                <a:ext uri="{FF2B5EF4-FFF2-40B4-BE49-F238E27FC236}">
                  <a16:creationId xmlns:a16="http://schemas.microsoft.com/office/drawing/2014/main" id="{817B5FAE-0E86-4CC2-988E-C8F9E08726AD}"/>
                </a:ext>
              </a:extLst>
            </p:cNvPr>
            <p:cNvSpPr/>
            <p:nvPr/>
          </p:nvSpPr>
          <p:spPr>
            <a:xfrm>
              <a:off x="2128669" y="2931797"/>
              <a:ext cx="1413136" cy="354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en-US" sz="1333"/>
            </a:p>
          </p:txBody>
        </p:sp>
        <p:pic>
          <p:nvPicPr>
            <p:cNvPr id="128" name="Picture 127">
              <a:extLst>
                <a:ext uri="{FF2B5EF4-FFF2-40B4-BE49-F238E27FC236}">
                  <a16:creationId xmlns:a16="http://schemas.microsoft.com/office/drawing/2014/main" id="{73668B47-EBC6-482F-9707-3803A3CB2E3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08237" y="2914549"/>
              <a:ext cx="365760" cy="412546"/>
            </a:xfrm>
            <a:prstGeom prst="rect">
              <a:avLst/>
            </a:prstGeom>
          </p:spPr>
        </p:pic>
        <p:sp>
          <p:nvSpPr>
            <p:cNvPr id="129" name="TextBox 128">
              <a:extLst>
                <a:ext uri="{FF2B5EF4-FFF2-40B4-BE49-F238E27FC236}">
                  <a16:creationId xmlns:a16="http://schemas.microsoft.com/office/drawing/2014/main" id="{BE7C8A77-21E3-4C68-9C21-D21D7A5B2F8D}"/>
                </a:ext>
              </a:extLst>
            </p:cNvPr>
            <p:cNvSpPr txBox="1"/>
            <p:nvPr/>
          </p:nvSpPr>
          <p:spPr>
            <a:xfrm>
              <a:off x="2744859" y="2947249"/>
              <a:ext cx="601840" cy="284597"/>
            </a:xfrm>
            <a:prstGeom prst="rect">
              <a:avLst/>
            </a:prstGeom>
            <a:noFill/>
          </p:spPr>
          <p:txBody>
            <a:bodyPr wrap="square" rtlCol="0">
              <a:spAutoFit/>
            </a:bodyPr>
            <a:lstStyle/>
            <a:p>
              <a:r>
                <a:rPr lang="en-US" sz="933" b="1">
                  <a:solidFill>
                    <a:schemeClr val="bg1"/>
                  </a:solidFill>
                  <a:latin typeface="Arial" panose="020B0604020202020204" pitchFamily="34" charset="0"/>
                  <a:cs typeface="Arial" panose="020B0604020202020204" pitchFamily="34" charset="0"/>
                </a:rPr>
                <a:t>Qlik</a:t>
              </a:r>
            </a:p>
            <a:p>
              <a:r>
                <a:rPr lang="en-US" sz="933" b="1">
                  <a:solidFill>
                    <a:schemeClr val="bg1"/>
                  </a:solidFill>
                  <a:latin typeface="Arial" panose="020B0604020202020204" pitchFamily="34" charset="0"/>
                  <a:cs typeface="Arial" panose="020B0604020202020204" pitchFamily="34" charset="0"/>
                </a:rPr>
                <a:t>Transport</a:t>
              </a:r>
            </a:p>
          </p:txBody>
        </p:sp>
        <p:sp>
          <p:nvSpPr>
            <p:cNvPr id="130" name="Rectangle 129">
              <a:extLst>
                <a:ext uri="{FF2B5EF4-FFF2-40B4-BE49-F238E27FC236}">
                  <a16:creationId xmlns:a16="http://schemas.microsoft.com/office/drawing/2014/main" id="{4200403A-C3D2-4565-95B5-3990D59A1630}"/>
                </a:ext>
              </a:extLst>
            </p:cNvPr>
            <p:cNvSpPr/>
            <p:nvPr/>
          </p:nvSpPr>
          <p:spPr>
            <a:xfrm>
              <a:off x="2127982" y="3335335"/>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Replicate Tasks</a:t>
              </a:r>
            </a:p>
          </p:txBody>
        </p:sp>
      </p:grpSp>
      <p:grpSp>
        <p:nvGrpSpPr>
          <p:cNvPr id="30" name="Group 29">
            <a:extLst>
              <a:ext uri="{FF2B5EF4-FFF2-40B4-BE49-F238E27FC236}">
                <a16:creationId xmlns:a16="http://schemas.microsoft.com/office/drawing/2014/main" id="{B8BC0240-AC45-4712-ADBE-4985C7A85838}"/>
              </a:ext>
            </a:extLst>
          </p:cNvPr>
          <p:cNvGrpSpPr/>
          <p:nvPr/>
        </p:nvGrpSpPr>
        <p:grpSpPr>
          <a:xfrm>
            <a:off x="7416385" y="2708740"/>
            <a:ext cx="2032001" cy="3377101"/>
            <a:chOff x="5562286" y="2031554"/>
            <a:chExt cx="1524001" cy="2532826"/>
          </a:xfrm>
        </p:grpSpPr>
        <p:sp>
          <p:nvSpPr>
            <p:cNvPr id="81" name="Rectangle 80">
              <a:extLst>
                <a:ext uri="{FF2B5EF4-FFF2-40B4-BE49-F238E27FC236}">
                  <a16:creationId xmlns:a16="http://schemas.microsoft.com/office/drawing/2014/main" id="{193254D9-1ADA-4395-958A-88AB0DE10989}"/>
                </a:ext>
              </a:extLst>
            </p:cNvPr>
            <p:cNvSpPr/>
            <p:nvPr/>
          </p:nvSpPr>
          <p:spPr>
            <a:xfrm>
              <a:off x="5562286" y="2031554"/>
              <a:ext cx="1524001" cy="2532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31" name="Picture 130" descr="Icon&#10;&#10;Description automatically generated">
              <a:extLst>
                <a:ext uri="{FF2B5EF4-FFF2-40B4-BE49-F238E27FC236}">
                  <a16:creationId xmlns:a16="http://schemas.microsoft.com/office/drawing/2014/main" id="{DDA36DE3-581D-47FB-8FF2-1EA5DA15433D}"/>
                </a:ext>
              </a:extLst>
            </p:cNvPr>
            <p:cNvPicPr>
              <a:picLocks noChangeAspect="1"/>
            </p:cNvPicPr>
            <p:nvPr/>
          </p:nvPicPr>
          <p:blipFill>
            <a:blip r:embed="rId12">
              <a:duotone>
                <a:prstClr val="black"/>
                <a:srgbClr val="D9C3A5">
                  <a:tint val="50000"/>
                  <a:satMod val="180000"/>
                </a:srgbClr>
              </a:duotone>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5960570" y="2054201"/>
              <a:ext cx="750495" cy="750495"/>
            </a:xfrm>
            <a:prstGeom prst="rect">
              <a:avLst/>
            </a:prstGeom>
          </p:spPr>
        </p:pic>
        <p:sp>
          <p:nvSpPr>
            <p:cNvPr id="135" name="Rectangle 134">
              <a:extLst>
                <a:ext uri="{FF2B5EF4-FFF2-40B4-BE49-F238E27FC236}">
                  <a16:creationId xmlns:a16="http://schemas.microsoft.com/office/drawing/2014/main" id="{DDE2EB0B-42F2-476A-8D60-3F7810C7C846}"/>
                </a:ext>
              </a:extLst>
            </p:cNvPr>
            <p:cNvSpPr/>
            <p:nvPr/>
          </p:nvSpPr>
          <p:spPr>
            <a:xfrm>
              <a:off x="5613459" y="2926663"/>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Accessible SAP Data</a:t>
              </a:r>
            </a:p>
          </p:txBody>
        </p:sp>
        <p:sp>
          <p:nvSpPr>
            <p:cNvPr id="136" name="Rectangle 135">
              <a:extLst>
                <a:ext uri="{FF2B5EF4-FFF2-40B4-BE49-F238E27FC236}">
                  <a16:creationId xmlns:a16="http://schemas.microsoft.com/office/drawing/2014/main" id="{8D36A9E3-99CA-4B83-9002-7FEB6CF2E2B1}"/>
                </a:ext>
              </a:extLst>
            </p:cNvPr>
            <p:cNvSpPr/>
            <p:nvPr/>
          </p:nvSpPr>
          <p:spPr>
            <a:xfrm>
              <a:off x="5617974" y="3334623"/>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Documented KPI catalog</a:t>
              </a:r>
            </a:p>
          </p:txBody>
        </p:sp>
      </p:grpSp>
      <p:grpSp>
        <p:nvGrpSpPr>
          <p:cNvPr id="4" name="Group 3">
            <a:extLst>
              <a:ext uri="{FF2B5EF4-FFF2-40B4-BE49-F238E27FC236}">
                <a16:creationId xmlns:a16="http://schemas.microsoft.com/office/drawing/2014/main" id="{3AD59B46-F764-4936-A8A9-00EE8E07934E}"/>
              </a:ext>
            </a:extLst>
          </p:cNvPr>
          <p:cNvGrpSpPr/>
          <p:nvPr/>
        </p:nvGrpSpPr>
        <p:grpSpPr>
          <a:xfrm>
            <a:off x="9754061" y="2708740"/>
            <a:ext cx="2032001" cy="3377101"/>
            <a:chOff x="7315543" y="2031554"/>
            <a:chExt cx="1524001" cy="2532826"/>
          </a:xfrm>
        </p:grpSpPr>
        <p:sp>
          <p:nvSpPr>
            <p:cNvPr id="82" name="Rectangle 81">
              <a:extLst>
                <a:ext uri="{FF2B5EF4-FFF2-40B4-BE49-F238E27FC236}">
                  <a16:creationId xmlns:a16="http://schemas.microsoft.com/office/drawing/2014/main" id="{A7474379-4FAE-4698-8D04-CC83A79AF3F5}"/>
                </a:ext>
              </a:extLst>
            </p:cNvPr>
            <p:cNvSpPr/>
            <p:nvPr/>
          </p:nvSpPr>
          <p:spPr>
            <a:xfrm>
              <a:off x="7315543" y="2031554"/>
              <a:ext cx="1524001" cy="2532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32" name="Rectangle 131">
              <a:extLst>
                <a:ext uri="{FF2B5EF4-FFF2-40B4-BE49-F238E27FC236}">
                  <a16:creationId xmlns:a16="http://schemas.microsoft.com/office/drawing/2014/main" id="{E6A70444-6F6B-4D48-9718-9ABA4E7FA2F4}"/>
                </a:ext>
              </a:extLst>
            </p:cNvPr>
            <p:cNvSpPr/>
            <p:nvPr/>
          </p:nvSpPr>
          <p:spPr>
            <a:xfrm>
              <a:off x="7371213" y="2931797"/>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Prebuilt Qlik App</a:t>
              </a:r>
            </a:p>
          </p:txBody>
        </p:sp>
        <p:sp>
          <p:nvSpPr>
            <p:cNvPr id="133" name="Rectangle 132">
              <a:extLst>
                <a:ext uri="{FF2B5EF4-FFF2-40B4-BE49-F238E27FC236}">
                  <a16:creationId xmlns:a16="http://schemas.microsoft.com/office/drawing/2014/main" id="{4201F9CB-9EAA-4C4C-92EC-C820973733F8}"/>
                </a:ext>
              </a:extLst>
            </p:cNvPr>
            <p:cNvSpPr/>
            <p:nvPr/>
          </p:nvSpPr>
          <p:spPr>
            <a:xfrm>
              <a:off x="7371213" y="3336567"/>
              <a:ext cx="1413689"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Prebuilt Power BI Apps</a:t>
              </a:r>
            </a:p>
          </p:txBody>
        </p:sp>
        <p:sp>
          <p:nvSpPr>
            <p:cNvPr id="134" name="Rectangle 133">
              <a:extLst>
                <a:ext uri="{FF2B5EF4-FFF2-40B4-BE49-F238E27FC236}">
                  <a16:creationId xmlns:a16="http://schemas.microsoft.com/office/drawing/2014/main" id="{C3C6CC33-798D-46A7-90A2-199B56769FB6}"/>
                </a:ext>
              </a:extLst>
            </p:cNvPr>
            <p:cNvSpPr/>
            <p:nvPr/>
          </p:nvSpPr>
          <p:spPr>
            <a:xfrm>
              <a:off x="7371213" y="3741337"/>
              <a:ext cx="1404660" cy="3584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Ready for Alerting</a:t>
              </a:r>
            </a:p>
          </p:txBody>
        </p:sp>
        <p:pic>
          <p:nvPicPr>
            <p:cNvPr id="1028" name="Picture 4">
              <a:extLst>
                <a:ext uri="{FF2B5EF4-FFF2-40B4-BE49-F238E27FC236}">
                  <a16:creationId xmlns:a16="http://schemas.microsoft.com/office/drawing/2014/main" id="{0D6190C5-3F34-4F8B-86F8-EAE958934E2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394977" y="2089134"/>
              <a:ext cx="1384276" cy="664147"/>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a:extLst>
              <a:ext uri="{FF2B5EF4-FFF2-40B4-BE49-F238E27FC236}">
                <a16:creationId xmlns:a16="http://schemas.microsoft.com/office/drawing/2014/main" id="{B77461BC-58B5-D14E-B5E0-78E199325A9A}"/>
              </a:ext>
            </a:extLst>
          </p:cNvPr>
          <p:cNvSpPr/>
          <p:nvPr/>
        </p:nvSpPr>
        <p:spPr>
          <a:xfrm>
            <a:off x="9824187" y="5525230"/>
            <a:ext cx="1872880" cy="4778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r>
              <a:rPr lang="en-US" sz="1333"/>
              <a:t>Ready for AI/ML</a:t>
            </a:r>
          </a:p>
        </p:txBody>
      </p:sp>
    </p:spTree>
    <p:extLst>
      <p:ext uri="{BB962C8B-B14F-4D97-AF65-F5344CB8AC3E}">
        <p14:creationId xmlns:p14="http://schemas.microsoft.com/office/powerpoint/2010/main" val="2227548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6AF0679-06AD-AEA1-A449-B6E35FBD70C6}"/>
              </a:ext>
            </a:extLst>
          </p:cNvPr>
          <p:cNvPicPr>
            <a:picLocks noChangeAspect="1"/>
          </p:cNvPicPr>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363876" y="0"/>
            <a:ext cx="8828124" cy="1595862"/>
          </a:xfrm>
          <a:prstGeom prst="rect">
            <a:avLst/>
          </a:prstGeom>
        </p:spPr>
      </p:pic>
      <p:pic>
        <p:nvPicPr>
          <p:cNvPr id="28" name="Picture 27">
            <a:extLst>
              <a:ext uri="{FF2B5EF4-FFF2-40B4-BE49-F238E27FC236}">
                <a16:creationId xmlns:a16="http://schemas.microsoft.com/office/drawing/2014/main" id="{F31B36D5-4843-B3A9-489A-EC2219C6A8B7}"/>
              </a:ext>
            </a:extLst>
          </p:cNvPr>
          <p:cNvPicPr>
            <a:picLocks noChangeAspect="1"/>
          </p:cNvPicPr>
          <p:nvPr/>
        </p:nvPicPr>
        <p:blipFill rotWithShape="1">
          <a:blip r:embed="rId4" cstate="hq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10800000">
            <a:off x="8564880" y="887909"/>
            <a:ext cx="3627120" cy="707952"/>
          </a:xfrm>
          <a:prstGeom prst="rect">
            <a:avLst/>
          </a:prstGeom>
        </p:spPr>
      </p:pic>
      <p:sp>
        <p:nvSpPr>
          <p:cNvPr id="30" name="Rectangle 1">
            <a:extLst>
              <a:ext uri="{FF2B5EF4-FFF2-40B4-BE49-F238E27FC236}">
                <a16:creationId xmlns:a16="http://schemas.microsoft.com/office/drawing/2014/main" id="{71CB7688-84D1-2453-B3B0-CD774CF44E98}"/>
              </a:ext>
            </a:extLst>
          </p:cNvPr>
          <p:cNvSpPr/>
          <p:nvPr/>
        </p:nvSpPr>
        <p:spPr>
          <a:xfrm>
            <a:off x="0" y="1574803"/>
            <a:ext cx="12192000" cy="45719"/>
          </a:xfrm>
          <a:prstGeom prst="rect">
            <a:avLst/>
          </a:prstGeom>
          <a:gradFill flip="none" rotWithShape="1">
            <a:gsLst>
              <a:gs pos="14000">
                <a:schemeClr val="accent5"/>
              </a:gs>
              <a:gs pos="85000">
                <a:schemeClr val="accent2"/>
              </a:gs>
              <a:gs pos="69000">
                <a:schemeClr val="accent6"/>
              </a:gs>
              <a:gs pos="51000">
                <a:schemeClr val="accent3"/>
              </a:gs>
              <a:gs pos="32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63F3B71D-41CE-BCA0-7D07-1365500B5B8E}"/>
              </a:ext>
            </a:extLst>
          </p:cNvPr>
          <p:cNvSpPr/>
          <p:nvPr/>
        </p:nvSpPr>
        <p:spPr>
          <a:xfrm>
            <a:off x="9790709" y="6197556"/>
            <a:ext cx="2029094" cy="47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5" name="Rectangle 14">
            <a:extLst>
              <a:ext uri="{FF2B5EF4-FFF2-40B4-BE49-F238E27FC236}">
                <a16:creationId xmlns:a16="http://schemas.microsoft.com/office/drawing/2014/main" id="{3CB7FAD2-2E2F-A7AA-B025-09B7D5B0DE99}"/>
              </a:ext>
            </a:extLst>
          </p:cNvPr>
          <p:cNvSpPr/>
          <p:nvPr/>
        </p:nvSpPr>
        <p:spPr>
          <a:xfrm>
            <a:off x="414017" y="6220741"/>
            <a:ext cx="2029094" cy="47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2" name="Rounded Rectangle 21">
            <a:extLst>
              <a:ext uri="{FF2B5EF4-FFF2-40B4-BE49-F238E27FC236}">
                <a16:creationId xmlns:a16="http://schemas.microsoft.com/office/drawing/2014/main" id="{B9ED522D-6F72-5F6A-69FF-9871E73DF6FA}"/>
              </a:ext>
            </a:extLst>
          </p:cNvPr>
          <p:cNvSpPr/>
          <p:nvPr/>
        </p:nvSpPr>
        <p:spPr>
          <a:xfrm>
            <a:off x="2202116" y="1618721"/>
            <a:ext cx="9456485" cy="5054771"/>
          </a:xfrm>
          <a:prstGeom prst="roundRect">
            <a:avLst>
              <a:gd name="adj" fmla="val 7099"/>
            </a:avLst>
          </a:prstGeom>
          <a:solidFill>
            <a:schemeClr val="accent1">
              <a:alpha val="7079"/>
            </a:schemeClr>
          </a:solidFill>
          <a:ln>
            <a:solidFill>
              <a:srgbClr val="10CF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TextBox 25">
            <a:extLst>
              <a:ext uri="{FF2B5EF4-FFF2-40B4-BE49-F238E27FC236}">
                <a16:creationId xmlns:a16="http://schemas.microsoft.com/office/drawing/2014/main" id="{D9A6DA1A-AF4C-8399-E136-5D8B35276F37}"/>
              </a:ext>
            </a:extLst>
          </p:cNvPr>
          <p:cNvSpPr txBox="1"/>
          <p:nvPr/>
        </p:nvSpPr>
        <p:spPr>
          <a:xfrm>
            <a:off x="8372068" y="1556984"/>
            <a:ext cx="2994227" cy="307777"/>
          </a:xfrm>
          <a:prstGeom prst="rect">
            <a:avLst/>
          </a:prstGeom>
          <a:noFill/>
        </p:spPr>
        <p:txBody>
          <a:bodyPr wrap="square" rtlCol="0">
            <a:spAutoFit/>
          </a:bodyPr>
          <a:lstStyle/>
          <a:p>
            <a:pPr algn="l"/>
            <a:r>
              <a:rPr lang="en-US" sz="1400" b="1" dirty="0">
                <a:ea typeface="Source Sans Pro" panose="020B0503030403020204" pitchFamily="34" charset="0"/>
                <a:cs typeface="Arial" panose="020B0604020202020204" pitchFamily="34" charset="0"/>
              </a:rPr>
              <a:t>Qlik SaaS Platform</a:t>
            </a:r>
          </a:p>
        </p:txBody>
      </p:sp>
      <p:sp>
        <p:nvSpPr>
          <p:cNvPr id="3" name="Rectangle 2">
            <a:extLst>
              <a:ext uri="{FF2B5EF4-FFF2-40B4-BE49-F238E27FC236}">
                <a16:creationId xmlns:a16="http://schemas.microsoft.com/office/drawing/2014/main" id="{22A2AA8A-CFF4-404F-94FD-9E3D803721E8}"/>
              </a:ext>
            </a:extLst>
          </p:cNvPr>
          <p:cNvSpPr/>
          <p:nvPr/>
        </p:nvSpPr>
        <p:spPr>
          <a:xfrm>
            <a:off x="4075840" y="2947461"/>
            <a:ext cx="4769923" cy="3087724"/>
          </a:xfrm>
          <a:prstGeom prst="rect">
            <a:avLst/>
          </a:prstGeom>
          <a:solidFill>
            <a:schemeClr val="tx1">
              <a:lumMod val="20000"/>
              <a:lumOff val="80000"/>
            </a:schemeClr>
          </a:solidFill>
          <a:ln w="12700" cap="rnd">
            <a:solidFill>
              <a:schemeClr val="tx1"/>
            </a:solidFill>
            <a:miter lim="800000"/>
            <a:headEnd/>
            <a:tailEnd/>
          </a:ln>
          <a:effectLst>
            <a:outerShdw blurRad="254000" algn="tl" rotWithShape="0">
              <a:srgbClr val="0078D4">
                <a:alpha val="70000"/>
              </a:srgbClr>
            </a:outerShdw>
          </a:effectLst>
        </p:spPr>
        <p:txBody>
          <a:bodyPr wrap="square" rtlCol="0" anchor="t">
            <a:noAutofit/>
          </a:bodyPr>
          <a:lstStyle/>
          <a:p>
            <a:pPr algn="ctr" defTabSz="914377">
              <a:defRPr/>
            </a:pPr>
            <a:endParaRPr lang="en-US">
              <a:solidFill>
                <a:srgbClr val="545659"/>
              </a:solidFill>
              <a:latin typeface="Segoe UI Semibold"/>
              <a:cs typeface="Segoe UI" panose="020B0502040204020203" pitchFamily="34" charset="0"/>
            </a:endParaRPr>
          </a:p>
        </p:txBody>
      </p:sp>
      <p:sp>
        <p:nvSpPr>
          <p:cNvPr id="5" name="Title 4">
            <a:extLst>
              <a:ext uri="{FF2B5EF4-FFF2-40B4-BE49-F238E27FC236}">
                <a16:creationId xmlns:a16="http://schemas.microsoft.com/office/drawing/2014/main" id="{4AA9AC7B-40A1-4450-BEC1-E0E7089E1B58}"/>
              </a:ext>
            </a:extLst>
          </p:cNvPr>
          <p:cNvSpPr>
            <a:spLocks noGrp="1"/>
          </p:cNvSpPr>
          <p:nvPr>
            <p:ph type="title"/>
          </p:nvPr>
        </p:nvSpPr>
        <p:spPr/>
        <p:txBody>
          <a:bodyPr/>
          <a:lstStyle/>
          <a:p>
            <a:r>
              <a:rPr lang="en-US" dirty="0"/>
              <a:t>Data Pipeline &amp; Analytics Architecture</a:t>
            </a:r>
          </a:p>
        </p:txBody>
      </p:sp>
      <p:sp>
        <p:nvSpPr>
          <p:cNvPr id="6" name="Rectangle 5">
            <a:extLst>
              <a:ext uri="{FF2B5EF4-FFF2-40B4-BE49-F238E27FC236}">
                <a16:creationId xmlns:a16="http://schemas.microsoft.com/office/drawing/2014/main" id="{7377F321-ACD2-4092-90BA-DD68BD2292B7}"/>
              </a:ext>
            </a:extLst>
          </p:cNvPr>
          <p:cNvSpPr/>
          <p:nvPr/>
        </p:nvSpPr>
        <p:spPr>
          <a:xfrm>
            <a:off x="414018" y="3512167"/>
            <a:ext cx="961401" cy="1252696"/>
          </a:xfrm>
          <a:prstGeom prst="rect">
            <a:avLst/>
          </a:prstGeom>
          <a:ln>
            <a:solidFill>
              <a:schemeClr val="accent5"/>
            </a:solidFill>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t"/>
          <a:lstStyle/>
          <a:p>
            <a:pPr algn="ctr" defTabSz="914377">
              <a:defRPr/>
            </a:pPr>
            <a:endParaRPr lang="en-US" dirty="0">
              <a:solidFill>
                <a:srgbClr val="545659"/>
              </a:solidFill>
              <a:latin typeface="Arial" panose="020B0604020202020204"/>
            </a:endParaRPr>
          </a:p>
        </p:txBody>
      </p:sp>
      <p:grpSp>
        <p:nvGrpSpPr>
          <p:cNvPr id="81" name="Group 80">
            <a:extLst>
              <a:ext uri="{FF2B5EF4-FFF2-40B4-BE49-F238E27FC236}">
                <a16:creationId xmlns:a16="http://schemas.microsoft.com/office/drawing/2014/main" id="{1F96C133-5AC2-43C3-A735-1C66348B1FA1}"/>
              </a:ext>
            </a:extLst>
          </p:cNvPr>
          <p:cNvGrpSpPr/>
          <p:nvPr/>
        </p:nvGrpSpPr>
        <p:grpSpPr>
          <a:xfrm>
            <a:off x="624911" y="3740835"/>
            <a:ext cx="474131" cy="474131"/>
            <a:chOff x="529654" y="1608571"/>
            <a:chExt cx="474131" cy="474131"/>
          </a:xfrm>
        </p:grpSpPr>
        <p:sp>
          <p:nvSpPr>
            <p:cNvPr id="82" name="Oval 81">
              <a:extLst>
                <a:ext uri="{FF2B5EF4-FFF2-40B4-BE49-F238E27FC236}">
                  <a16:creationId xmlns:a16="http://schemas.microsoft.com/office/drawing/2014/main" id="{11101452-99D3-4401-915B-F60288D4D47B}"/>
                </a:ext>
              </a:extLst>
            </p:cNvPr>
            <p:cNvSpPr/>
            <p:nvPr/>
          </p:nvSpPr>
          <p:spPr>
            <a:xfrm>
              <a:off x="529654" y="1608571"/>
              <a:ext cx="474131" cy="4741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a:solidFill>
                  <a:srgbClr val="FFFFFF"/>
                </a:solidFill>
                <a:latin typeface="Arial" panose="020B0604020202020204"/>
              </a:endParaRPr>
            </a:p>
          </p:txBody>
        </p:sp>
        <p:pic>
          <p:nvPicPr>
            <p:cNvPr id="83" name="Graphic 82">
              <a:extLst>
                <a:ext uri="{FF2B5EF4-FFF2-40B4-BE49-F238E27FC236}">
                  <a16:creationId xmlns:a16="http://schemas.microsoft.com/office/drawing/2014/main" id="{36E784D9-F400-4A80-B309-6160273A3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791" y="1764171"/>
              <a:ext cx="391740" cy="203125"/>
            </a:xfrm>
            <a:prstGeom prst="rect">
              <a:avLst/>
            </a:prstGeom>
          </p:spPr>
        </p:pic>
      </p:grpSp>
      <p:sp>
        <p:nvSpPr>
          <p:cNvPr id="109" name="TextBox 108">
            <a:extLst>
              <a:ext uri="{FF2B5EF4-FFF2-40B4-BE49-F238E27FC236}">
                <a16:creationId xmlns:a16="http://schemas.microsoft.com/office/drawing/2014/main" id="{0863EA90-03EE-4E53-9CF2-942E381D3031}"/>
              </a:ext>
            </a:extLst>
          </p:cNvPr>
          <p:cNvSpPr txBox="1"/>
          <p:nvPr/>
        </p:nvSpPr>
        <p:spPr>
          <a:xfrm>
            <a:off x="9622791" y="2011283"/>
            <a:ext cx="1860067" cy="480131"/>
          </a:xfrm>
          <a:prstGeom prst="rect">
            <a:avLst/>
          </a:prstGeom>
          <a:noFill/>
        </p:spPr>
        <p:txBody>
          <a:bodyPr wrap="square" rtlCol="0">
            <a:spAutoFit/>
          </a:bodyPr>
          <a:lstStyle/>
          <a:p>
            <a:pPr algn="ctr" defTabSz="609555">
              <a:lnSpc>
                <a:spcPct val="90000"/>
              </a:lnSpc>
              <a:defRPr/>
            </a:pPr>
            <a:r>
              <a:rPr lang="en-US" sz="1400" b="1" dirty="0">
                <a:solidFill>
                  <a:srgbClr val="545659"/>
                </a:solidFill>
                <a:latin typeface="Arial"/>
              </a:rPr>
              <a:t>Qlik Sense </a:t>
            </a:r>
          </a:p>
          <a:p>
            <a:pPr algn="ctr" defTabSz="609555">
              <a:lnSpc>
                <a:spcPct val="90000"/>
              </a:lnSpc>
              <a:defRPr/>
            </a:pPr>
            <a:r>
              <a:rPr lang="en-US" sz="1400" b="1" dirty="0">
                <a:solidFill>
                  <a:srgbClr val="545659"/>
                </a:solidFill>
                <a:latin typeface="Arial"/>
              </a:rPr>
              <a:t>Data Analytics</a:t>
            </a:r>
          </a:p>
        </p:txBody>
      </p:sp>
      <p:sp>
        <p:nvSpPr>
          <p:cNvPr id="110" name="TextBox 16">
            <a:extLst>
              <a:ext uri="{FF2B5EF4-FFF2-40B4-BE49-F238E27FC236}">
                <a16:creationId xmlns:a16="http://schemas.microsoft.com/office/drawing/2014/main" id="{2F1C00C9-979A-4101-9F2C-731E7BDD4441}"/>
              </a:ext>
            </a:extLst>
          </p:cNvPr>
          <p:cNvSpPr txBox="1"/>
          <p:nvPr/>
        </p:nvSpPr>
        <p:spPr>
          <a:xfrm>
            <a:off x="9614255" y="5629865"/>
            <a:ext cx="1035860"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Conversational</a:t>
            </a:r>
            <a:br>
              <a:rPr lang="en-US" sz="1000" dirty="0">
                <a:solidFill>
                  <a:srgbClr val="545659"/>
                </a:solidFill>
                <a:latin typeface="Arial" panose="020B0604020202020204"/>
              </a:rPr>
            </a:br>
            <a:r>
              <a:rPr lang="en-US" sz="1000" dirty="0">
                <a:solidFill>
                  <a:srgbClr val="545659"/>
                </a:solidFill>
                <a:latin typeface="Arial" panose="020B0604020202020204"/>
              </a:rPr>
              <a:t>Analytics</a:t>
            </a:r>
          </a:p>
        </p:txBody>
      </p:sp>
      <p:sp>
        <p:nvSpPr>
          <p:cNvPr id="111" name="TextBox 16">
            <a:extLst>
              <a:ext uri="{FF2B5EF4-FFF2-40B4-BE49-F238E27FC236}">
                <a16:creationId xmlns:a16="http://schemas.microsoft.com/office/drawing/2014/main" id="{111C42F5-8B5C-42BD-A179-C62D15D9B4CC}"/>
              </a:ext>
            </a:extLst>
          </p:cNvPr>
          <p:cNvSpPr txBox="1"/>
          <p:nvPr/>
        </p:nvSpPr>
        <p:spPr>
          <a:xfrm>
            <a:off x="9657207" y="4710080"/>
            <a:ext cx="785793"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AI / ML </a:t>
            </a:r>
            <a:br>
              <a:rPr lang="en-US" sz="1000" dirty="0">
                <a:solidFill>
                  <a:srgbClr val="545659"/>
                </a:solidFill>
                <a:latin typeface="Arial" panose="020B0604020202020204"/>
              </a:rPr>
            </a:br>
            <a:r>
              <a:rPr lang="en-US" sz="1000" dirty="0">
                <a:solidFill>
                  <a:srgbClr val="545659"/>
                </a:solidFill>
                <a:latin typeface="Arial" panose="020B0604020202020204"/>
              </a:rPr>
              <a:t>Integration</a:t>
            </a:r>
          </a:p>
        </p:txBody>
      </p:sp>
      <p:sp>
        <p:nvSpPr>
          <p:cNvPr id="112" name="TextBox 16">
            <a:extLst>
              <a:ext uri="{FF2B5EF4-FFF2-40B4-BE49-F238E27FC236}">
                <a16:creationId xmlns:a16="http://schemas.microsoft.com/office/drawing/2014/main" id="{48AC2DE9-FCC6-492A-8BAC-8B6046FF5C33}"/>
              </a:ext>
            </a:extLst>
          </p:cNvPr>
          <p:cNvSpPr txBox="1"/>
          <p:nvPr/>
        </p:nvSpPr>
        <p:spPr>
          <a:xfrm>
            <a:off x="10560708" y="5629866"/>
            <a:ext cx="875997" cy="321015"/>
          </a:xfrm>
          <a:prstGeom prst="rect">
            <a:avLst/>
          </a:prstGeom>
        </p:spPr>
        <p:txBody>
          <a:bodyPr wrap="square" lIns="0" rIns="0" rtlCol="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Reporting</a:t>
            </a:r>
            <a:br>
              <a:rPr lang="en-US" sz="1000" dirty="0">
                <a:solidFill>
                  <a:srgbClr val="545659"/>
                </a:solidFill>
                <a:latin typeface="Arial" panose="020B0604020202020204"/>
              </a:rPr>
            </a:br>
            <a:r>
              <a:rPr lang="en-US" sz="1000" dirty="0">
                <a:solidFill>
                  <a:srgbClr val="545659"/>
                </a:solidFill>
                <a:latin typeface="Arial" panose="020B0604020202020204"/>
              </a:rPr>
              <a:t>&amp; Alerting</a:t>
            </a:r>
          </a:p>
        </p:txBody>
      </p:sp>
      <p:sp>
        <p:nvSpPr>
          <p:cNvPr id="113" name="TextBox 16">
            <a:extLst>
              <a:ext uri="{FF2B5EF4-FFF2-40B4-BE49-F238E27FC236}">
                <a16:creationId xmlns:a16="http://schemas.microsoft.com/office/drawing/2014/main" id="{C1271D00-5AE1-41AE-A3D6-D64F4C2C3F7C}"/>
              </a:ext>
            </a:extLst>
          </p:cNvPr>
          <p:cNvSpPr txBox="1"/>
          <p:nvPr/>
        </p:nvSpPr>
        <p:spPr>
          <a:xfrm>
            <a:off x="10554381" y="4580173"/>
            <a:ext cx="872355"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Analytics</a:t>
            </a:r>
          </a:p>
          <a:p>
            <a:pPr algn="ctr" defTabSz="1219078">
              <a:defRPr/>
            </a:pPr>
            <a:r>
              <a:rPr lang="en-US" sz="1000" dirty="0">
                <a:solidFill>
                  <a:srgbClr val="545659"/>
                </a:solidFill>
                <a:latin typeface="Arial" panose="020B0604020202020204"/>
              </a:rPr>
              <a:t>Applications</a:t>
            </a:r>
          </a:p>
        </p:txBody>
      </p:sp>
      <p:sp>
        <p:nvSpPr>
          <p:cNvPr id="114" name="Rectangle: Rounded Corners 113">
            <a:extLst>
              <a:ext uri="{FF2B5EF4-FFF2-40B4-BE49-F238E27FC236}">
                <a16:creationId xmlns:a16="http://schemas.microsoft.com/office/drawing/2014/main" id="{59A1C42D-46AD-4ADB-B649-B0DCA92E2B1C}"/>
              </a:ext>
            </a:extLst>
          </p:cNvPr>
          <p:cNvSpPr/>
          <p:nvPr/>
        </p:nvSpPr>
        <p:spPr>
          <a:xfrm>
            <a:off x="9536838" y="1899590"/>
            <a:ext cx="1978780" cy="4131453"/>
          </a:xfrm>
          <a:prstGeom prst="roundRect">
            <a:avLst>
              <a:gd name="adj" fmla="val 5101"/>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55">
              <a:defRPr/>
            </a:pPr>
            <a:endParaRPr lang="en-GB" sz="2400">
              <a:solidFill>
                <a:srgbClr val="FFFFFF"/>
              </a:solidFill>
              <a:latin typeface="Arial"/>
            </a:endParaRPr>
          </a:p>
        </p:txBody>
      </p:sp>
      <p:pic>
        <p:nvPicPr>
          <p:cNvPr id="115" name="Picture 114">
            <a:extLst>
              <a:ext uri="{FF2B5EF4-FFF2-40B4-BE49-F238E27FC236}">
                <a16:creationId xmlns:a16="http://schemas.microsoft.com/office/drawing/2014/main" id="{7A5F50EC-A574-462E-88C0-1626D40F9935}"/>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796736" y="5161207"/>
            <a:ext cx="571464" cy="571464"/>
          </a:xfrm>
          <a:prstGeom prst="rect">
            <a:avLst/>
          </a:prstGeom>
        </p:spPr>
      </p:pic>
      <p:pic>
        <p:nvPicPr>
          <p:cNvPr id="117" name="Picture 116">
            <a:extLst>
              <a:ext uri="{FF2B5EF4-FFF2-40B4-BE49-F238E27FC236}">
                <a16:creationId xmlns:a16="http://schemas.microsoft.com/office/drawing/2014/main" id="{97D351EB-B8C1-4AC9-932A-8D3ABFDA8C01}"/>
              </a:ext>
            </a:extLst>
          </p:cNvPr>
          <p:cNvPicPr>
            <a:picLocks noChangeAspect="1"/>
          </p:cNvPicPr>
          <p:nvPr/>
        </p:nvPicPr>
        <p:blipFill>
          <a:blip r:embed="rId8"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657425" y="3980957"/>
            <a:ext cx="537408" cy="537408"/>
          </a:xfrm>
          <a:prstGeom prst="rect">
            <a:avLst/>
          </a:prstGeom>
        </p:spPr>
      </p:pic>
      <p:pic>
        <p:nvPicPr>
          <p:cNvPr id="119" name="Picture 118">
            <a:extLst>
              <a:ext uri="{FF2B5EF4-FFF2-40B4-BE49-F238E27FC236}">
                <a16:creationId xmlns:a16="http://schemas.microsoft.com/office/drawing/2014/main" id="{EDC44ADE-DBB4-43DA-B59D-2D219527E0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740017" y="5181339"/>
            <a:ext cx="517380" cy="420371"/>
          </a:xfrm>
          <a:prstGeom prst="rect">
            <a:avLst/>
          </a:prstGeom>
        </p:spPr>
      </p:pic>
      <p:cxnSp>
        <p:nvCxnSpPr>
          <p:cNvPr id="133" name="Straight Arrow Connector 132">
            <a:extLst>
              <a:ext uri="{FF2B5EF4-FFF2-40B4-BE49-F238E27FC236}">
                <a16:creationId xmlns:a16="http://schemas.microsoft.com/office/drawing/2014/main" id="{D695CFCA-20F5-4974-B380-5D4AD48B65F7}"/>
              </a:ext>
            </a:extLst>
          </p:cNvPr>
          <p:cNvCxnSpPr>
            <a:cxnSpLocks/>
          </p:cNvCxnSpPr>
          <p:nvPr/>
        </p:nvCxnSpPr>
        <p:spPr>
          <a:xfrm flipH="1">
            <a:off x="8834674" y="3622779"/>
            <a:ext cx="713255" cy="1567"/>
          </a:xfrm>
          <a:prstGeom prst="straightConnector1">
            <a:avLst/>
          </a:prstGeom>
          <a:noFill/>
          <a:ln w="19050" cap="flat" cmpd="sng" algn="ctr">
            <a:solidFill>
              <a:schemeClr val="accent2"/>
            </a:solidFill>
            <a:prstDash val="solid"/>
            <a:miter lim="800000"/>
            <a:headEnd type="triangle" w="med" len="med"/>
            <a:tailEnd type="triangle" w="med" len="med"/>
          </a:ln>
          <a:effectLst/>
        </p:spPr>
      </p:cxnSp>
      <p:sp>
        <p:nvSpPr>
          <p:cNvPr id="29" name="Rectangle 28">
            <a:extLst>
              <a:ext uri="{FF2B5EF4-FFF2-40B4-BE49-F238E27FC236}">
                <a16:creationId xmlns:a16="http://schemas.microsoft.com/office/drawing/2014/main" id="{695F2C6D-2B88-4F69-B28C-36A7A7AF41FB}"/>
              </a:ext>
            </a:extLst>
          </p:cNvPr>
          <p:cNvSpPr/>
          <p:nvPr/>
        </p:nvSpPr>
        <p:spPr>
          <a:xfrm flipH="1" flipV="1">
            <a:off x="4940859" y="3127474"/>
            <a:ext cx="86123" cy="45719"/>
          </a:xfrm>
          <a:prstGeom prst="rect">
            <a:avLst/>
          </a:prstGeom>
          <a:noFill/>
          <a:ln w="12700" cap="flat" cmpd="sng" algn="ctr">
            <a:noFill/>
            <a:prstDash val="solid"/>
            <a:miter lim="800000"/>
          </a:ln>
          <a:effectLst/>
        </p:spPr>
        <p:txBody>
          <a:bodyPr rtlCol="0" anchor="ctr"/>
          <a:lstStyle/>
          <a:p>
            <a:pPr algn="ctr" defTabSz="914354">
              <a:defRPr/>
            </a:pPr>
            <a:endParaRPr lang="en-US" kern="0">
              <a:solidFill>
                <a:srgbClr val="0000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35383F4-F1C4-4BCB-A64B-E81F87DF52F7}"/>
              </a:ext>
            </a:extLst>
          </p:cNvPr>
          <p:cNvSpPr>
            <a:spLocks noChangeArrowheads="1"/>
          </p:cNvSpPr>
          <p:nvPr/>
        </p:nvSpPr>
        <p:spPr bwMode="auto">
          <a:xfrm>
            <a:off x="574238" y="4282551"/>
            <a:ext cx="575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54">
              <a:lnSpc>
                <a:spcPct val="80000"/>
              </a:lnSpc>
              <a:defRPr/>
            </a:pPr>
            <a:r>
              <a:rPr lang="en-US" altLang="en-US" sz="1000" dirty="0">
                <a:solidFill>
                  <a:srgbClr val="000000"/>
                </a:solidFill>
                <a:cs typeface="Arial" panose="020B0604020202020204" pitchFamily="34" charset="0"/>
              </a:rPr>
              <a:t>SAP</a:t>
            </a:r>
          </a:p>
          <a:p>
            <a:pPr algn="ctr" defTabSz="914354">
              <a:lnSpc>
                <a:spcPct val="80000"/>
              </a:lnSpc>
              <a:defRPr/>
            </a:pPr>
            <a:r>
              <a:rPr lang="en-US" altLang="en-US" sz="1000" dirty="0">
                <a:solidFill>
                  <a:srgbClr val="000000"/>
                </a:solidFill>
                <a:cs typeface="Arial" panose="020B0604020202020204" pitchFamily="34" charset="0"/>
              </a:rPr>
              <a:t>Extractors</a:t>
            </a:r>
          </a:p>
        </p:txBody>
      </p:sp>
      <p:cxnSp>
        <p:nvCxnSpPr>
          <p:cNvPr id="9" name="Straight Connector 8">
            <a:extLst>
              <a:ext uri="{FF2B5EF4-FFF2-40B4-BE49-F238E27FC236}">
                <a16:creationId xmlns:a16="http://schemas.microsoft.com/office/drawing/2014/main" id="{00F6A597-A94E-4701-B2E8-31FF53F5C8CC}"/>
              </a:ext>
            </a:extLst>
          </p:cNvPr>
          <p:cNvCxnSpPr/>
          <p:nvPr/>
        </p:nvCxnSpPr>
        <p:spPr>
          <a:xfrm>
            <a:off x="2462812" y="2778351"/>
            <a:ext cx="1186424" cy="0"/>
          </a:xfrm>
          <a:prstGeom prst="line">
            <a:avLst/>
          </a:prstGeom>
          <a:ln w="28575">
            <a:solidFill>
              <a:srgbClr val="10CFC9"/>
            </a:solidFill>
          </a:ln>
        </p:spPr>
        <p:style>
          <a:lnRef idx="1">
            <a:schemeClr val="accent1"/>
          </a:lnRef>
          <a:fillRef idx="0">
            <a:schemeClr val="accent1"/>
          </a:fillRef>
          <a:effectRef idx="0">
            <a:schemeClr val="accent1"/>
          </a:effectRef>
          <a:fontRef idx="minor">
            <a:schemeClr val="tx1"/>
          </a:fontRef>
        </p:style>
      </p:cxnSp>
      <p:sp>
        <p:nvSpPr>
          <p:cNvPr id="124" name="Freeform: Shape 123">
            <a:extLst>
              <a:ext uri="{FF2B5EF4-FFF2-40B4-BE49-F238E27FC236}">
                <a16:creationId xmlns:a16="http://schemas.microsoft.com/office/drawing/2014/main" id="{2CB128F6-2094-455C-9603-4F23B3FD1ED8}"/>
              </a:ext>
            </a:extLst>
          </p:cNvPr>
          <p:cNvSpPr/>
          <p:nvPr/>
        </p:nvSpPr>
        <p:spPr>
          <a:xfrm>
            <a:off x="2292631" y="1899591"/>
            <a:ext cx="6553133" cy="4131455"/>
          </a:xfrm>
          <a:custGeom>
            <a:avLst/>
            <a:gdLst>
              <a:gd name="connsiteX0" fmla="*/ 55451 w 6553133"/>
              <a:gd name="connsiteY0" fmla="*/ 0 h 4131454"/>
              <a:gd name="connsiteX1" fmla="*/ 97909 w 6553133"/>
              <a:gd name="connsiteY1" fmla="*/ 0 h 4131454"/>
              <a:gd name="connsiteX2" fmla="*/ 1421000 w 6553133"/>
              <a:gd name="connsiteY2" fmla="*/ 0 h 4131454"/>
              <a:gd name="connsiteX3" fmla="*/ 6497683 w 6553133"/>
              <a:gd name="connsiteY3" fmla="*/ 0 h 4131454"/>
              <a:gd name="connsiteX4" fmla="*/ 6553133 w 6553133"/>
              <a:gd name="connsiteY4" fmla="*/ 55450 h 4131454"/>
              <a:gd name="connsiteX5" fmla="*/ 6553133 w 6553133"/>
              <a:gd name="connsiteY5" fmla="*/ 804772 h 4131454"/>
              <a:gd name="connsiteX6" fmla="*/ 6497683 w 6553133"/>
              <a:gd name="connsiteY6" fmla="*/ 860222 h 4131454"/>
              <a:gd name="connsiteX7" fmla="*/ 1518909 w 6553133"/>
              <a:gd name="connsiteY7" fmla="*/ 860222 h 4131454"/>
              <a:gd name="connsiteX8" fmla="*/ 1518909 w 6553133"/>
              <a:gd name="connsiteY8" fmla="*/ 2402871 h 4131454"/>
              <a:gd name="connsiteX9" fmla="*/ 1802826 w 6553133"/>
              <a:gd name="connsiteY9" fmla="*/ 2591732 h 4131454"/>
              <a:gd name="connsiteX10" fmla="*/ 1518909 w 6553133"/>
              <a:gd name="connsiteY10" fmla="*/ 2780592 h 4131454"/>
              <a:gd name="connsiteX11" fmla="*/ 1518909 w 6553133"/>
              <a:gd name="connsiteY11" fmla="*/ 4033545 h 4131454"/>
              <a:gd name="connsiteX12" fmla="*/ 1421000 w 6553133"/>
              <a:gd name="connsiteY12" fmla="*/ 4131454 h 4131454"/>
              <a:gd name="connsiteX13" fmla="*/ 97909 w 6553133"/>
              <a:gd name="connsiteY13" fmla="*/ 4131454 h 4131454"/>
              <a:gd name="connsiteX14" fmla="*/ 0 w 6553133"/>
              <a:gd name="connsiteY14" fmla="*/ 4033545 h 4131454"/>
              <a:gd name="connsiteX15" fmla="*/ 0 w 6553133"/>
              <a:gd name="connsiteY15" fmla="*/ 97909 h 4131454"/>
              <a:gd name="connsiteX16" fmla="*/ 1 w 6553133"/>
              <a:gd name="connsiteY16" fmla="*/ 97904 h 4131454"/>
              <a:gd name="connsiteX17" fmla="*/ 1 w 6553133"/>
              <a:gd name="connsiteY17" fmla="*/ 55450 h 4131454"/>
              <a:gd name="connsiteX18" fmla="*/ 55451 w 6553133"/>
              <a:gd name="connsiteY18" fmla="*/ 0 h 41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53133" h="4131454">
                <a:moveTo>
                  <a:pt x="55451" y="0"/>
                </a:moveTo>
                <a:lnTo>
                  <a:pt x="97909" y="0"/>
                </a:lnTo>
                <a:lnTo>
                  <a:pt x="1421000" y="0"/>
                </a:lnTo>
                <a:lnTo>
                  <a:pt x="6497683" y="0"/>
                </a:lnTo>
                <a:cubicBezTo>
                  <a:pt x="6528307" y="0"/>
                  <a:pt x="6553133" y="24826"/>
                  <a:pt x="6553133" y="55450"/>
                </a:cubicBezTo>
                <a:lnTo>
                  <a:pt x="6553133" y="804772"/>
                </a:lnTo>
                <a:cubicBezTo>
                  <a:pt x="6553133" y="835396"/>
                  <a:pt x="6528307" y="860222"/>
                  <a:pt x="6497683" y="860222"/>
                </a:cubicBezTo>
                <a:lnTo>
                  <a:pt x="1518909" y="860222"/>
                </a:lnTo>
                <a:lnTo>
                  <a:pt x="1518909" y="2402871"/>
                </a:lnTo>
                <a:lnTo>
                  <a:pt x="1802826" y="2591732"/>
                </a:lnTo>
                <a:lnTo>
                  <a:pt x="1518909" y="2780592"/>
                </a:lnTo>
                <a:lnTo>
                  <a:pt x="1518909" y="4033545"/>
                </a:lnTo>
                <a:cubicBezTo>
                  <a:pt x="1518909" y="4087619"/>
                  <a:pt x="1475074" y="4131454"/>
                  <a:pt x="1421000" y="4131454"/>
                </a:cubicBezTo>
                <a:lnTo>
                  <a:pt x="97909" y="4131454"/>
                </a:lnTo>
                <a:cubicBezTo>
                  <a:pt x="43835" y="4131454"/>
                  <a:pt x="0" y="4087619"/>
                  <a:pt x="0" y="4033545"/>
                </a:cubicBezTo>
                <a:lnTo>
                  <a:pt x="0" y="97909"/>
                </a:lnTo>
                <a:lnTo>
                  <a:pt x="1" y="97904"/>
                </a:lnTo>
                <a:lnTo>
                  <a:pt x="1" y="55450"/>
                </a:lnTo>
                <a:cubicBezTo>
                  <a:pt x="1" y="24826"/>
                  <a:pt x="24827" y="0"/>
                  <a:pt x="55451" y="0"/>
                </a:cubicBezTo>
                <a:close/>
              </a:path>
            </a:pathLst>
          </a:custGeom>
          <a:solidFill>
            <a:srgbClr val="10CFC9">
              <a:alpha val="15000"/>
            </a:srgbClr>
          </a:solidFill>
          <a:ln w="28575" cap="flat" cmpd="sng" algn="ctr">
            <a:solidFill>
              <a:srgbClr val="10CFC9"/>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286">
              <a:defRPr/>
            </a:pPr>
            <a:endParaRPr lang="en-US" sz="1200" b="1" kern="0" dirty="0">
              <a:solidFill>
                <a:srgbClr val="009845"/>
              </a:solidFill>
              <a:latin typeface="Arial" panose="020B0604020202020204" pitchFamily="34" charset="0"/>
              <a:cs typeface="Arial" panose="020B0604020202020204" pitchFamily="34" charset="0"/>
            </a:endParaRPr>
          </a:p>
        </p:txBody>
      </p:sp>
      <p:sp>
        <p:nvSpPr>
          <p:cNvPr id="11" name="Rounded Rectangle 501">
            <a:extLst>
              <a:ext uri="{FF2B5EF4-FFF2-40B4-BE49-F238E27FC236}">
                <a16:creationId xmlns:a16="http://schemas.microsoft.com/office/drawing/2014/main" id="{027648A2-EF00-4ABD-9875-2673EE0546C3}"/>
              </a:ext>
            </a:extLst>
          </p:cNvPr>
          <p:cNvSpPr/>
          <p:nvPr/>
        </p:nvSpPr>
        <p:spPr>
          <a:xfrm>
            <a:off x="2461024" y="4268368"/>
            <a:ext cx="1200523" cy="523128"/>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CDC</a:t>
            </a:r>
          </a:p>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Updates</a:t>
            </a:r>
          </a:p>
        </p:txBody>
      </p:sp>
      <p:sp>
        <p:nvSpPr>
          <p:cNvPr id="10" name="Rounded Rectangle 503">
            <a:extLst>
              <a:ext uri="{FF2B5EF4-FFF2-40B4-BE49-F238E27FC236}">
                <a16:creationId xmlns:a16="http://schemas.microsoft.com/office/drawing/2014/main" id="{86E9B6DA-88D7-4330-BB91-3A81B9F15AC8}"/>
              </a:ext>
            </a:extLst>
          </p:cNvPr>
          <p:cNvSpPr/>
          <p:nvPr/>
        </p:nvSpPr>
        <p:spPr>
          <a:xfrm>
            <a:off x="2461025" y="3624346"/>
            <a:ext cx="1200524" cy="547301"/>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Data </a:t>
            </a:r>
          </a:p>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Loading</a:t>
            </a:r>
          </a:p>
        </p:txBody>
      </p:sp>
      <p:sp>
        <p:nvSpPr>
          <p:cNvPr id="94" name="Rounded Rectangle 503">
            <a:extLst>
              <a:ext uri="{FF2B5EF4-FFF2-40B4-BE49-F238E27FC236}">
                <a16:creationId xmlns:a16="http://schemas.microsoft.com/office/drawing/2014/main" id="{738246EF-81E8-4C0C-AD94-D1B1693FCB10}"/>
              </a:ext>
            </a:extLst>
          </p:cNvPr>
          <p:cNvSpPr/>
          <p:nvPr/>
        </p:nvSpPr>
        <p:spPr>
          <a:xfrm>
            <a:off x="5739405"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ELT mappings</a:t>
            </a:r>
          </a:p>
        </p:txBody>
      </p:sp>
      <p:sp>
        <p:nvSpPr>
          <p:cNvPr id="104" name="Rounded Rectangle 503">
            <a:extLst>
              <a:ext uri="{FF2B5EF4-FFF2-40B4-BE49-F238E27FC236}">
                <a16:creationId xmlns:a16="http://schemas.microsoft.com/office/drawing/2014/main" id="{CDC5DA2F-6DD9-47AE-939D-B2AABA3F998B}"/>
              </a:ext>
            </a:extLst>
          </p:cNvPr>
          <p:cNvSpPr/>
          <p:nvPr/>
        </p:nvSpPr>
        <p:spPr>
          <a:xfrm>
            <a:off x="2502667" y="2238750"/>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Leverage DW Automation</a:t>
            </a:r>
          </a:p>
        </p:txBody>
      </p:sp>
      <p:sp>
        <p:nvSpPr>
          <p:cNvPr id="105" name="Rounded Rectangle 503">
            <a:extLst>
              <a:ext uri="{FF2B5EF4-FFF2-40B4-BE49-F238E27FC236}">
                <a16:creationId xmlns:a16="http://schemas.microsoft.com/office/drawing/2014/main" id="{BA0F8FD4-3E6F-4D62-B27B-18EB5C258FDE}"/>
              </a:ext>
            </a:extLst>
          </p:cNvPr>
          <p:cNvSpPr/>
          <p:nvPr/>
        </p:nvSpPr>
        <p:spPr>
          <a:xfrm>
            <a:off x="4699962"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DW model</a:t>
            </a:r>
          </a:p>
        </p:txBody>
      </p:sp>
      <p:sp>
        <p:nvSpPr>
          <p:cNvPr id="106" name="Rounded Rectangle 503">
            <a:extLst>
              <a:ext uri="{FF2B5EF4-FFF2-40B4-BE49-F238E27FC236}">
                <a16:creationId xmlns:a16="http://schemas.microsoft.com/office/drawing/2014/main" id="{CE46EC1E-F200-44DF-98B2-E06083BD2B68}"/>
              </a:ext>
            </a:extLst>
          </p:cNvPr>
          <p:cNvSpPr/>
          <p:nvPr/>
        </p:nvSpPr>
        <p:spPr>
          <a:xfrm>
            <a:off x="6778849"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data marts</a:t>
            </a:r>
          </a:p>
        </p:txBody>
      </p:sp>
      <p:sp>
        <p:nvSpPr>
          <p:cNvPr id="116" name="Rounded Rectangle 503">
            <a:extLst>
              <a:ext uri="{FF2B5EF4-FFF2-40B4-BE49-F238E27FC236}">
                <a16:creationId xmlns:a16="http://schemas.microsoft.com/office/drawing/2014/main" id="{A65B8942-BD16-491F-9B90-C3D15C670AAA}"/>
              </a:ext>
            </a:extLst>
          </p:cNvPr>
          <p:cNvSpPr/>
          <p:nvPr/>
        </p:nvSpPr>
        <p:spPr>
          <a:xfrm>
            <a:off x="3545161" y="2253546"/>
            <a:ext cx="1039441"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SQL Transforms</a:t>
            </a:r>
          </a:p>
        </p:txBody>
      </p:sp>
      <p:sp>
        <p:nvSpPr>
          <p:cNvPr id="120" name="Rounded Rectangle 503">
            <a:extLst>
              <a:ext uri="{FF2B5EF4-FFF2-40B4-BE49-F238E27FC236}">
                <a16:creationId xmlns:a16="http://schemas.microsoft.com/office/drawing/2014/main" id="{64634F7D-9FAC-40A8-B244-354D73542467}"/>
              </a:ext>
            </a:extLst>
          </p:cNvPr>
          <p:cNvSpPr/>
          <p:nvPr/>
        </p:nvSpPr>
        <p:spPr>
          <a:xfrm>
            <a:off x="7818291" y="2228609"/>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Extensible</a:t>
            </a:r>
          </a:p>
        </p:txBody>
      </p:sp>
      <p:sp>
        <p:nvSpPr>
          <p:cNvPr id="7" name="TextBox 6">
            <a:extLst>
              <a:ext uri="{FF2B5EF4-FFF2-40B4-BE49-F238E27FC236}">
                <a16:creationId xmlns:a16="http://schemas.microsoft.com/office/drawing/2014/main" id="{C797E9AE-E81E-49D5-81A7-C5138780CE7D}"/>
              </a:ext>
            </a:extLst>
          </p:cNvPr>
          <p:cNvSpPr txBox="1"/>
          <p:nvPr/>
        </p:nvSpPr>
        <p:spPr>
          <a:xfrm>
            <a:off x="2292631" y="1910102"/>
            <a:ext cx="6533596" cy="276999"/>
          </a:xfrm>
          <a:prstGeom prst="rect">
            <a:avLst/>
          </a:prstGeom>
          <a:noFill/>
        </p:spPr>
        <p:txBody>
          <a:bodyPr wrap="square" rtlCol="0">
            <a:spAutoFit/>
          </a:bodyPr>
          <a:lstStyle/>
          <a:p>
            <a:pPr algn="ctr" defTabSz="914377">
              <a:defRPr/>
            </a:pPr>
            <a:r>
              <a:rPr lang="en-US" sz="1200" b="1" dirty="0">
                <a:solidFill>
                  <a:srgbClr val="545659"/>
                </a:solidFill>
                <a:latin typeface="Arial" panose="020B0604020202020204" pitchFamily="34" charset="0"/>
                <a:cs typeface="Arial" panose="020B0604020202020204" pitchFamily="34" charset="0"/>
              </a:rPr>
              <a:t>Qlik Cloud Data Integration</a:t>
            </a:r>
            <a:endParaRPr lang="en-US" sz="1600" b="1" dirty="0">
              <a:solidFill>
                <a:srgbClr val="545659"/>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C67B249F-FAC9-4DC3-BCB6-672129B56519}"/>
              </a:ext>
            </a:extLst>
          </p:cNvPr>
          <p:cNvSpPr txBox="1"/>
          <p:nvPr/>
        </p:nvSpPr>
        <p:spPr>
          <a:xfrm>
            <a:off x="2443111" y="2916366"/>
            <a:ext cx="1245854" cy="461665"/>
          </a:xfrm>
          <a:prstGeom prst="rect">
            <a:avLst/>
          </a:prstGeom>
          <a:noFill/>
        </p:spPr>
        <p:txBody>
          <a:bodyPr wrap="none" rtlCol="0">
            <a:spAutoFit/>
          </a:bodyPr>
          <a:lstStyle/>
          <a:p>
            <a:pPr defTabSz="914377">
              <a:defRPr/>
            </a:pPr>
            <a:r>
              <a:rPr lang="en-US" sz="1200" b="1" dirty="0">
                <a:solidFill>
                  <a:srgbClr val="545659"/>
                </a:solidFill>
                <a:latin typeface="Arial" panose="020B0604020202020204" pitchFamily="34" charset="0"/>
                <a:cs typeface="Arial" panose="020B0604020202020204" pitchFamily="34" charset="0"/>
              </a:rPr>
              <a:t>Qlik Replicate</a:t>
            </a:r>
            <a:endParaRPr lang="en-US" sz="1600" b="1" dirty="0">
              <a:solidFill>
                <a:srgbClr val="545659"/>
              </a:solidFill>
              <a:latin typeface="Arial" panose="020B0604020202020204" pitchFamily="34" charset="0"/>
              <a:cs typeface="Arial" panose="020B0604020202020204" pitchFamily="34" charset="0"/>
            </a:endParaRPr>
          </a:p>
          <a:p>
            <a:pPr defTabSz="914377">
              <a:defRPr/>
            </a:pPr>
            <a:r>
              <a:rPr lang="en-US" sz="1200" b="1" dirty="0">
                <a:solidFill>
                  <a:srgbClr val="545659"/>
                </a:solidFill>
                <a:latin typeface="Arial" panose="020B0604020202020204" pitchFamily="34" charset="0"/>
                <a:cs typeface="Arial" panose="020B0604020202020204" pitchFamily="34" charset="0"/>
              </a:rPr>
              <a:t>Data Ingestion</a:t>
            </a:r>
          </a:p>
        </p:txBody>
      </p:sp>
      <p:sp>
        <p:nvSpPr>
          <p:cNvPr id="90" name="TextBox 89">
            <a:extLst>
              <a:ext uri="{FF2B5EF4-FFF2-40B4-BE49-F238E27FC236}">
                <a16:creationId xmlns:a16="http://schemas.microsoft.com/office/drawing/2014/main" id="{BE0B203D-48B6-47B4-A7FA-4E840D4C02B9}"/>
              </a:ext>
            </a:extLst>
          </p:cNvPr>
          <p:cNvSpPr txBox="1"/>
          <p:nvPr/>
        </p:nvSpPr>
        <p:spPr>
          <a:xfrm>
            <a:off x="2202115" y="5469366"/>
            <a:ext cx="1707355" cy="286232"/>
          </a:xfrm>
          <a:prstGeom prst="rect">
            <a:avLst/>
          </a:prstGeom>
          <a:noFill/>
        </p:spPr>
        <p:txBody>
          <a:bodyPr wrap="square" rtlCol="0">
            <a:spAutoFit/>
          </a:bodyPr>
          <a:lstStyle/>
          <a:p>
            <a:pPr algn="ctr" defTabSz="609555">
              <a:lnSpc>
                <a:spcPct val="90000"/>
              </a:lnSpc>
              <a:defRPr/>
            </a:pPr>
            <a:r>
              <a:rPr lang="en-US" sz="1400" b="1" dirty="0">
                <a:solidFill>
                  <a:srgbClr val="545659"/>
                </a:solidFill>
                <a:latin typeface="Arial"/>
              </a:rPr>
              <a:t>Cloud Data SaaS</a:t>
            </a:r>
          </a:p>
        </p:txBody>
      </p:sp>
      <p:pic>
        <p:nvPicPr>
          <p:cNvPr id="93" name="Picture 92" descr="A picture containing drawing, clock&#10;&#10;Description automatically generated">
            <a:extLst>
              <a:ext uri="{FF2B5EF4-FFF2-40B4-BE49-F238E27FC236}">
                <a16:creationId xmlns:a16="http://schemas.microsoft.com/office/drawing/2014/main" id="{7EB9DD9B-0995-4906-80B1-A6FEFD26EC0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84331" y="5093726"/>
            <a:ext cx="1146775" cy="336948"/>
          </a:xfrm>
          <a:prstGeom prst="rect">
            <a:avLst/>
          </a:prstGeom>
        </p:spPr>
      </p:pic>
      <p:cxnSp>
        <p:nvCxnSpPr>
          <p:cNvPr id="157" name="Straight Connector 156">
            <a:extLst>
              <a:ext uri="{FF2B5EF4-FFF2-40B4-BE49-F238E27FC236}">
                <a16:creationId xmlns:a16="http://schemas.microsoft.com/office/drawing/2014/main" id="{26C633E2-78FF-4C4A-9273-9981D1BD12C9}"/>
              </a:ext>
            </a:extLst>
          </p:cNvPr>
          <p:cNvCxnSpPr>
            <a:cxnSpLocks/>
            <a:endCxn id="22" idx="1"/>
          </p:cNvCxnSpPr>
          <p:nvPr/>
        </p:nvCxnSpPr>
        <p:spPr>
          <a:xfrm>
            <a:off x="1463526" y="4146107"/>
            <a:ext cx="738591" cy="0"/>
          </a:xfrm>
          <a:prstGeom prst="line">
            <a:avLst/>
          </a:prstGeom>
          <a:noFill/>
          <a:ln w="28575" cap="flat" cmpd="sng" algn="ctr">
            <a:solidFill>
              <a:schemeClr val="accent5"/>
            </a:solidFill>
            <a:prstDash val="solid"/>
            <a:miter lim="800000"/>
            <a:tailEnd type="triangle"/>
          </a:ln>
          <a:effectLst/>
        </p:spPr>
      </p:cxnSp>
      <p:sp>
        <p:nvSpPr>
          <p:cNvPr id="134" name="Rounded Rectangle 503">
            <a:extLst>
              <a:ext uri="{FF2B5EF4-FFF2-40B4-BE49-F238E27FC236}">
                <a16:creationId xmlns:a16="http://schemas.microsoft.com/office/drawing/2014/main" id="{FED9EB64-3074-40F5-8DAD-F1F4B7782811}"/>
              </a:ext>
            </a:extLst>
          </p:cNvPr>
          <p:cNvSpPr/>
          <p:nvPr/>
        </p:nvSpPr>
        <p:spPr>
          <a:xfrm>
            <a:off x="9660711" y="2608671"/>
            <a:ext cx="1640552"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Applications</a:t>
            </a:r>
          </a:p>
        </p:txBody>
      </p:sp>
      <p:pic>
        <p:nvPicPr>
          <p:cNvPr id="135" name="Picture 134">
            <a:extLst>
              <a:ext uri="{FF2B5EF4-FFF2-40B4-BE49-F238E27FC236}">
                <a16:creationId xmlns:a16="http://schemas.microsoft.com/office/drawing/2014/main" id="{E9A38E40-C0D9-47F5-94BE-0F46B238AEA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631478" y="3035544"/>
            <a:ext cx="1734817" cy="769808"/>
          </a:xfrm>
          <a:prstGeom prst="rect">
            <a:avLst/>
          </a:prstGeom>
          <a:ln>
            <a:solidFill>
              <a:schemeClr val="accent1"/>
            </a:solidFill>
          </a:ln>
        </p:spPr>
      </p:pic>
      <p:pic>
        <p:nvPicPr>
          <p:cNvPr id="1026" name="Picture 2" descr="Machine Learning with Amazon SageMaker » Nub8">
            <a:extLst>
              <a:ext uri="{FF2B5EF4-FFF2-40B4-BE49-F238E27FC236}">
                <a16:creationId xmlns:a16="http://schemas.microsoft.com/office/drawing/2014/main" id="{139E7919-3003-75F7-CC88-8F32222E4B5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502729" y="4377876"/>
            <a:ext cx="1094745" cy="4663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Amazon Web Services Vector Logo - Download Free SVG Icon | Worldvectorlogo">
            <a:extLst>
              <a:ext uri="{FF2B5EF4-FFF2-40B4-BE49-F238E27FC236}">
                <a16:creationId xmlns:a16="http://schemas.microsoft.com/office/drawing/2014/main" id="{F29E2847-3346-A2B1-C5F1-80758484602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8" name="AutoShape 10" descr="Amazon Web Services Vector Logo - Download Free SVG Icon | Worldvectorlogo">
            <a:extLst>
              <a:ext uri="{FF2B5EF4-FFF2-40B4-BE49-F238E27FC236}">
                <a16:creationId xmlns:a16="http://schemas.microsoft.com/office/drawing/2014/main" id="{D214EBC4-749A-ED3E-46D7-C1A5A80089F5}"/>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3" name="AutoShape 12" descr="Amazon Web Services Vector Logo - Download Free SVG Icon | Worldvectorlogo">
            <a:extLst>
              <a:ext uri="{FF2B5EF4-FFF2-40B4-BE49-F238E27FC236}">
                <a16:creationId xmlns:a16="http://schemas.microsoft.com/office/drawing/2014/main" id="{2BF2B935-4591-4175-4D96-B4BFA5C7531F}"/>
              </a:ext>
            </a:extLst>
          </p:cNvPr>
          <p:cNvSpPr>
            <a:spLocks noChangeAspect="1" noChangeArrowheads="1"/>
          </p:cNvSpPr>
          <p:nvPr/>
        </p:nvSpPr>
        <p:spPr bwMode="auto">
          <a:xfrm>
            <a:off x="6299200" y="36322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4" name="AutoShape 14" descr="Amazon Web Services Vector Logo - Download Free SVG Icon | Worldvectorlogo">
            <a:extLst>
              <a:ext uri="{FF2B5EF4-FFF2-40B4-BE49-F238E27FC236}">
                <a16:creationId xmlns:a16="http://schemas.microsoft.com/office/drawing/2014/main" id="{4C8FD71E-B58E-2CCE-FD79-90DEC94235B2}"/>
              </a:ext>
            </a:extLst>
          </p:cNvPr>
          <p:cNvSpPr>
            <a:spLocks noChangeAspect="1" noChangeArrowheads="1"/>
          </p:cNvSpPr>
          <p:nvPr/>
        </p:nvSpPr>
        <p:spPr bwMode="auto">
          <a:xfrm>
            <a:off x="6502400" y="3835400"/>
            <a:ext cx="2546563" cy="2546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40" name="Picture 16" descr="Certifications Temperfield">
            <a:extLst>
              <a:ext uri="{FF2B5EF4-FFF2-40B4-BE49-F238E27FC236}">
                <a16:creationId xmlns:a16="http://schemas.microsoft.com/office/drawing/2014/main" id="{57DE11BD-02AC-5B17-F4E3-15A3B0568ED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083343" y="6148869"/>
            <a:ext cx="842787" cy="4740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ur Partners | NX3 Corporation">
            <a:extLst>
              <a:ext uri="{FF2B5EF4-FFF2-40B4-BE49-F238E27FC236}">
                <a16:creationId xmlns:a16="http://schemas.microsoft.com/office/drawing/2014/main" id="{227B35D2-0F87-0669-F247-3F2D7D97D79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604221" y="3929639"/>
            <a:ext cx="797516" cy="5109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A804C10-58B5-3110-B2E9-C96BEB9B3099}"/>
              </a:ext>
            </a:extLst>
          </p:cNvPr>
          <p:cNvPicPr>
            <a:picLocks noChangeAspect="1"/>
          </p:cNvPicPr>
          <p:nvPr/>
        </p:nvPicPr>
        <p:blipFill>
          <a:blip r:embed="rId15"/>
          <a:stretch>
            <a:fillRect/>
          </a:stretch>
        </p:blipFill>
        <p:spPr>
          <a:xfrm>
            <a:off x="4087171" y="2970506"/>
            <a:ext cx="4754101" cy="3060537"/>
          </a:xfrm>
          <a:prstGeom prst="rect">
            <a:avLst/>
          </a:prstGeom>
        </p:spPr>
      </p:pic>
      <p:pic>
        <p:nvPicPr>
          <p:cNvPr id="12" name="Picture 2" descr="Group: Snowpipe">
            <a:extLst>
              <a:ext uri="{FF2B5EF4-FFF2-40B4-BE49-F238E27FC236}">
                <a16:creationId xmlns:a16="http://schemas.microsoft.com/office/drawing/2014/main" id="{3700D9D6-F97F-556E-5982-A1601AB97DB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33129" y="3330679"/>
            <a:ext cx="584200" cy="58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owpark - Snowflake">
            <a:extLst>
              <a:ext uri="{FF2B5EF4-FFF2-40B4-BE49-F238E27FC236}">
                <a16:creationId xmlns:a16="http://schemas.microsoft.com/office/drawing/2014/main" id="{BDF6F80D-FF86-8E14-90C5-3EAFAA4BF5AC}"/>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8743008" y="4419841"/>
            <a:ext cx="877872" cy="87195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233A183A-15B1-158C-546B-F0AFFFDE5722}"/>
              </a:ext>
            </a:extLst>
          </p:cNvPr>
          <p:cNvCxnSpPr>
            <a:cxnSpLocks/>
          </p:cNvCxnSpPr>
          <p:nvPr/>
        </p:nvCxnSpPr>
        <p:spPr>
          <a:xfrm flipH="1">
            <a:off x="8840775" y="4372003"/>
            <a:ext cx="713255" cy="1567"/>
          </a:xfrm>
          <a:prstGeom prst="straightConnector1">
            <a:avLst/>
          </a:prstGeom>
          <a:noFill/>
          <a:ln w="19050" cap="flat" cmpd="sng" algn="ctr">
            <a:solidFill>
              <a:schemeClr val="accent3"/>
            </a:solidFill>
            <a:prstDash val="solid"/>
            <a:miter lim="800000"/>
            <a:headEnd type="triangle" w="med" len="med"/>
            <a:tailEnd type="triangle" w="med" len="med"/>
          </a:ln>
          <a:effectLst/>
        </p:spPr>
      </p:cxnSp>
      <p:cxnSp>
        <p:nvCxnSpPr>
          <p:cNvPr id="18" name="Straight Arrow Connector 17">
            <a:extLst>
              <a:ext uri="{FF2B5EF4-FFF2-40B4-BE49-F238E27FC236}">
                <a16:creationId xmlns:a16="http://schemas.microsoft.com/office/drawing/2014/main" id="{E342B080-8770-07F3-C6A8-68A1852F4CAB}"/>
              </a:ext>
            </a:extLst>
          </p:cNvPr>
          <p:cNvCxnSpPr>
            <a:cxnSpLocks/>
          </p:cNvCxnSpPr>
          <p:nvPr/>
        </p:nvCxnSpPr>
        <p:spPr>
          <a:xfrm flipH="1">
            <a:off x="1463526" y="3808220"/>
            <a:ext cx="738589" cy="0"/>
          </a:xfrm>
          <a:prstGeom prst="straightConnector1">
            <a:avLst/>
          </a:prstGeom>
          <a:noFill/>
          <a:ln w="31750" cap="flat" cmpd="sng" algn="ctr">
            <a:solidFill>
              <a:schemeClr val="accent3"/>
            </a:solidFill>
            <a:prstDash val="solid"/>
            <a:miter lim="800000"/>
            <a:headEnd type="triangle" w="med" len="med"/>
            <a:tailEnd type="none" w="sm" len="sm"/>
          </a:ln>
          <a:effectLst/>
        </p:spPr>
      </p:cxnSp>
      <p:sp>
        <p:nvSpPr>
          <p:cNvPr id="21" name="TextBox 20">
            <a:extLst>
              <a:ext uri="{FF2B5EF4-FFF2-40B4-BE49-F238E27FC236}">
                <a16:creationId xmlns:a16="http://schemas.microsoft.com/office/drawing/2014/main" id="{B06F8CA9-C329-9751-C396-B64618AF3DD8}"/>
              </a:ext>
            </a:extLst>
          </p:cNvPr>
          <p:cNvSpPr txBox="1"/>
          <p:nvPr/>
        </p:nvSpPr>
        <p:spPr>
          <a:xfrm>
            <a:off x="1493639" y="3287400"/>
            <a:ext cx="738589" cy="215444"/>
          </a:xfrm>
          <a:prstGeom prst="rect">
            <a:avLst/>
          </a:prstGeom>
          <a:noFill/>
        </p:spPr>
        <p:txBody>
          <a:bodyPr wrap="square" rtlCol="0">
            <a:spAutoFit/>
          </a:bodyPr>
          <a:lstStyle/>
          <a:p>
            <a:pPr algn="l"/>
            <a:r>
              <a:rPr lang="en-US" sz="800" dirty="0">
                <a:latin typeface="Arial" panose="020B0604020202020204" pitchFamily="34" charset="0"/>
                <a:cs typeface="Arial" panose="020B0604020202020204" pitchFamily="34" charset="0"/>
              </a:rPr>
              <a:t>Snowpipe</a:t>
            </a:r>
          </a:p>
        </p:txBody>
      </p:sp>
      <p:cxnSp>
        <p:nvCxnSpPr>
          <p:cNvPr id="32" name="Straight Connector 31">
            <a:extLst>
              <a:ext uri="{FF2B5EF4-FFF2-40B4-BE49-F238E27FC236}">
                <a16:creationId xmlns:a16="http://schemas.microsoft.com/office/drawing/2014/main" id="{092EE05E-500E-83D2-0461-4E267979547B}"/>
              </a:ext>
            </a:extLst>
          </p:cNvPr>
          <p:cNvCxnSpPr>
            <a:cxnSpLocks/>
            <a:stCxn id="26" idx="1"/>
          </p:cNvCxnSpPr>
          <p:nvPr/>
        </p:nvCxnSpPr>
        <p:spPr>
          <a:xfrm flipH="1">
            <a:off x="2362201" y="1710873"/>
            <a:ext cx="6009867" cy="20516"/>
          </a:xfrm>
          <a:prstGeom prst="line">
            <a:avLst/>
          </a:prstGeom>
          <a:ln w="12700" cap="rnd">
            <a:bevel/>
            <a:headEnd type="none" w="lg" len="lg"/>
            <a:tailEnd type="diamond"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16C410-CE0E-43C8-13BC-D26F29E4E6AF}"/>
              </a:ext>
            </a:extLst>
          </p:cNvPr>
          <p:cNvCxnSpPr>
            <a:cxnSpLocks/>
          </p:cNvCxnSpPr>
          <p:nvPr/>
        </p:nvCxnSpPr>
        <p:spPr>
          <a:xfrm flipH="1">
            <a:off x="10132185" y="1712912"/>
            <a:ext cx="1350673" cy="1641"/>
          </a:xfrm>
          <a:prstGeom prst="line">
            <a:avLst/>
          </a:prstGeom>
          <a:ln w="12700">
            <a:headEnd type="diamond"/>
          </a:ln>
        </p:spPr>
        <p:style>
          <a:lnRef idx="1">
            <a:schemeClr val="accent1"/>
          </a:lnRef>
          <a:fillRef idx="0">
            <a:schemeClr val="accent1"/>
          </a:fillRef>
          <a:effectRef idx="0">
            <a:schemeClr val="accent1"/>
          </a:effectRef>
          <a:fontRef idx="minor">
            <a:schemeClr val="tx1"/>
          </a:fontRef>
        </p:style>
      </p:cxnSp>
      <p:pic>
        <p:nvPicPr>
          <p:cNvPr id="1030" name="Picture 6" descr="Welcome to Snowflake Documentation — Snowflake Documentation">
            <a:extLst>
              <a:ext uri="{FF2B5EF4-FFF2-40B4-BE49-F238E27FC236}">
                <a16:creationId xmlns:a16="http://schemas.microsoft.com/office/drawing/2014/main" id="{A9328156-2FA8-210A-FF1F-20ED85FEBB28}"/>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5285053" y="6117553"/>
            <a:ext cx="2079096" cy="47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84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958993-BDAA-945C-5560-3124096AC269}"/>
              </a:ext>
            </a:extLst>
          </p:cNvPr>
          <p:cNvPicPr>
            <a:picLocks noChangeAspect="1"/>
          </p:cNvPicPr>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363876" y="0"/>
            <a:ext cx="8828124" cy="1595862"/>
          </a:xfrm>
          <a:prstGeom prst="rect">
            <a:avLst/>
          </a:prstGeom>
        </p:spPr>
      </p:pic>
      <p:pic>
        <p:nvPicPr>
          <p:cNvPr id="24" name="Picture 23">
            <a:extLst>
              <a:ext uri="{FF2B5EF4-FFF2-40B4-BE49-F238E27FC236}">
                <a16:creationId xmlns:a16="http://schemas.microsoft.com/office/drawing/2014/main" id="{4BD21556-280B-6D55-5601-0C9BABE49E12}"/>
              </a:ext>
            </a:extLst>
          </p:cNvPr>
          <p:cNvPicPr>
            <a:picLocks noChangeAspect="1"/>
          </p:cNvPicPr>
          <p:nvPr/>
        </p:nvPicPr>
        <p:blipFill rotWithShape="1">
          <a:blip r:embed="rId4" cstate="hq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10800000">
            <a:off x="8564880" y="887909"/>
            <a:ext cx="3627120" cy="707952"/>
          </a:xfrm>
          <a:prstGeom prst="rect">
            <a:avLst/>
          </a:prstGeom>
        </p:spPr>
      </p:pic>
      <p:sp>
        <p:nvSpPr>
          <p:cNvPr id="25" name="Rectangle 1">
            <a:extLst>
              <a:ext uri="{FF2B5EF4-FFF2-40B4-BE49-F238E27FC236}">
                <a16:creationId xmlns:a16="http://schemas.microsoft.com/office/drawing/2014/main" id="{E568C676-C620-B20E-F459-3945C7623D5C}"/>
              </a:ext>
            </a:extLst>
          </p:cNvPr>
          <p:cNvSpPr/>
          <p:nvPr/>
        </p:nvSpPr>
        <p:spPr>
          <a:xfrm>
            <a:off x="0" y="1574803"/>
            <a:ext cx="12192000" cy="45719"/>
          </a:xfrm>
          <a:prstGeom prst="rect">
            <a:avLst/>
          </a:prstGeom>
          <a:gradFill flip="none" rotWithShape="1">
            <a:gsLst>
              <a:gs pos="14000">
                <a:schemeClr val="accent5"/>
              </a:gs>
              <a:gs pos="85000">
                <a:schemeClr val="accent2"/>
              </a:gs>
              <a:gs pos="69000">
                <a:schemeClr val="accent6"/>
              </a:gs>
              <a:gs pos="51000">
                <a:schemeClr val="accent3"/>
              </a:gs>
              <a:gs pos="32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0E9E2C11-CAC1-0D61-2C90-CCC325F7E36B}"/>
              </a:ext>
            </a:extLst>
          </p:cNvPr>
          <p:cNvSpPr/>
          <p:nvPr/>
        </p:nvSpPr>
        <p:spPr>
          <a:xfrm>
            <a:off x="9790709" y="6197556"/>
            <a:ext cx="2029094" cy="47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0" name="Rectangle 19">
            <a:extLst>
              <a:ext uri="{FF2B5EF4-FFF2-40B4-BE49-F238E27FC236}">
                <a16:creationId xmlns:a16="http://schemas.microsoft.com/office/drawing/2014/main" id="{C6D83396-13CF-2BDD-442F-E6391C95A411}"/>
              </a:ext>
            </a:extLst>
          </p:cNvPr>
          <p:cNvSpPr/>
          <p:nvPr/>
        </p:nvSpPr>
        <p:spPr>
          <a:xfrm>
            <a:off x="414017" y="6220741"/>
            <a:ext cx="2029094" cy="47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Rectangle 1">
            <a:extLst>
              <a:ext uri="{FF2B5EF4-FFF2-40B4-BE49-F238E27FC236}">
                <a16:creationId xmlns:a16="http://schemas.microsoft.com/office/drawing/2014/main" id="{6C1EA061-1FB3-ADCD-D7C9-1B825DC70CD7}"/>
              </a:ext>
            </a:extLst>
          </p:cNvPr>
          <p:cNvSpPr/>
          <p:nvPr/>
        </p:nvSpPr>
        <p:spPr>
          <a:xfrm>
            <a:off x="11515618" y="6375401"/>
            <a:ext cx="320783" cy="311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ounded Rectangle 21">
            <a:extLst>
              <a:ext uri="{FF2B5EF4-FFF2-40B4-BE49-F238E27FC236}">
                <a16:creationId xmlns:a16="http://schemas.microsoft.com/office/drawing/2014/main" id="{B9ED522D-6F72-5F6A-69FF-9871E73DF6FA}"/>
              </a:ext>
            </a:extLst>
          </p:cNvPr>
          <p:cNvSpPr/>
          <p:nvPr/>
        </p:nvSpPr>
        <p:spPr>
          <a:xfrm>
            <a:off x="2202116" y="1618721"/>
            <a:ext cx="9456485" cy="5054771"/>
          </a:xfrm>
          <a:prstGeom prst="roundRect">
            <a:avLst>
              <a:gd name="adj" fmla="val 7099"/>
            </a:avLst>
          </a:prstGeom>
          <a:solidFill>
            <a:schemeClr val="accent1">
              <a:alpha val="7079"/>
            </a:schemeClr>
          </a:solidFill>
          <a:ln>
            <a:solidFill>
              <a:srgbClr val="10CF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TextBox 25">
            <a:extLst>
              <a:ext uri="{FF2B5EF4-FFF2-40B4-BE49-F238E27FC236}">
                <a16:creationId xmlns:a16="http://schemas.microsoft.com/office/drawing/2014/main" id="{D9A6DA1A-AF4C-8399-E136-5D8B35276F37}"/>
              </a:ext>
            </a:extLst>
          </p:cNvPr>
          <p:cNvSpPr txBox="1"/>
          <p:nvPr/>
        </p:nvSpPr>
        <p:spPr>
          <a:xfrm>
            <a:off x="8372068" y="1556984"/>
            <a:ext cx="2994227" cy="307777"/>
          </a:xfrm>
          <a:prstGeom prst="rect">
            <a:avLst/>
          </a:prstGeom>
          <a:noFill/>
        </p:spPr>
        <p:txBody>
          <a:bodyPr wrap="square" rtlCol="0">
            <a:spAutoFit/>
          </a:bodyPr>
          <a:lstStyle/>
          <a:p>
            <a:pPr algn="l"/>
            <a:r>
              <a:rPr lang="en-US" sz="1400" b="1" dirty="0">
                <a:ea typeface="Source Sans Pro" panose="020B0503030403020204" pitchFamily="34" charset="0"/>
                <a:cs typeface="Arial" panose="020B0604020202020204" pitchFamily="34" charset="0"/>
              </a:rPr>
              <a:t>Qlik SaaS Platform</a:t>
            </a:r>
          </a:p>
        </p:txBody>
      </p:sp>
      <p:sp>
        <p:nvSpPr>
          <p:cNvPr id="3" name="Rectangle 2">
            <a:extLst>
              <a:ext uri="{FF2B5EF4-FFF2-40B4-BE49-F238E27FC236}">
                <a16:creationId xmlns:a16="http://schemas.microsoft.com/office/drawing/2014/main" id="{22A2AA8A-CFF4-404F-94FD-9E3D803721E8}"/>
              </a:ext>
            </a:extLst>
          </p:cNvPr>
          <p:cNvSpPr/>
          <p:nvPr/>
        </p:nvSpPr>
        <p:spPr>
          <a:xfrm>
            <a:off x="4075840" y="2947461"/>
            <a:ext cx="4769923" cy="3087724"/>
          </a:xfrm>
          <a:prstGeom prst="rect">
            <a:avLst/>
          </a:prstGeom>
          <a:solidFill>
            <a:schemeClr val="tx1">
              <a:lumMod val="20000"/>
              <a:lumOff val="80000"/>
            </a:schemeClr>
          </a:solidFill>
          <a:ln w="12700" cap="rnd">
            <a:solidFill>
              <a:schemeClr val="tx1"/>
            </a:solidFill>
            <a:miter lim="800000"/>
            <a:headEnd/>
            <a:tailEnd/>
          </a:ln>
          <a:effectLst>
            <a:outerShdw blurRad="254000" algn="tl" rotWithShape="0">
              <a:srgbClr val="0078D4">
                <a:alpha val="70000"/>
              </a:srgbClr>
            </a:outerShdw>
          </a:effectLst>
        </p:spPr>
        <p:txBody>
          <a:bodyPr wrap="square" rtlCol="0" anchor="t">
            <a:noAutofit/>
          </a:bodyPr>
          <a:lstStyle/>
          <a:p>
            <a:pPr algn="ctr" defTabSz="914377">
              <a:defRPr/>
            </a:pPr>
            <a:endParaRPr lang="en-US">
              <a:solidFill>
                <a:srgbClr val="545659"/>
              </a:solidFill>
              <a:latin typeface="Segoe UI Semibold"/>
              <a:cs typeface="Segoe UI" panose="020B0502040204020203" pitchFamily="34" charset="0"/>
            </a:endParaRPr>
          </a:p>
        </p:txBody>
      </p:sp>
      <p:sp>
        <p:nvSpPr>
          <p:cNvPr id="5" name="Title 4">
            <a:extLst>
              <a:ext uri="{FF2B5EF4-FFF2-40B4-BE49-F238E27FC236}">
                <a16:creationId xmlns:a16="http://schemas.microsoft.com/office/drawing/2014/main" id="{4AA9AC7B-40A1-4450-BEC1-E0E7089E1B58}"/>
              </a:ext>
            </a:extLst>
          </p:cNvPr>
          <p:cNvSpPr>
            <a:spLocks noGrp="1"/>
          </p:cNvSpPr>
          <p:nvPr>
            <p:ph type="title"/>
          </p:nvPr>
        </p:nvSpPr>
        <p:spPr>
          <a:xfrm>
            <a:off x="414018" y="147853"/>
            <a:ext cx="10679895" cy="684281"/>
          </a:xfrm>
        </p:spPr>
        <p:txBody>
          <a:bodyPr/>
          <a:lstStyle/>
          <a:p>
            <a:r>
              <a:rPr lang="en-US" sz="3200" dirty="0">
                <a:solidFill>
                  <a:srgbClr val="FF5406"/>
                </a:solidFill>
                <a:latin typeface="Proxima Nova Extrabold"/>
              </a:rPr>
              <a:t>Data Pipeline &amp; Analytics Architecture</a:t>
            </a:r>
          </a:p>
        </p:txBody>
      </p:sp>
      <p:sp>
        <p:nvSpPr>
          <p:cNvPr id="6" name="Rectangle 5">
            <a:extLst>
              <a:ext uri="{FF2B5EF4-FFF2-40B4-BE49-F238E27FC236}">
                <a16:creationId xmlns:a16="http://schemas.microsoft.com/office/drawing/2014/main" id="{7377F321-ACD2-4092-90BA-DD68BD2292B7}"/>
              </a:ext>
            </a:extLst>
          </p:cNvPr>
          <p:cNvSpPr/>
          <p:nvPr/>
        </p:nvSpPr>
        <p:spPr>
          <a:xfrm>
            <a:off x="414018" y="3512167"/>
            <a:ext cx="961401" cy="1252696"/>
          </a:xfrm>
          <a:prstGeom prst="rect">
            <a:avLst/>
          </a:prstGeom>
          <a:ln>
            <a:solidFill>
              <a:schemeClr val="accent5"/>
            </a:solidFill>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t"/>
          <a:lstStyle/>
          <a:p>
            <a:pPr algn="ctr" defTabSz="914377">
              <a:defRPr/>
            </a:pPr>
            <a:endParaRPr lang="en-US" dirty="0">
              <a:solidFill>
                <a:srgbClr val="545659"/>
              </a:solidFill>
              <a:latin typeface="Arial" panose="020B0604020202020204"/>
            </a:endParaRPr>
          </a:p>
        </p:txBody>
      </p:sp>
      <p:grpSp>
        <p:nvGrpSpPr>
          <p:cNvPr id="81" name="Group 80">
            <a:extLst>
              <a:ext uri="{FF2B5EF4-FFF2-40B4-BE49-F238E27FC236}">
                <a16:creationId xmlns:a16="http://schemas.microsoft.com/office/drawing/2014/main" id="{1F96C133-5AC2-43C3-A735-1C66348B1FA1}"/>
              </a:ext>
            </a:extLst>
          </p:cNvPr>
          <p:cNvGrpSpPr/>
          <p:nvPr/>
        </p:nvGrpSpPr>
        <p:grpSpPr>
          <a:xfrm>
            <a:off x="624911" y="3740835"/>
            <a:ext cx="474131" cy="474131"/>
            <a:chOff x="529654" y="1608571"/>
            <a:chExt cx="474131" cy="474131"/>
          </a:xfrm>
        </p:grpSpPr>
        <p:sp>
          <p:nvSpPr>
            <p:cNvPr id="82" name="Oval 81">
              <a:extLst>
                <a:ext uri="{FF2B5EF4-FFF2-40B4-BE49-F238E27FC236}">
                  <a16:creationId xmlns:a16="http://schemas.microsoft.com/office/drawing/2014/main" id="{11101452-99D3-4401-915B-F60288D4D47B}"/>
                </a:ext>
              </a:extLst>
            </p:cNvPr>
            <p:cNvSpPr/>
            <p:nvPr/>
          </p:nvSpPr>
          <p:spPr>
            <a:xfrm>
              <a:off x="529654" y="1608571"/>
              <a:ext cx="474131" cy="4741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a:solidFill>
                  <a:srgbClr val="FFFFFF"/>
                </a:solidFill>
                <a:latin typeface="Arial" panose="020B0604020202020204"/>
              </a:endParaRPr>
            </a:p>
          </p:txBody>
        </p:sp>
        <p:pic>
          <p:nvPicPr>
            <p:cNvPr id="83" name="Graphic 82">
              <a:extLst>
                <a:ext uri="{FF2B5EF4-FFF2-40B4-BE49-F238E27FC236}">
                  <a16:creationId xmlns:a16="http://schemas.microsoft.com/office/drawing/2014/main" id="{36E784D9-F400-4A80-B309-6160273A3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791" y="1764171"/>
              <a:ext cx="391740" cy="203125"/>
            </a:xfrm>
            <a:prstGeom prst="rect">
              <a:avLst/>
            </a:prstGeom>
          </p:spPr>
        </p:pic>
      </p:grpSp>
      <p:sp>
        <p:nvSpPr>
          <p:cNvPr id="109" name="TextBox 108">
            <a:extLst>
              <a:ext uri="{FF2B5EF4-FFF2-40B4-BE49-F238E27FC236}">
                <a16:creationId xmlns:a16="http://schemas.microsoft.com/office/drawing/2014/main" id="{0863EA90-03EE-4E53-9CF2-942E381D3031}"/>
              </a:ext>
            </a:extLst>
          </p:cNvPr>
          <p:cNvSpPr txBox="1"/>
          <p:nvPr/>
        </p:nvSpPr>
        <p:spPr>
          <a:xfrm>
            <a:off x="9622791" y="2011283"/>
            <a:ext cx="1860067" cy="480131"/>
          </a:xfrm>
          <a:prstGeom prst="rect">
            <a:avLst/>
          </a:prstGeom>
          <a:noFill/>
        </p:spPr>
        <p:txBody>
          <a:bodyPr wrap="square" rtlCol="0">
            <a:spAutoFit/>
          </a:bodyPr>
          <a:lstStyle/>
          <a:p>
            <a:pPr algn="ctr" defTabSz="609555">
              <a:lnSpc>
                <a:spcPct val="90000"/>
              </a:lnSpc>
              <a:defRPr/>
            </a:pPr>
            <a:r>
              <a:rPr lang="en-US" sz="1400" b="1" dirty="0">
                <a:solidFill>
                  <a:srgbClr val="545659"/>
                </a:solidFill>
                <a:latin typeface="Arial"/>
              </a:rPr>
              <a:t>Qlik Sense </a:t>
            </a:r>
          </a:p>
          <a:p>
            <a:pPr algn="ctr" defTabSz="609555">
              <a:lnSpc>
                <a:spcPct val="90000"/>
              </a:lnSpc>
              <a:defRPr/>
            </a:pPr>
            <a:r>
              <a:rPr lang="en-US" sz="1400" b="1" dirty="0">
                <a:solidFill>
                  <a:srgbClr val="545659"/>
                </a:solidFill>
                <a:latin typeface="Arial"/>
              </a:rPr>
              <a:t>Data Analytics</a:t>
            </a:r>
          </a:p>
        </p:txBody>
      </p:sp>
      <p:sp>
        <p:nvSpPr>
          <p:cNvPr id="110" name="TextBox 16">
            <a:extLst>
              <a:ext uri="{FF2B5EF4-FFF2-40B4-BE49-F238E27FC236}">
                <a16:creationId xmlns:a16="http://schemas.microsoft.com/office/drawing/2014/main" id="{2F1C00C9-979A-4101-9F2C-731E7BDD4441}"/>
              </a:ext>
            </a:extLst>
          </p:cNvPr>
          <p:cNvSpPr txBox="1"/>
          <p:nvPr/>
        </p:nvSpPr>
        <p:spPr>
          <a:xfrm>
            <a:off x="9614255" y="5629865"/>
            <a:ext cx="1035860"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Conversational</a:t>
            </a:r>
            <a:br>
              <a:rPr lang="en-US" sz="1000" dirty="0">
                <a:solidFill>
                  <a:srgbClr val="545659"/>
                </a:solidFill>
                <a:latin typeface="Arial" panose="020B0604020202020204"/>
              </a:rPr>
            </a:br>
            <a:r>
              <a:rPr lang="en-US" sz="1000" dirty="0">
                <a:solidFill>
                  <a:srgbClr val="545659"/>
                </a:solidFill>
                <a:latin typeface="Arial" panose="020B0604020202020204"/>
              </a:rPr>
              <a:t>Analytics</a:t>
            </a:r>
          </a:p>
        </p:txBody>
      </p:sp>
      <p:sp>
        <p:nvSpPr>
          <p:cNvPr id="111" name="TextBox 16">
            <a:extLst>
              <a:ext uri="{FF2B5EF4-FFF2-40B4-BE49-F238E27FC236}">
                <a16:creationId xmlns:a16="http://schemas.microsoft.com/office/drawing/2014/main" id="{111C42F5-8B5C-42BD-A179-C62D15D9B4CC}"/>
              </a:ext>
            </a:extLst>
          </p:cNvPr>
          <p:cNvSpPr txBox="1"/>
          <p:nvPr/>
        </p:nvSpPr>
        <p:spPr>
          <a:xfrm>
            <a:off x="9657207" y="4710080"/>
            <a:ext cx="785793"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AI / ML </a:t>
            </a:r>
            <a:br>
              <a:rPr lang="en-US" sz="1000" dirty="0">
                <a:solidFill>
                  <a:srgbClr val="545659"/>
                </a:solidFill>
                <a:latin typeface="Arial" panose="020B0604020202020204"/>
              </a:rPr>
            </a:br>
            <a:r>
              <a:rPr lang="en-US" sz="1000" dirty="0">
                <a:solidFill>
                  <a:srgbClr val="545659"/>
                </a:solidFill>
                <a:latin typeface="Arial" panose="020B0604020202020204"/>
              </a:rPr>
              <a:t>Integration</a:t>
            </a:r>
          </a:p>
        </p:txBody>
      </p:sp>
      <p:sp>
        <p:nvSpPr>
          <p:cNvPr id="112" name="TextBox 16">
            <a:extLst>
              <a:ext uri="{FF2B5EF4-FFF2-40B4-BE49-F238E27FC236}">
                <a16:creationId xmlns:a16="http://schemas.microsoft.com/office/drawing/2014/main" id="{48AC2DE9-FCC6-492A-8BAC-8B6046FF5C33}"/>
              </a:ext>
            </a:extLst>
          </p:cNvPr>
          <p:cNvSpPr txBox="1"/>
          <p:nvPr/>
        </p:nvSpPr>
        <p:spPr>
          <a:xfrm>
            <a:off x="10560708" y="5629866"/>
            <a:ext cx="875997" cy="321015"/>
          </a:xfrm>
          <a:prstGeom prst="rect">
            <a:avLst/>
          </a:prstGeom>
        </p:spPr>
        <p:txBody>
          <a:bodyPr wrap="square" lIns="0" rIns="0" rtlCol="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Reporting</a:t>
            </a:r>
            <a:br>
              <a:rPr lang="en-US" sz="1000" dirty="0">
                <a:solidFill>
                  <a:srgbClr val="545659"/>
                </a:solidFill>
                <a:latin typeface="Arial" panose="020B0604020202020204"/>
              </a:rPr>
            </a:br>
            <a:r>
              <a:rPr lang="en-US" sz="1000" dirty="0">
                <a:solidFill>
                  <a:srgbClr val="545659"/>
                </a:solidFill>
                <a:latin typeface="Arial" panose="020B0604020202020204"/>
              </a:rPr>
              <a:t>&amp; Alerting</a:t>
            </a:r>
          </a:p>
        </p:txBody>
      </p:sp>
      <p:sp>
        <p:nvSpPr>
          <p:cNvPr id="113" name="TextBox 16">
            <a:extLst>
              <a:ext uri="{FF2B5EF4-FFF2-40B4-BE49-F238E27FC236}">
                <a16:creationId xmlns:a16="http://schemas.microsoft.com/office/drawing/2014/main" id="{C1271D00-5AE1-41AE-A3D6-D64F4C2C3F7C}"/>
              </a:ext>
            </a:extLst>
          </p:cNvPr>
          <p:cNvSpPr txBox="1"/>
          <p:nvPr/>
        </p:nvSpPr>
        <p:spPr>
          <a:xfrm>
            <a:off x="10554381" y="4580173"/>
            <a:ext cx="872355" cy="400110"/>
          </a:xfrm>
          <a:prstGeom prst="rect">
            <a:avLst/>
          </a:prstGeom>
          <a:noFill/>
        </p:spPr>
        <p:txBody>
          <a:bodyPr wrap="non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defTabSz="1219078">
              <a:defRPr/>
            </a:pPr>
            <a:r>
              <a:rPr lang="en-US" sz="1000" dirty="0">
                <a:solidFill>
                  <a:srgbClr val="545659"/>
                </a:solidFill>
                <a:latin typeface="Arial" panose="020B0604020202020204"/>
              </a:rPr>
              <a:t>Analytics</a:t>
            </a:r>
          </a:p>
          <a:p>
            <a:pPr algn="ctr" defTabSz="1219078">
              <a:defRPr/>
            </a:pPr>
            <a:r>
              <a:rPr lang="en-US" sz="1000" dirty="0">
                <a:solidFill>
                  <a:srgbClr val="545659"/>
                </a:solidFill>
                <a:latin typeface="Arial" panose="020B0604020202020204"/>
              </a:rPr>
              <a:t>Applications</a:t>
            </a:r>
          </a:p>
        </p:txBody>
      </p:sp>
      <p:sp>
        <p:nvSpPr>
          <p:cNvPr id="114" name="Rectangle: Rounded Corners 113">
            <a:extLst>
              <a:ext uri="{FF2B5EF4-FFF2-40B4-BE49-F238E27FC236}">
                <a16:creationId xmlns:a16="http://schemas.microsoft.com/office/drawing/2014/main" id="{59A1C42D-46AD-4ADB-B649-B0DCA92E2B1C}"/>
              </a:ext>
            </a:extLst>
          </p:cNvPr>
          <p:cNvSpPr/>
          <p:nvPr/>
        </p:nvSpPr>
        <p:spPr>
          <a:xfrm>
            <a:off x="9536838" y="1899590"/>
            <a:ext cx="1978780" cy="4131453"/>
          </a:xfrm>
          <a:prstGeom prst="roundRect">
            <a:avLst>
              <a:gd name="adj" fmla="val 5101"/>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55">
              <a:defRPr/>
            </a:pPr>
            <a:endParaRPr lang="en-GB" sz="2400">
              <a:solidFill>
                <a:srgbClr val="FFFFFF"/>
              </a:solidFill>
              <a:latin typeface="Arial"/>
            </a:endParaRPr>
          </a:p>
        </p:txBody>
      </p:sp>
      <p:pic>
        <p:nvPicPr>
          <p:cNvPr id="115" name="Picture 114">
            <a:extLst>
              <a:ext uri="{FF2B5EF4-FFF2-40B4-BE49-F238E27FC236}">
                <a16:creationId xmlns:a16="http://schemas.microsoft.com/office/drawing/2014/main" id="{7A5F50EC-A574-462E-88C0-1626D40F9935}"/>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796736" y="5161207"/>
            <a:ext cx="571464" cy="571464"/>
          </a:xfrm>
          <a:prstGeom prst="rect">
            <a:avLst/>
          </a:prstGeom>
        </p:spPr>
      </p:pic>
      <p:pic>
        <p:nvPicPr>
          <p:cNvPr id="117" name="Picture 116">
            <a:extLst>
              <a:ext uri="{FF2B5EF4-FFF2-40B4-BE49-F238E27FC236}">
                <a16:creationId xmlns:a16="http://schemas.microsoft.com/office/drawing/2014/main" id="{97D351EB-B8C1-4AC9-932A-8D3ABFDA8C01}"/>
              </a:ext>
            </a:extLst>
          </p:cNvPr>
          <p:cNvPicPr>
            <a:picLocks noChangeAspect="1"/>
          </p:cNvPicPr>
          <p:nvPr/>
        </p:nvPicPr>
        <p:blipFill>
          <a:blip r:embed="rId8"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657425" y="3980957"/>
            <a:ext cx="537408" cy="537408"/>
          </a:xfrm>
          <a:prstGeom prst="rect">
            <a:avLst/>
          </a:prstGeom>
        </p:spPr>
      </p:pic>
      <p:pic>
        <p:nvPicPr>
          <p:cNvPr id="119" name="Picture 118">
            <a:extLst>
              <a:ext uri="{FF2B5EF4-FFF2-40B4-BE49-F238E27FC236}">
                <a16:creationId xmlns:a16="http://schemas.microsoft.com/office/drawing/2014/main" id="{EDC44ADE-DBB4-43DA-B59D-2D219527E0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740017" y="5181339"/>
            <a:ext cx="517380" cy="420371"/>
          </a:xfrm>
          <a:prstGeom prst="rect">
            <a:avLst/>
          </a:prstGeom>
        </p:spPr>
      </p:pic>
      <p:cxnSp>
        <p:nvCxnSpPr>
          <p:cNvPr id="133" name="Straight Arrow Connector 132">
            <a:extLst>
              <a:ext uri="{FF2B5EF4-FFF2-40B4-BE49-F238E27FC236}">
                <a16:creationId xmlns:a16="http://schemas.microsoft.com/office/drawing/2014/main" id="{D695CFCA-20F5-4974-B380-5D4AD48B65F7}"/>
              </a:ext>
            </a:extLst>
          </p:cNvPr>
          <p:cNvCxnSpPr>
            <a:cxnSpLocks/>
          </p:cNvCxnSpPr>
          <p:nvPr/>
        </p:nvCxnSpPr>
        <p:spPr>
          <a:xfrm flipH="1">
            <a:off x="8834674" y="3622779"/>
            <a:ext cx="713255" cy="1567"/>
          </a:xfrm>
          <a:prstGeom prst="straightConnector1">
            <a:avLst/>
          </a:prstGeom>
          <a:noFill/>
          <a:ln w="19050" cap="flat" cmpd="sng" algn="ctr">
            <a:solidFill>
              <a:schemeClr val="accent2"/>
            </a:solidFill>
            <a:prstDash val="solid"/>
            <a:miter lim="800000"/>
            <a:headEnd type="triangle" w="med" len="med"/>
            <a:tailEnd type="triangle" w="med" len="med"/>
          </a:ln>
          <a:effectLst/>
        </p:spPr>
      </p:cxnSp>
      <p:sp>
        <p:nvSpPr>
          <p:cNvPr id="29" name="Rectangle 28">
            <a:extLst>
              <a:ext uri="{FF2B5EF4-FFF2-40B4-BE49-F238E27FC236}">
                <a16:creationId xmlns:a16="http://schemas.microsoft.com/office/drawing/2014/main" id="{695F2C6D-2B88-4F69-B28C-36A7A7AF41FB}"/>
              </a:ext>
            </a:extLst>
          </p:cNvPr>
          <p:cNvSpPr/>
          <p:nvPr/>
        </p:nvSpPr>
        <p:spPr>
          <a:xfrm flipH="1" flipV="1">
            <a:off x="4940859" y="3127474"/>
            <a:ext cx="86123" cy="45719"/>
          </a:xfrm>
          <a:prstGeom prst="rect">
            <a:avLst/>
          </a:prstGeom>
          <a:noFill/>
          <a:ln w="12700" cap="flat" cmpd="sng" algn="ctr">
            <a:noFill/>
            <a:prstDash val="solid"/>
            <a:miter lim="800000"/>
          </a:ln>
          <a:effectLst/>
        </p:spPr>
        <p:txBody>
          <a:bodyPr rtlCol="0" anchor="ctr"/>
          <a:lstStyle/>
          <a:p>
            <a:pPr algn="ctr" defTabSz="914354">
              <a:defRPr/>
            </a:pPr>
            <a:endParaRPr lang="en-US" kern="0">
              <a:solidFill>
                <a:srgbClr val="0000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35383F4-F1C4-4BCB-A64B-E81F87DF52F7}"/>
              </a:ext>
            </a:extLst>
          </p:cNvPr>
          <p:cNvSpPr>
            <a:spLocks noChangeArrowheads="1"/>
          </p:cNvSpPr>
          <p:nvPr/>
        </p:nvSpPr>
        <p:spPr bwMode="auto">
          <a:xfrm>
            <a:off x="574238" y="4282551"/>
            <a:ext cx="575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54">
              <a:lnSpc>
                <a:spcPct val="80000"/>
              </a:lnSpc>
              <a:defRPr/>
            </a:pPr>
            <a:r>
              <a:rPr lang="en-US" altLang="en-US" sz="1000" dirty="0">
                <a:solidFill>
                  <a:srgbClr val="000000"/>
                </a:solidFill>
                <a:cs typeface="Arial" panose="020B0604020202020204" pitchFamily="34" charset="0"/>
              </a:rPr>
              <a:t>SAP</a:t>
            </a:r>
          </a:p>
          <a:p>
            <a:pPr algn="ctr" defTabSz="914354">
              <a:lnSpc>
                <a:spcPct val="80000"/>
              </a:lnSpc>
              <a:defRPr/>
            </a:pPr>
            <a:r>
              <a:rPr lang="en-US" altLang="en-US" sz="1000" dirty="0">
                <a:solidFill>
                  <a:srgbClr val="000000"/>
                </a:solidFill>
                <a:cs typeface="Arial" panose="020B0604020202020204" pitchFamily="34" charset="0"/>
              </a:rPr>
              <a:t>Extractors</a:t>
            </a:r>
          </a:p>
        </p:txBody>
      </p:sp>
      <p:cxnSp>
        <p:nvCxnSpPr>
          <p:cNvPr id="9" name="Straight Connector 8">
            <a:extLst>
              <a:ext uri="{FF2B5EF4-FFF2-40B4-BE49-F238E27FC236}">
                <a16:creationId xmlns:a16="http://schemas.microsoft.com/office/drawing/2014/main" id="{00F6A597-A94E-4701-B2E8-31FF53F5C8CC}"/>
              </a:ext>
            </a:extLst>
          </p:cNvPr>
          <p:cNvCxnSpPr/>
          <p:nvPr/>
        </p:nvCxnSpPr>
        <p:spPr>
          <a:xfrm>
            <a:off x="2462812" y="2778351"/>
            <a:ext cx="1186424" cy="0"/>
          </a:xfrm>
          <a:prstGeom prst="line">
            <a:avLst/>
          </a:prstGeom>
          <a:ln w="28575">
            <a:solidFill>
              <a:srgbClr val="10CFC9"/>
            </a:solidFill>
          </a:ln>
        </p:spPr>
        <p:style>
          <a:lnRef idx="1">
            <a:schemeClr val="accent1"/>
          </a:lnRef>
          <a:fillRef idx="0">
            <a:schemeClr val="accent1"/>
          </a:fillRef>
          <a:effectRef idx="0">
            <a:schemeClr val="accent1"/>
          </a:effectRef>
          <a:fontRef idx="minor">
            <a:schemeClr val="tx1"/>
          </a:fontRef>
        </p:style>
      </p:cxnSp>
      <p:sp>
        <p:nvSpPr>
          <p:cNvPr id="124" name="Freeform: Shape 123">
            <a:extLst>
              <a:ext uri="{FF2B5EF4-FFF2-40B4-BE49-F238E27FC236}">
                <a16:creationId xmlns:a16="http://schemas.microsoft.com/office/drawing/2014/main" id="{2CB128F6-2094-455C-9603-4F23B3FD1ED8}"/>
              </a:ext>
            </a:extLst>
          </p:cNvPr>
          <p:cNvSpPr/>
          <p:nvPr/>
        </p:nvSpPr>
        <p:spPr>
          <a:xfrm>
            <a:off x="2292631" y="1899591"/>
            <a:ext cx="6553133" cy="4131455"/>
          </a:xfrm>
          <a:custGeom>
            <a:avLst/>
            <a:gdLst>
              <a:gd name="connsiteX0" fmla="*/ 55451 w 6553133"/>
              <a:gd name="connsiteY0" fmla="*/ 0 h 4131454"/>
              <a:gd name="connsiteX1" fmla="*/ 97909 w 6553133"/>
              <a:gd name="connsiteY1" fmla="*/ 0 h 4131454"/>
              <a:gd name="connsiteX2" fmla="*/ 1421000 w 6553133"/>
              <a:gd name="connsiteY2" fmla="*/ 0 h 4131454"/>
              <a:gd name="connsiteX3" fmla="*/ 6497683 w 6553133"/>
              <a:gd name="connsiteY3" fmla="*/ 0 h 4131454"/>
              <a:gd name="connsiteX4" fmla="*/ 6553133 w 6553133"/>
              <a:gd name="connsiteY4" fmla="*/ 55450 h 4131454"/>
              <a:gd name="connsiteX5" fmla="*/ 6553133 w 6553133"/>
              <a:gd name="connsiteY5" fmla="*/ 804772 h 4131454"/>
              <a:gd name="connsiteX6" fmla="*/ 6497683 w 6553133"/>
              <a:gd name="connsiteY6" fmla="*/ 860222 h 4131454"/>
              <a:gd name="connsiteX7" fmla="*/ 1518909 w 6553133"/>
              <a:gd name="connsiteY7" fmla="*/ 860222 h 4131454"/>
              <a:gd name="connsiteX8" fmla="*/ 1518909 w 6553133"/>
              <a:gd name="connsiteY8" fmla="*/ 2402871 h 4131454"/>
              <a:gd name="connsiteX9" fmla="*/ 1802826 w 6553133"/>
              <a:gd name="connsiteY9" fmla="*/ 2591732 h 4131454"/>
              <a:gd name="connsiteX10" fmla="*/ 1518909 w 6553133"/>
              <a:gd name="connsiteY10" fmla="*/ 2780592 h 4131454"/>
              <a:gd name="connsiteX11" fmla="*/ 1518909 w 6553133"/>
              <a:gd name="connsiteY11" fmla="*/ 4033545 h 4131454"/>
              <a:gd name="connsiteX12" fmla="*/ 1421000 w 6553133"/>
              <a:gd name="connsiteY12" fmla="*/ 4131454 h 4131454"/>
              <a:gd name="connsiteX13" fmla="*/ 97909 w 6553133"/>
              <a:gd name="connsiteY13" fmla="*/ 4131454 h 4131454"/>
              <a:gd name="connsiteX14" fmla="*/ 0 w 6553133"/>
              <a:gd name="connsiteY14" fmla="*/ 4033545 h 4131454"/>
              <a:gd name="connsiteX15" fmla="*/ 0 w 6553133"/>
              <a:gd name="connsiteY15" fmla="*/ 97909 h 4131454"/>
              <a:gd name="connsiteX16" fmla="*/ 1 w 6553133"/>
              <a:gd name="connsiteY16" fmla="*/ 97904 h 4131454"/>
              <a:gd name="connsiteX17" fmla="*/ 1 w 6553133"/>
              <a:gd name="connsiteY17" fmla="*/ 55450 h 4131454"/>
              <a:gd name="connsiteX18" fmla="*/ 55451 w 6553133"/>
              <a:gd name="connsiteY18" fmla="*/ 0 h 41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53133" h="4131454">
                <a:moveTo>
                  <a:pt x="55451" y="0"/>
                </a:moveTo>
                <a:lnTo>
                  <a:pt x="97909" y="0"/>
                </a:lnTo>
                <a:lnTo>
                  <a:pt x="1421000" y="0"/>
                </a:lnTo>
                <a:lnTo>
                  <a:pt x="6497683" y="0"/>
                </a:lnTo>
                <a:cubicBezTo>
                  <a:pt x="6528307" y="0"/>
                  <a:pt x="6553133" y="24826"/>
                  <a:pt x="6553133" y="55450"/>
                </a:cubicBezTo>
                <a:lnTo>
                  <a:pt x="6553133" y="804772"/>
                </a:lnTo>
                <a:cubicBezTo>
                  <a:pt x="6553133" y="835396"/>
                  <a:pt x="6528307" y="860222"/>
                  <a:pt x="6497683" y="860222"/>
                </a:cubicBezTo>
                <a:lnTo>
                  <a:pt x="1518909" y="860222"/>
                </a:lnTo>
                <a:lnTo>
                  <a:pt x="1518909" y="2402871"/>
                </a:lnTo>
                <a:lnTo>
                  <a:pt x="1802826" y="2591732"/>
                </a:lnTo>
                <a:lnTo>
                  <a:pt x="1518909" y="2780592"/>
                </a:lnTo>
                <a:lnTo>
                  <a:pt x="1518909" y="4033545"/>
                </a:lnTo>
                <a:cubicBezTo>
                  <a:pt x="1518909" y="4087619"/>
                  <a:pt x="1475074" y="4131454"/>
                  <a:pt x="1421000" y="4131454"/>
                </a:cubicBezTo>
                <a:lnTo>
                  <a:pt x="97909" y="4131454"/>
                </a:lnTo>
                <a:cubicBezTo>
                  <a:pt x="43835" y="4131454"/>
                  <a:pt x="0" y="4087619"/>
                  <a:pt x="0" y="4033545"/>
                </a:cubicBezTo>
                <a:lnTo>
                  <a:pt x="0" y="97909"/>
                </a:lnTo>
                <a:lnTo>
                  <a:pt x="1" y="97904"/>
                </a:lnTo>
                <a:lnTo>
                  <a:pt x="1" y="55450"/>
                </a:lnTo>
                <a:cubicBezTo>
                  <a:pt x="1" y="24826"/>
                  <a:pt x="24827" y="0"/>
                  <a:pt x="55451" y="0"/>
                </a:cubicBezTo>
                <a:close/>
              </a:path>
            </a:pathLst>
          </a:custGeom>
          <a:solidFill>
            <a:srgbClr val="10CFC9">
              <a:alpha val="15000"/>
            </a:srgbClr>
          </a:solidFill>
          <a:ln w="28575" cap="flat" cmpd="sng" algn="ctr">
            <a:solidFill>
              <a:srgbClr val="10CFC9"/>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286">
              <a:defRPr/>
            </a:pPr>
            <a:endParaRPr lang="en-US" sz="1200" b="1" kern="0" dirty="0">
              <a:solidFill>
                <a:srgbClr val="009845"/>
              </a:solidFill>
              <a:latin typeface="Arial" panose="020B0604020202020204" pitchFamily="34" charset="0"/>
              <a:cs typeface="Arial" panose="020B0604020202020204" pitchFamily="34" charset="0"/>
            </a:endParaRPr>
          </a:p>
        </p:txBody>
      </p:sp>
      <p:sp>
        <p:nvSpPr>
          <p:cNvPr id="11" name="Rounded Rectangle 501">
            <a:extLst>
              <a:ext uri="{FF2B5EF4-FFF2-40B4-BE49-F238E27FC236}">
                <a16:creationId xmlns:a16="http://schemas.microsoft.com/office/drawing/2014/main" id="{027648A2-EF00-4ABD-9875-2673EE0546C3}"/>
              </a:ext>
            </a:extLst>
          </p:cNvPr>
          <p:cNvSpPr/>
          <p:nvPr/>
        </p:nvSpPr>
        <p:spPr>
          <a:xfrm>
            <a:off x="2461024" y="4268368"/>
            <a:ext cx="1200523" cy="523128"/>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CDC</a:t>
            </a:r>
          </a:p>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Updates</a:t>
            </a:r>
          </a:p>
        </p:txBody>
      </p:sp>
      <p:sp>
        <p:nvSpPr>
          <p:cNvPr id="10" name="Rounded Rectangle 503">
            <a:extLst>
              <a:ext uri="{FF2B5EF4-FFF2-40B4-BE49-F238E27FC236}">
                <a16:creationId xmlns:a16="http://schemas.microsoft.com/office/drawing/2014/main" id="{86E9B6DA-88D7-4330-BB91-3A81B9F15AC8}"/>
              </a:ext>
            </a:extLst>
          </p:cNvPr>
          <p:cNvSpPr/>
          <p:nvPr/>
        </p:nvSpPr>
        <p:spPr>
          <a:xfrm>
            <a:off x="2461025" y="3624346"/>
            <a:ext cx="1200524" cy="547301"/>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Data </a:t>
            </a:r>
          </a:p>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Loading</a:t>
            </a:r>
          </a:p>
        </p:txBody>
      </p:sp>
      <p:sp>
        <p:nvSpPr>
          <p:cNvPr id="94" name="Rounded Rectangle 503">
            <a:extLst>
              <a:ext uri="{FF2B5EF4-FFF2-40B4-BE49-F238E27FC236}">
                <a16:creationId xmlns:a16="http://schemas.microsoft.com/office/drawing/2014/main" id="{738246EF-81E8-4C0C-AD94-D1B1693FCB10}"/>
              </a:ext>
            </a:extLst>
          </p:cNvPr>
          <p:cNvSpPr/>
          <p:nvPr/>
        </p:nvSpPr>
        <p:spPr>
          <a:xfrm>
            <a:off x="5739405"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ELT mappings</a:t>
            </a:r>
          </a:p>
        </p:txBody>
      </p:sp>
      <p:sp>
        <p:nvSpPr>
          <p:cNvPr id="104" name="Rounded Rectangle 503">
            <a:extLst>
              <a:ext uri="{FF2B5EF4-FFF2-40B4-BE49-F238E27FC236}">
                <a16:creationId xmlns:a16="http://schemas.microsoft.com/office/drawing/2014/main" id="{CDC5DA2F-6DD9-47AE-939D-B2AABA3F998B}"/>
              </a:ext>
            </a:extLst>
          </p:cNvPr>
          <p:cNvSpPr/>
          <p:nvPr/>
        </p:nvSpPr>
        <p:spPr>
          <a:xfrm>
            <a:off x="2502667" y="2238750"/>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Leverage DW Automation</a:t>
            </a:r>
          </a:p>
        </p:txBody>
      </p:sp>
      <p:sp>
        <p:nvSpPr>
          <p:cNvPr id="105" name="Rounded Rectangle 503">
            <a:extLst>
              <a:ext uri="{FF2B5EF4-FFF2-40B4-BE49-F238E27FC236}">
                <a16:creationId xmlns:a16="http://schemas.microsoft.com/office/drawing/2014/main" id="{BA0F8FD4-3E6F-4D62-B27B-18EB5C258FDE}"/>
              </a:ext>
            </a:extLst>
          </p:cNvPr>
          <p:cNvSpPr/>
          <p:nvPr/>
        </p:nvSpPr>
        <p:spPr>
          <a:xfrm>
            <a:off x="4699962"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DW model</a:t>
            </a:r>
          </a:p>
        </p:txBody>
      </p:sp>
      <p:sp>
        <p:nvSpPr>
          <p:cNvPr id="106" name="Rounded Rectangle 503">
            <a:extLst>
              <a:ext uri="{FF2B5EF4-FFF2-40B4-BE49-F238E27FC236}">
                <a16:creationId xmlns:a16="http://schemas.microsoft.com/office/drawing/2014/main" id="{CE46EC1E-F200-44DF-98B2-E06083BD2B68}"/>
              </a:ext>
            </a:extLst>
          </p:cNvPr>
          <p:cNvSpPr/>
          <p:nvPr/>
        </p:nvSpPr>
        <p:spPr>
          <a:xfrm>
            <a:off x="6778849" y="2230502"/>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data marts</a:t>
            </a:r>
          </a:p>
        </p:txBody>
      </p:sp>
      <p:sp>
        <p:nvSpPr>
          <p:cNvPr id="116" name="Rounded Rectangle 503">
            <a:extLst>
              <a:ext uri="{FF2B5EF4-FFF2-40B4-BE49-F238E27FC236}">
                <a16:creationId xmlns:a16="http://schemas.microsoft.com/office/drawing/2014/main" id="{A65B8942-BD16-491F-9B90-C3D15C670AAA}"/>
              </a:ext>
            </a:extLst>
          </p:cNvPr>
          <p:cNvSpPr/>
          <p:nvPr/>
        </p:nvSpPr>
        <p:spPr>
          <a:xfrm>
            <a:off x="3545161" y="2253546"/>
            <a:ext cx="1039441"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SQL Transforms</a:t>
            </a:r>
          </a:p>
        </p:txBody>
      </p:sp>
      <p:sp>
        <p:nvSpPr>
          <p:cNvPr id="120" name="Rounded Rectangle 503">
            <a:extLst>
              <a:ext uri="{FF2B5EF4-FFF2-40B4-BE49-F238E27FC236}">
                <a16:creationId xmlns:a16="http://schemas.microsoft.com/office/drawing/2014/main" id="{64634F7D-9FAC-40A8-B244-354D73542467}"/>
              </a:ext>
            </a:extLst>
          </p:cNvPr>
          <p:cNvSpPr/>
          <p:nvPr/>
        </p:nvSpPr>
        <p:spPr>
          <a:xfrm>
            <a:off x="7818291" y="2228609"/>
            <a:ext cx="915340"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Extensible</a:t>
            </a:r>
          </a:p>
        </p:txBody>
      </p:sp>
      <p:sp>
        <p:nvSpPr>
          <p:cNvPr id="7" name="TextBox 6">
            <a:extLst>
              <a:ext uri="{FF2B5EF4-FFF2-40B4-BE49-F238E27FC236}">
                <a16:creationId xmlns:a16="http://schemas.microsoft.com/office/drawing/2014/main" id="{C797E9AE-E81E-49D5-81A7-C5138780CE7D}"/>
              </a:ext>
            </a:extLst>
          </p:cNvPr>
          <p:cNvSpPr txBox="1"/>
          <p:nvPr/>
        </p:nvSpPr>
        <p:spPr>
          <a:xfrm>
            <a:off x="2292631" y="1910102"/>
            <a:ext cx="6533596" cy="276999"/>
          </a:xfrm>
          <a:prstGeom prst="rect">
            <a:avLst/>
          </a:prstGeom>
          <a:noFill/>
        </p:spPr>
        <p:txBody>
          <a:bodyPr wrap="square" rtlCol="0">
            <a:spAutoFit/>
          </a:bodyPr>
          <a:lstStyle/>
          <a:p>
            <a:pPr algn="ctr" defTabSz="914377">
              <a:defRPr/>
            </a:pPr>
            <a:r>
              <a:rPr lang="en-US" sz="1200" b="1" dirty="0">
                <a:solidFill>
                  <a:srgbClr val="545659"/>
                </a:solidFill>
                <a:latin typeface="Arial" panose="020B0604020202020204" pitchFamily="34" charset="0"/>
                <a:cs typeface="Arial" panose="020B0604020202020204" pitchFamily="34" charset="0"/>
              </a:rPr>
              <a:t>Qlik Cloud Data Integration</a:t>
            </a:r>
            <a:endParaRPr lang="en-US" sz="1600" b="1" dirty="0">
              <a:solidFill>
                <a:srgbClr val="545659"/>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C67B249F-FAC9-4DC3-BCB6-672129B56519}"/>
              </a:ext>
            </a:extLst>
          </p:cNvPr>
          <p:cNvSpPr txBox="1"/>
          <p:nvPr/>
        </p:nvSpPr>
        <p:spPr>
          <a:xfrm>
            <a:off x="2443111" y="2916366"/>
            <a:ext cx="1245854" cy="461665"/>
          </a:xfrm>
          <a:prstGeom prst="rect">
            <a:avLst/>
          </a:prstGeom>
          <a:noFill/>
        </p:spPr>
        <p:txBody>
          <a:bodyPr wrap="none" rtlCol="0">
            <a:spAutoFit/>
          </a:bodyPr>
          <a:lstStyle/>
          <a:p>
            <a:pPr defTabSz="914377">
              <a:defRPr/>
            </a:pPr>
            <a:r>
              <a:rPr lang="en-US" sz="1200" b="1" dirty="0">
                <a:solidFill>
                  <a:srgbClr val="545659"/>
                </a:solidFill>
                <a:latin typeface="Arial" panose="020B0604020202020204" pitchFamily="34" charset="0"/>
                <a:cs typeface="Arial" panose="020B0604020202020204" pitchFamily="34" charset="0"/>
              </a:rPr>
              <a:t>Qlik Replicate</a:t>
            </a:r>
            <a:endParaRPr lang="en-US" sz="1600" b="1" dirty="0">
              <a:solidFill>
                <a:srgbClr val="545659"/>
              </a:solidFill>
              <a:latin typeface="Arial" panose="020B0604020202020204" pitchFamily="34" charset="0"/>
              <a:cs typeface="Arial" panose="020B0604020202020204" pitchFamily="34" charset="0"/>
            </a:endParaRPr>
          </a:p>
          <a:p>
            <a:pPr defTabSz="914377">
              <a:defRPr/>
            </a:pPr>
            <a:r>
              <a:rPr lang="en-US" sz="1200" b="1" dirty="0">
                <a:solidFill>
                  <a:srgbClr val="545659"/>
                </a:solidFill>
                <a:latin typeface="Arial" panose="020B0604020202020204" pitchFamily="34" charset="0"/>
                <a:cs typeface="Arial" panose="020B0604020202020204" pitchFamily="34" charset="0"/>
              </a:rPr>
              <a:t>Data Ingestion</a:t>
            </a:r>
          </a:p>
        </p:txBody>
      </p:sp>
      <p:sp>
        <p:nvSpPr>
          <p:cNvPr id="90" name="TextBox 89">
            <a:extLst>
              <a:ext uri="{FF2B5EF4-FFF2-40B4-BE49-F238E27FC236}">
                <a16:creationId xmlns:a16="http://schemas.microsoft.com/office/drawing/2014/main" id="{BE0B203D-48B6-47B4-A7FA-4E840D4C02B9}"/>
              </a:ext>
            </a:extLst>
          </p:cNvPr>
          <p:cNvSpPr txBox="1"/>
          <p:nvPr/>
        </p:nvSpPr>
        <p:spPr>
          <a:xfrm>
            <a:off x="2202115" y="5469366"/>
            <a:ext cx="1707355" cy="286232"/>
          </a:xfrm>
          <a:prstGeom prst="rect">
            <a:avLst/>
          </a:prstGeom>
          <a:noFill/>
        </p:spPr>
        <p:txBody>
          <a:bodyPr wrap="square" rtlCol="0">
            <a:spAutoFit/>
          </a:bodyPr>
          <a:lstStyle/>
          <a:p>
            <a:pPr algn="ctr" defTabSz="609555">
              <a:lnSpc>
                <a:spcPct val="90000"/>
              </a:lnSpc>
              <a:defRPr/>
            </a:pPr>
            <a:r>
              <a:rPr lang="en-US" sz="1400" b="1" dirty="0">
                <a:solidFill>
                  <a:srgbClr val="545659"/>
                </a:solidFill>
                <a:latin typeface="Arial"/>
              </a:rPr>
              <a:t>Cloud Data SaaS</a:t>
            </a:r>
          </a:p>
        </p:txBody>
      </p:sp>
      <p:pic>
        <p:nvPicPr>
          <p:cNvPr id="93" name="Picture 92" descr="A picture containing drawing, clock&#10;&#10;Description automatically generated">
            <a:extLst>
              <a:ext uri="{FF2B5EF4-FFF2-40B4-BE49-F238E27FC236}">
                <a16:creationId xmlns:a16="http://schemas.microsoft.com/office/drawing/2014/main" id="{7EB9DD9B-0995-4906-80B1-A6FEFD26EC0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84331" y="5093726"/>
            <a:ext cx="1146775" cy="336948"/>
          </a:xfrm>
          <a:prstGeom prst="rect">
            <a:avLst/>
          </a:prstGeom>
        </p:spPr>
      </p:pic>
      <p:cxnSp>
        <p:nvCxnSpPr>
          <p:cNvPr id="157" name="Straight Connector 156">
            <a:extLst>
              <a:ext uri="{FF2B5EF4-FFF2-40B4-BE49-F238E27FC236}">
                <a16:creationId xmlns:a16="http://schemas.microsoft.com/office/drawing/2014/main" id="{26C633E2-78FF-4C4A-9273-9981D1BD12C9}"/>
              </a:ext>
            </a:extLst>
          </p:cNvPr>
          <p:cNvCxnSpPr>
            <a:cxnSpLocks/>
            <a:endCxn id="22" idx="1"/>
          </p:cNvCxnSpPr>
          <p:nvPr/>
        </p:nvCxnSpPr>
        <p:spPr>
          <a:xfrm>
            <a:off x="1463526" y="4146107"/>
            <a:ext cx="738591" cy="0"/>
          </a:xfrm>
          <a:prstGeom prst="line">
            <a:avLst/>
          </a:prstGeom>
          <a:noFill/>
          <a:ln w="28575" cap="flat" cmpd="sng" algn="ctr">
            <a:solidFill>
              <a:schemeClr val="accent5"/>
            </a:solidFill>
            <a:prstDash val="solid"/>
            <a:miter lim="800000"/>
            <a:tailEnd type="triangle"/>
          </a:ln>
          <a:effectLst/>
        </p:spPr>
      </p:cxnSp>
      <p:sp>
        <p:nvSpPr>
          <p:cNvPr id="134" name="Rounded Rectangle 503">
            <a:extLst>
              <a:ext uri="{FF2B5EF4-FFF2-40B4-BE49-F238E27FC236}">
                <a16:creationId xmlns:a16="http://schemas.microsoft.com/office/drawing/2014/main" id="{FED9EB64-3074-40F5-8DAD-F1F4B7782811}"/>
              </a:ext>
            </a:extLst>
          </p:cNvPr>
          <p:cNvSpPr/>
          <p:nvPr/>
        </p:nvSpPr>
        <p:spPr>
          <a:xfrm>
            <a:off x="9660711" y="2608671"/>
            <a:ext cx="1640552" cy="380063"/>
          </a:xfrm>
          <a:prstGeom prst="roundRect">
            <a:avLst/>
          </a:prstGeom>
          <a:solidFill>
            <a:schemeClr val="bg1"/>
          </a:solidFill>
          <a:ln w="3175" cap="flat" cmpd="sng" algn="ctr">
            <a:solidFill>
              <a:srgbClr val="757579"/>
            </a:solidFill>
            <a:prstDash val="solid"/>
            <a:miter lim="800000"/>
          </a:ln>
          <a:effectLst/>
        </p:spPr>
        <p:txBody>
          <a:bodyPr lIns="0" rIns="0" rtlCol="0" anchor="ctr"/>
          <a:lstStyle/>
          <a:p>
            <a:pPr algn="ctr" defTabSz="914309">
              <a:defRPr/>
            </a:pPr>
            <a:r>
              <a:rPr lang="en-US" sz="1000" kern="0" dirty="0">
                <a:solidFill>
                  <a:srgbClr val="000000"/>
                </a:solidFill>
                <a:latin typeface="Arial" panose="020B0604020202020204"/>
                <a:ea typeface="Verdana" panose="020B0604030504040204" pitchFamily="34" charset="0"/>
                <a:cs typeface="Arial" panose="020B0604020202020204" pitchFamily="34" charset="0"/>
              </a:rPr>
              <a:t>Pre-defined Applications</a:t>
            </a:r>
          </a:p>
        </p:txBody>
      </p:sp>
      <p:pic>
        <p:nvPicPr>
          <p:cNvPr id="135" name="Picture 134">
            <a:extLst>
              <a:ext uri="{FF2B5EF4-FFF2-40B4-BE49-F238E27FC236}">
                <a16:creationId xmlns:a16="http://schemas.microsoft.com/office/drawing/2014/main" id="{E9A38E40-C0D9-47F5-94BE-0F46B238AEA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631478" y="3035544"/>
            <a:ext cx="1734817" cy="769808"/>
          </a:xfrm>
          <a:prstGeom prst="rect">
            <a:avLst/>
          </a:prstGeom>
          <a:ln>
            <a:solidFill>
              <a:schemeClr val="accent1"/>
            </a:solidFill>
          </a:ln>
        </p:spPr>
      </p:pic>
      <p:sp>
        <p:nvSpPr>
          <p:cNvPr id="47" name="Textplatzhalter 2">
            <a:extLst>
              <a:ext uri="{FF2B5EF4-FFF2-40B4-BE49-F238E27FC236}">
                <a16:creationId xmlns:a16="http://schemas.microsoft.com/office/drawing/2014/main" id="{89B16155-37A9-614A-9FCE-F952B4D11684}"/>
              </a:ext>
            </a:extLst>
          </p:cNvPr>
          <p:cNvSpPr txBox="1">
            <a:spLocks/>
          </p:cNvSpPr>
          <p:nvPr/>
        </p:nvSpPr>
        <p:spPr>
          <a:xfrm>
            <a:off x="597493" y="808604"/>
            <a:ext cx="10808407" cy="324883"/>
          </a:xfrm>
          <a:prstGeom prst="rect">
            <a:avLst/>
          </a:prstGeom>
        </p:spPr>
        <p:txBody>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1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accent5"/>
              </a:buClr>
              <a:buFont typeface="Arial" charset="0"/>
              <a:buChar char="•"/>
              <a:defRPr b="0" i="0" kern="1200">
                <a:solidFill>
                  <a:schemeClr val="tx1"/>
                </a:solidFill>
                <a:latin typeface="Arial" charset="0"/>
                <a:ea typeface="Arial" charset="0"/>
                <a:cs typeface="Arial" charset="0"/>
              </a:defRPr>
            </a:lvl2pPr>
            <a:lvl3pPr marL="857250" indent="-171450" algn="l" defTabSz="685800" rtl="0" eaLnBrk="1" fontAlgn="base" hangingPunct="1">
              <a:lnSpc>
                <a:spcPct val="90000"/>
              </a:lnSpc>
              <a:spcBef>
                <a:spcPts val="375"/>
              </a:spcBef>
              <a:spcAft>
                <a:spcPct val="0"/>
              </a:spcAft>
              <a:buClr>
                <a:schemeClr val="accent5"/>
              </a:buClr>
              <a:buFont typeface="Arial" charset="0"/>
              <a:buChar char="•"/>
              <a:defRPr sz="1500" b="0" i="0" kern="1200">
                <a:solidFill>
                  <a:schemeClr val="tx1"/>
                </a:solidFill>
                <a:latin typeface="Arial" charset="0"/>
                <a:ea typeface="Arial" charset="0"/>
                <a:cs typeface="Arial" charset="0"/>
              </a:defRPr>
            </a:lvl3pPr>
            <a:lvl4pPr marL="12001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tx1"/>
                </a:solidFill>
                <a:latin typeface="Arial" charset="0"/>
                <a:ea typeface="Arial" charset="0"/>
                <a:cs typeface="Arial" charset="0"/>
              </a:defRPr>
            </a:lvl4pPr>
            <a:lvl5pPr marL="15430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solidFill>
                <a:schemeClr val="accent5"/>
              </a:solidFill>
            </a:endParaRPr>
          </a:p>
        </p:txBody>
      </p:sp>
      <p:pic>
        <p:nvPicPr>
          <p:cNvPr id="1026" name="Picture 2" descr="Machine Learning with Amazon SageMaker » Nub8">
            <a:extLst>
              <a:ext uri="{FF2B5EF4-FFF2-40B4-BE49-F238E27FC236}">
                <a16:creationId xmlns:a16="http://schemas.microsoft.com/office/drawing/2014/main" id="{139E7919-3003-75F7-CC88-8F32222E4B5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502729" y="4377876"/>
            <a:ext cx="1094745" cy="4663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Amazon Web Services Vector Logo - Download Free SVG Icon | Worldvectorlogo">
            <a:extLst>
              <a:ext uri="{FF2B5EF4-FFF2-40B4-BE49-F238E27FC236}">
                <a16:creationId xmlns:a16="http://schemas.microsoft.com/office/drawing/2014/main" id="{F29E2847-3346-A2B1-C5F1-80758484602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8" name="AutoShape 10" descr="Amazon Web Services Vector Logo - Download Free SVG Icon | Worldvectorlogo">
            <a:extLst>
              <a:ext uri="{FF2B5EF4-FFF2-40B4-BE49-F238E27FC236}">
                <a16:creationId xmlns:a16="http://schemas.microsoft.com/office/drawing/2014/main" id="{D214EBC4-749A-ED3E-46D7-C1A5A80089F5}"/>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3" name="AutoShape 12" descr="Amazon Web Services Vector Logo - Download Free SVG Icon | Worldvectorlogo">
            <a:extLst>
              <a:ext uri="{FF2B5EF4-FFF2-40B4-BE49-F238E27FC236}">
                <a16:creationId xmlns:a16="http://schemas.microsoft.com/office/drawing/2014/main" id="{2BF2B935-4591-4175-4D96-B4BFA5C7531F}"/>
              </a:ext>
            </a:extLst>
          </p:cNvPr>
          <p:cNvSpPr>
            <a:spLocks noChangeAspect="1" noChangeArrowheads="1"/>
          </p:cNvSpPr>
          <p:nvPr/>
        </p:nvSpPr>
        <p:spPr bwMode="auto">
          <a:xfrm>
            <a:off x="6299200" y="36322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4" name="AutoShape 14" descr="Amazon Web Services Vector Logo - Download Free SVG Icon | Worldvectorlogo">
            <a:extLst>
              <a:ext uri="{FF2B5EF4-FFF2-40B4-BE49-F238E27FC236}">
                <a16:creationId xmlns:a16="http://schemas.microsoft.com/office/drawing/2014/main" id="{4C8FD71E-B58E-2CCE-FD79-90DEC94235B2}"/>
              </a:ext>
            </a:extLst>
          </p:cNvPr>
          <p:cNvSpPr>
            <a:spLocks noChangeAspect="1" noChangeArrowheads="1"/>
          </p:cNvSpPr>
          <p:nvPr/>
        </p:nvSpPr>
        <p:spPr bwMode="auto">
          <a:xfrm>
            <a:off x="6502400" y="3835400"/>
            <a:ext cx="2546563" cy="2546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40" name="Picture 16" descr="Certifications Temperfield">
            <a:extLst>
              <a:ext uri="{FF2B5EF4-FFF2-40B4-BE49-F238E27FC236}">
                <a16:creationId xmlns:a16="http://schemas.microsoft.com/office/drawing/2014/main" id="{57DE11BD-02AC-5B17-F4E3-15A3B0568ED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083343" y="6148869"/>
            <a:ext cx="842787" cy="4740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ur Partners | NX3 Corporation">
            <a:extLst>
              <a:ext uri="{FF2B5EF4-FFF2-40B4-BE49-F238E27FC236}">
                <a16:creationId xmlns:a16="http://schemas.microsoft.com/office/drawing/2014/main" id="{227B35D2-0F87-0669-F247-3F2D7D97D79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604221" y="3929639"/>
            <a:ext cx="797516" cy="5109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A804C10-58B5-3110-B2E9-C96BEB9B3099}"/>
              </a:ext>
            </a:extLst>
          </p:cNvPr>
          <p:cNvPicPr>
            <a:picLocks noChangeAspect="1"/>
          </p:cNvPicPr>
          <p:nvPr/>
        </p:nvPicPr>
        <p:blipFill>
          <a:blip r:embed="rId15"/>
          <a:stretch>
            <a:fillRect/>
          </a:stretch>
        </p:blipFill>
        <p:spPr>
          <a:xfrm>
            <a:off x="1463526" y="818062"/>
            <a:ext cx="8713441" cy="5609433"/>
          </a:xfrm>
          <a:prstGeom prst="rect">
            <a:avLst/>
          </a:prstGeom>
        </p:spPr>
      </p:pic>
      <p:sp>
        <p:nvSpPr>
          <p:cNvPr id="21" name="TextBox 20">
            <a:extLst>
              <a:ext uri="{FF2B5EF4-FFF2-40B4-BE49-F238E27FC236}">
                <a16:creationId xmlns:a16="http://schemas.microsoft.com/office/drawing/2014/main" id="{B06F8CA9-C329-9751-C396-B64618AF3DD8}"/>
              </a:ext>
            </a:extLst>
          </p:cNvPr>
          <p:cNvSpPr txBox="1"/>
          <p:nvPr/>
        </p:nvSpPr>
        <p:spPr>
          <a:xfrm>
            <a:off x="1493639" y="3287400"/>
            <a:ext cx="738589" cy="215444"/>
          </a:xfrm>
          <a:prstGeom prst="rect">
            <a:avLst/>
          </a:prstGeom>
          <a:noFill/>
        </p:spPr>
        <p:txBody>
          <a:bodyPr wrap="square" rtlCol="0">
            <a:spAutoFit/>
          </a:bodyPr>
          <a:lstStyle/>
          <a:p>
            <a:pPr algn="l"/>
            <a:r>
              <a:rPr lang="en-US" sz="800" dirty="0">
                <a:latin typeface="Arial" panose="020B0604020202020204" pitchFamily="34" charset="0"/>
                <a:cs typeface="Arial" panose="020B0604020202020204" pitchFamily="34" charset="0"/>
              </a:rPr>
              <a:t>Snowpipe</a:t>
            </a:r>
          </a:p>
        </p:txBody>
      </p:sp>
      <p:cxnSp>
        <p:nvCxnSpPr>
          <p:cNvPr id="32" name="Straight Connector 31">
            <a:extLst>
              <a:ext uri="{FF2B5EF4-FFF2-40B4-BE49-F238E27FC236}">
                <a16:creationId xmlns:a16="http://schemas.microsoft.com/office/drawing/2014/main" id="{092EE05E-500E-83D2-0461-4E267979547B}"/>
              </a:ext>
            </a:extLst>
          </p:cNvPr>
          <p:cNvCxnSpPr>
            <a:cxnSpLocks/>
            <a:stCxn id="26" idx="1"/>
          </p:cNvCxnSpPr>
          <p:nvPr/>
        </p:nvCxnSpPr>
        <p:spPr>
          <a:xfrm flipH="1">
            <a:off x="2362201" y="1710873"/>
            <a:ext cx="6009867" cy="20516"/>
          </a:xfrm>
          <a:prstGeom prst="line">
            <a:avLst/>
          </a:prstGeom>
          <a:ln w="12700" cap="rnd">
            <a:bevel/>
            <a:headEnd type="none" w="lg" len="lg"/>
            <a:tailEnd type="diamond"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16C410-CE0E-43C8-13BC-D26F29E4E6AF}"/>
              </a:ext>
            </a:extLst>
          </p:cNvPr>
          <p:cNvCxnSpPr>
            <a:cxnSpLocks/>
          </p:cNvCxnSpPr>
          <p:nvPr/>
        </p:nvCxnSpPr>
        <p:spPr>
          <a:xfrm flipH="1">
            <a:off x="10132185" y="1712912"/>
            <a:ext cx="1350673" cy="1641"/>
          </a:xfrm>
          <a:prstGeom prst="line">
            <a:avLst/>
          </a:prstGeom>
          <a:ln w="12700">
            <a:head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93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91B25E-0E33-40F1-87D8-EB3D2EE88D0C}"/>
              </a:ext>
            </a:extLst>
          </p:cNvPr>
          <p:cNvSpPr>
            <a:spLocks noGrp="1"/>
          </p:cNvSpPr>
          <p:nvPr>
            <p:ph type="title"/>
          </p:nvPr>
        </p:nvSpPr>
        <p:spPr/>
        <p:txBody>
          <a:bodyPr/>
          <a:lstStyle/>
          <a:p>
            <a:r>
              <a:rPr lang="en-US" dirty="0"/>
              <a:t>Optimize Working Capital and DSO*</a:t>
            </a:r>
            <a:br>
              <a:rPr lang="en-US" dirty="0"/>
            </a:br>
            <a:r>
              <a:rPr lang="en-US" sz="1400" b="0" dirty="0">
                <a:latin typeface="+mj-lt"/>
              </a:rPr>
              <a:t>* days sales outstanding = cycle time between order booking and customer payment; lower DSO = more cash, better liquidity</a:t>
            </a:r>
          </a:p>
        </p:txBody>
      </p:sp>
      <p:sp>
        <p:nvSpPr>
          <p:cNvPr id="18" name="TextBox 17">
            <a:extLst>
              <a:ext uri="{FF2B5EF4-FFF2-40B4-BE49-F238E27FC236}">
                <a16:creationId xmlns:a16="http://schemas.microsoft.com/office/drawing/2014/main" id="{13C805A9-3724-4963-B7B8-912FB1D5D779}"/>
              </a:ext>
            </a:extLst>
          </p:cNvPr>
          <p:cNvSpPr txBox="1"/>
          <p:nvPr/>
        </p:nvSpPr>
        <p:spPr>
          <a:xfrm>
            <a:off x="902242" y="1530983"/>
            <a:ext cx="2125772"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Gain actionable insights into sales orders and trends</a:t>
            </a:r>
          </a:p>
        </p:txBody>
      </p:sp>
      <p:sp>
        <p:nvSpPr>
          <p:cNvPr id="31" name="TextBox 30">
            <a:extLst>
              <a:ext uri="{FF2B5EF4-FFF2-40B4-BE49-F238E27FC236}">
                <a16:creationId xmlns:a16="http://schemas.microsoft.com/office/drawing/2014/main" id="{A8D1D9C8-A054-4218-AEBF-A24C52D4140E}"/>
              </a:ext>
            </a:extLst>
          </p:cNvPr>
          <p:cNvSpPr txBox="1"/>
          <p:nvPr/>
        </p:nvSpPr>
        <p:spPr>
          <a:xfrm>
            <a:off x="9274988" y="1486969"/>
            <a:ext cx="2237453" cy="697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Improve working capital &amp; DSO by accelerating customer payments</a:t>
            </a:r>
          </a:p>
        </p:txBody>
      </p:sp>
      <p:sp>
        <p:nvSpPr>
          <p:cNvPr id="33" name="TextBox 32">
            <a:extLst>
              <a:ext uri="{FF2B5EF4-FFF2-40B4-BE49-F238E27FC236}">
                <a16:creationId xmlns:a16="http://schemas.microsoft.com/office/drawing/2014/main" id="{C008FBAC-C347-4580-946D-7A8D6940A3D0}"/>
              </a:ext>
            </a:extLst>
          </p:cNvPr>
          <p:cNvSpPr txBox="1"/>
          <p:nvPr/>
        </p:nvSpPr>
        <p:spPr>
          <a:xfrm>
            <a:off x="6243395" y="1493431"/>
            <a:ext cx="2586395" cy="697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Analyze billings, discounts, and taxes with visibility down to billing documents</a:t>
            </a:r>
          </a:p>
        </p:txBody>
      </p:sp>
      <p:sp>
        <p:nvSpPr>
          <p:cNvPr id="36" name="TextBox 35">
            <a:extLst>
              <a:ext uri="{FF2B5EF4-FFF2-40B4-BE49-F238E27FC236}">
                <a16:creationId xmlns:a16="http://schemas.microsoft.com/office/drawing/2014/main" id="{DF1D8334-88C0-4D0E-893C-46D7102AD6C8}"/>
              </a:ext>
            </a:extLst>
          </p:cNvPr>
          <p:cNvSpPr txBox="1"/>
          <p:nvPr/>
        </p:nvSpPr>
        <p:spPr>
          <a:xfrm>
            <a:off x="3570735" y="1542963"/>
            <a:ext cx="223745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Take proactive decisions on order fulfilment and delays</a:t>
            </a:r>
          </a:p>
        </p:txBody>
      </p:sp>
      <p:pic>
        <p:nvPicPr>
          <p:cNvPr id="3" name="Picture 2">
            <a:extLst>
              <a:ext uri="{FF2B5EF4-FFF2-40B4-BE49-F238E27FC236}">
                <a16:creationId xmlns:a16="http://schemas.microsoft.com/office/drawing/2014/main" id="{CC87FC4D-8E38-48A8-9FF9-D0C72FCCD453}"/>
              </a:ext>
            </a:extLst>
          </p:cNvPr>
          <p:cNvPicPr>
            <a:picLocks noChangeAspect="1"/>
          </p:cNvPicPr>
          <p:nvPr/>
        </p:nvPicPr>
        <p:blipFill>
          <a:blip r:embed="rId3"/>
          <a:stretch>
            <a:fillRect/>
          </a:stretch>
        </p:blipFill>
        <p:spPr>
          <a:xfrm>
            <a:off x="672392" y="2471238"/>
            <a:ext cx="10972800" cy="3454181"/>
          </a:xfrm>
          <a:prstGeom prst="rect">
            <a:avLst/>
          </a:prstGeom>
        </p:spPr>
      </p:pic>
    </p:spTree>
    <p:extLst>
      <p:ext uri="{BB962C8B-B14F-4D97-AF65-F5344CB8AC3E}">
        <p14:creationId xmlns:p14="http://schemas.microsoft.com/office/powerpoint/2010/main" val="1811041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3B08B8-CCBA-45A3-9FEE-76AD67A3DFE8}"/>
              </a:ext>
            </a:extLst>
          </p:cNvPr>
          <p:cNvPicPr>
            <a:picLocks noChangeAspect="1"/>
          </p:cNvPicPr>
          <p:nvPr/>
        </p:nvPicPr>
        <p:blipFill>
          <a:blip r:embed="rId3"/>
          <a:stretch>
            <a:fillRect/>
          </a:stretch>
        </p:blipFill>
        <p:spPr>
          <a:xfrm>
            <a:off x="672392" y="2301352"/>
            <a:ext cx="10972800" cy="3759313"/>
          </a:xfrm>
          <a:prstGeom prst="rect">
            <a:avLst/>
          </a:prstGeom>
        </p:spPr>
      </p:pic>
      <p:sp>
        <p:nvSpPr>
          <p:cNvPr id="7" name="Title 6">
            <a:extLst>
              <a:ext uri="{FF2B5EF4-FFF2-40B4-BE49-F238E27FC236}">
                <a16:creationId xmlns:a16="http://schemas.microsoft.com/office/drawing/2014/main" id="{3C91B25E-0E33-40F1-87D8-EB3D2EE88D0C}"/>
              </a:ext>
            </a:extLst>
          </p:cNvPr>
          <p:cNvSpPr>
            <a:spLocks noGrp="1"/>
          </p:cNvSpPr>
          <p:nvPr>
            <p:ph type="title"/>
          </p:nvPr>
        </p:nvSpPr>
        <p:spPr/>
        <p:txBody>
          <a:bodyPr/>
          <a:lstStyle/>
          <a:p>
            <a:r>
              <a:rPr lang="en-US" dirty="0"/>
              <a:t>Improve Financial Profitability and Resilience</a:t>
            </a:r>
          </a:p>
        </p:txBody>
      </p:sp>
      <p:sp>
        <p:nvSpPr>
          <p:cNvPr id="13" name="TextBox 12">
            <a:extLst>
              <a:ext uri="{FF2B5EF4-FFF2-40B4-BE49-F238E27FC236}">
                <a16:creationId xmlns:a16="http://schemas.microsoft.com/office/drawing/2014/main" id="{562F323E-C277-064F-8495-8CC879278AB8}"/>
              </a:ext>
            </a:extLst>
          </p:cNvPr>
          <p:cNvSpPr txBox="1"/>
          <p:nvPr/>
        </p:nvSpPr>
        <p:spPr>
          <a:xfrm>
            <a:off x="1050752" y="1314116"/>
            <a:ext cx="2496921"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Drive growth &amp; profitability with near real-time P&amp;L and expenditure insights</a:t>
            </a:r>
          </a:p>
        </p:txBody>
      </p:sp>
      <p:sp>
        <p:nvSpPr>
          <p:cNvPr id="14" name="TextBox 13">
            <a:extLst>
              <a:ext uri="{FF2B5EF4-FFF2-40B4-BE49-F238E27FC236}">
                <a16:creationId xmlns:a16="http://schemas.microsoft.com/office/drawing/2014/main" id="{23C65D41-8C6B-CA42-94C9-C982EE8D2F7F}"/>
              </a:ext>
            </a:extLst>
          </p:cNvPr>
          <p:cNvSpPr txBox="1"/>
          <p:nvPr/>
        </p:nvSpPr>
        <p:spPr>
          <a:xfrm>
            <a:off x="8929807" y="1375076"/>
            <a:ext cx="231260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Collaborate with business units on key management KPIs</a:t>
            </a:r>
          </a:p>
        </p:txBody>
      </p:sp>
      <p:sp>
        <p:nvSpPr>
          <p:cNvPr id="15" name="TextBox 14">
            <a:extLst>
              <a:ext uri="{FF2B5EF4-FFF2-40B4-BE49-F238E27FC236}">
                <a16:creationId xmlns:a16="http://schemas.microsoft.com/office/drawing/2014/main" id="{E7596953-8C65-C143-B1D0-A469D86F71C5}"/>
              </a:ext>
            </a:extLst>
          </p:cNvPr>
          <p:cNvSpPr txBox="1"/>
          <p:nvPr/>
        </p:nvSpPr>
        <p:spPr>
          <a:xfrm>
            <a:off x="5053847" y="1362096"/>
            <a:ext cx="218990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Improve financial resilience with balance sheet analytics</a:t>
            </a:r>
          </a:p>
        </p:txBody>
      </p:sp>
    </p:spTree>
    <p:extLst>
      <p:ext uri="{BB962C8B-B14F-4D97-AF65-F5344CB8AC3E}">
        <p14:creationId xmlns:p14="http://schemas.microsoft.com/office/powerpoint/2010/main" val="1276110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91B25E-0E33-40F1-87D8-EB3D2EE88D0C}"/>
              </a:ext>
            </a:extLst>
          </p:cNvPr>
          <p:cNvSpPr>
            <a:spLocks noGrp="1"/>
          </p:cNvSpPr>
          <p:nvPr>
            <p:ph type="title"/>
          </p:nvPr>
        </p:nvSpPr>
        <p:spPr/>
        <p:txBody>
          <a:bodyPr/>
          <a:lstStyle/>
          <a:p>
            <a:r>
              <a:rPr lang="en-US" dirty="0"/>
              <a:t>Decrease Inventory Inefficiencies and Costs</a:t>
            </a:r>
          </a:p>
        </p:txBody>
      </p:sp>
      <p:sp>
        <p:nvSpPr>
          <p:cNvPr id="18" name="TextBox 17">
            <a:extLst>
              <a:ext uri="{FF2B5EF4-FFF2-40B4-BE49-F238E27FC236}">
                <a16:creationId xmlns:a16="http://schemas.microsoft.com/office/drawing/2014/main" id="{13C805A9-3724-4963-B7B8-912FB1D5D779}"/>
              </a:ext>
            </a:extLst>
          </p:cNvPr>
          <p:cNvSpPr txBox="1"/>
          <p:nvPr/>
        </p:nvSpPr>
        <p:spPr>
          <a:xfrm>
            <a:off x="622667" y="1180529"/>
            <a:ext cx="26822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Gain actionable insights into materials receiving &amp; returns</a:t>
            </a:r>
          </a:p>
        </p:txBody>
      </p:sp>
      <p:sp>
        <p:nvSpPr>
          <p:cNvPr id="31" name="TextBox 30">
            <a:extLst>
              <a:ext uri="{FF2B5EF4-FFF2-40B4-BE49-F238E27FC236}">
                <a16:creationId xmlns:a16="http://schemas.microsoft.com/office/drawing/2014/main" id="{A8D1D9C8-A054-4218-AEBF-A24C52D4140E}"/>
              </a:ext>
            </a:extLst>
          </p:cNvPr>
          <p:cNvSpPr txBox="1"/>
          <p:nvPr/>
        </p:nvSpPr>
        <p:spPr>
          <a:xfrm>
            <a:off x="9055137" y="1210509"/>
            <a:ext cx="280416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Improve inventory turnover by identifying slow moving items</a:t>
            </a:r>
          </a:p>
        </p:txBody>
      </p:sp>
      <p:sp>
        <p:nvSpPr>
          <p:cNvPr id="33" name="TextBox 32">
            <a:extLst>
              <a:ext uri="{FF2B5EF4-FFF2-40B4-BE49-F238E27FC236}">
                <a16:creationId xmlns:a16="http://schemas.microsoft.com/office/drawing/2014/main" id="{C008FBAC-C347-4580-946D-7A8D6940A3D0}"/>
              </a:ext>
            </a:extLst>
          </p:cNvPr>
          <p:cNvSpPr txBox="1"/>
          <p:nvPr/>
        </p:nvSpPr>
        <p:spPr>
          <a:xfrm>
            <a:off x="6250976" y="1210509"/>
            <a:ext cx="26822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Identify inventory bottlenecks in locations and movements </a:t>
            </a:r>
          </a:p>
        </p:txBody>
      </p:sp>
      <p:sp>
        <p:nvSpPr>
          <p:cNvPr id="36" name="TextBox 35">
            <a:extLst>
              <a:ext uri="{FF2B5EF4-FFF2-40B4-BE49-F238E27FC236}">
                <a16:creationId xmlns:a16="http://schemas.microsoft.com/office/drawing/2014/main" id="{DF1D8334-88C0-4D0E-893C-46D7102AD6C8}"/>
              </a:ext>
            </a:extLst>
          </p:cNvPr>
          <p:cNvSpPr txBox="1"/>
          <p:nvPr/>
        </p:nvSpPr>
        <p:spPr>
          <a:xfrm>
            <a:off x="3446815" y="1200516"/>
            <a:ext cx="26822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a:defRPr sz="1400">
                <a:solidFill>
                  <a:srgbClr val="0070C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67" dirty="0">
                <a:solidFill>
                  <a:schemeClr val="accent5"/>
                </a:solidFill>
              </a:rPr>
              <a:t>Manage stock quality, inspections, and scrap</a:t>
            </a:r>
          </a:p>
        </p:txBody>
      </p:sp>
      <p:pic>
        <p:nvPicPr>
          <p:cNvPr id="4" name="Picture 3">
            <a:extLst>
              <a:ext uri="{FF2B5EF4-FFF2-40B4-BE49-F238E27FC236}">
                <a16:creationId xmlns:a16="http://schemas.microsoft.com/office/drawing/2014/main" id="{AFC0F8E2-5510-4BE4-BD6C-8F3DB5DC3220}"/>
              </a:ext>
            </a:extLst>
          </p:cNvPr>
          <p:cNvPicPr>
            <a:picLocks noChangeAspect="1"/>
          </p:cNvPicPr>
          <p:nvPr/>
        </p:nvPicPr>
        <p:blipFill>
          <a:blip r:embed="rId3"/>
          <a:stretch>
            <a:fillRect/>
          </a:stretch>
        </p:blipFill>
        <p:spPr>
          <a:xfrm>
            <a:off x="713320" y="1986065"/>
            <a:ext cx="10972800" cy="3892619"/>
          </a:xfrm>
          <a:prstGeom prst="rect">
            <a:avLst/>
          </a:prstGeom>
        </p:spPr>
      </p:pic>
    </p:spTree>
    <p:extLst>
      <p:ext uri="{BB962C8B-B14F-4D97-AF65-F5344CB8AC3E}">
        <p14:creationId xmlns:p14="http://schemas.microsoft.com/office/powerpoint/2010/main" val="2481722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8D5ED-00D3-CA22-10BB-078B1A324489}"/>
              </a:ext>
            </a:extLst>
          </p:cNvPr>
          <p:cNvPicPr>
            <a:picLocks noChangeAspect="1"/>
          </p:cNvPicPr>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363876" y="0"/>
            <a:ext cx="8828124" cy="1595862"/>
          </a:xfrm>
          <a:prstGeom prst="rect">
            <a:avLst/>
          </a:prstGeom>
        </p:spPr>
      </p:pic>
      <p:pic>
        <p:nvPicPr>
          <p:cNvPr id="5" name="Picture 4">
            <a:extLst>
              <a:ext uri="{FF2B5EF4-FFF2-40B4-BE49-F238E27FC236}">
                <a16:creationId xmlns:a16="http://schemas.microsoft.com/office/drawing/2014/main" id="{4BEE5EE5-B9B2-6C03-B9FD-BF1E505C1DBD}"/>
              </a:ext>
            </a:extLst>
          </p:cNvPr>
          <p:cNvPicPr>
            <a:picLocks noChangeAspect="1"/>
          </p:cNvPicPr>
          <p:nvPr/>
        </p:nvPicPr>
        <p:blipFill rotWithShape="1">
          <a:blip r:embed="rId4" cstate="hq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10800000">
            <a:off x="8564880" y="887909"/>
            <a:ext cx="3627120" cy="707952"/>
          </a:xfrm>
          <a:prstGeom prst="rect">
            <a:avLst/>
          </a:prstGeom>
        </p:spPr>
      </p:pic>
      <p:sp>
        <p:nvSpPr>
          <p:cNvPr id="6" name="Rectangle 1">
            <a:extLst>
              <a:ext uri="{FF2B5EF4-FFF2-40B4-BE49-F238E27FC236}">
                <a16:creationId xmlns:a16="http://schemas.microsoft.com/office/drawing/2014/main" id="{4F739CF1-BE74-BCF4-7591-5679960074D4}"/>
              </a:ext>
            </a:extLst>
          </p:cNvPr>
          <p:cNvSpPr/>
          <p:nvPr/>
        </p:nvSpPr>
        <p:spPr>
          <a:xfrm>
            <a:off x="0" y="1574803"/>
            <a:ext cx="12192000" cy="45719"/>
          </a:xfrm>
          <a:prstGeom prst="rect">
            <a:avLst/>
          </a:prstGeom>
          <a:gradFill flip="none" rotWithShape="1">
            <a:gsLst>
              <a:gs pos="14000">
                <a:schemeClr val="accent5"/>
              </a:gs>
              <a:gs pos="85000">
                <a:schemeClr val="accent2"/>
              </a:gs>
              <a:gs pos="69000">
                <a:schemeClr val="accent6"/>
              </a:gs>
              <a:gs pos="51000">
                <a:schemeClr val="accent3"/>
              </a:gs>
              <a:gs pos="32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el 1">
            <a:extLst>
              <a:ext uri="{FF2B5EF4-FFF2-40B4-BE49-F238E27FC236}">
                <a16:creationId xmlns:a16="http://schemas.microsoft.com/office/drawing/2014/main" id="{B1E82F02-E6AF-4DAA-A826-DA346A6EF938}"/>
              </a:ext>
            </a:extLst>
          </p:cNvPr>
          <p:cNvSpPr>
            <a:spLocks noGrp="1"/>
          </p:cNvSpPr>
          <p:nvPr>
            <p:ph type="title"/>
          </p:nvPr>
        </p:nvSpPr>
        <p:spPr/>
        <p:txBody>
          <a:bodyPr/>
          <a:lstStyle/>
          <a:p>
            <a:r>
              <a:rPr lang="de-DE" sz="3200" dirty="0">
                <a:solidFill>
                  <a:srgbClr val="FF5406"/>
                </a:solidFill>
                <a:latin typeface="Proxima Nova Extrabold"/>
              </a:rPr>
              <a:t>The Vision</a:t>
            </a:r>
          </a:p>
        </p:txBody>
      </p:sp>
      <p:sp>
        <p:nvSpPr>
          <p:cNvPr id="3" name="Textplatzhalter 2">
            <a:extLst>
              <a:ext uri="{FF2B5EF4-FFF2-40B4-BE49-F238E27FC236}">
                <a16:creationId xmlns:a16="http://schemas.microsoft.com/office/drawing/2014/main" id="{9F93FAD3-0D48-453F-B96F-26FFECAEF6D8}"/>
              </a:ext>
            </a:extLst>
          </p:cNvPr>
          <p:cNvSpPr>
            <a:spLocks noGrp="1"/>
          </p:cNvSpPr>
          <p:nvPr>
            <p:ph type="body" sz="quarter" idx="11"/>
          </p:nvPr>
        </p:nvSpPr>
        <p:spPr/>
        <p:txBody>
          <a:bodyPr/>
          <a:lstStyle/>
          <a:p>
            <a:r>
              <a:rPr lang="en-US" dirty="0"/>
              <a:t>Acceleration through business content </a:t>
            </a:r>
          </a:p>
        </p:txBody>
      </p:sp>
      <p:pic>
        <p:nvPicPr>
          <p:cNvPr id="35" name="Graphic 34" descr="Add">
            <a:extLst>
              <a:ext uri="{FF2B5EF4-FFF2-40B4-BE49-F238E27FC236}">
                <a16:creationId xmlns:a16="http://schemas.microsoft.com/office/drawing/2014/main" id="{EDB52574-927D-4C04-8E49-7002646910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0587" y="2660425"/>
            <a:ext cx="855983" cy="855983"/>
          </a:xfrm>
          <a:prstGeom prst="rect">
            <a:avLst/>
          </a:prstGeom>
        </p:spPr>
      </p:pic>
      <p:sp>
        <p:nvSpPr>
          <p:cNvPr id="56" name="TextBox 55">
            <a:extLst>
              <a:ext uri="{FF2B5EF4-FFF2-40B4-BE49-F238E27FC236}">
                <a16:creationId xmlns:a16="http://schemas.microsoft.com/office/drawing/2014/main" id="{5AD2A7F3-5288-4D97-B90B-7CBA2023F623}"/>
              </a:ext>
            </a:extLst>
          </p:cNvPr>
          <p:cNvSpPr txBox="1"/>
          <p:nvPr/>
        </p:nvSpPr>
        <p:spPr>
          <a:xfrm>
            <a:off x="7603256" y="2116107"/>
            <a:ext cx="1003304" cy="1897892"/>
          </a:xfrm>
          <a:prstGeom prst="rect">
            <a:avLst/>
          </a:prstGeom>
          <a:noFill/>
        </p:spPr>
        <p:txBody>
          <a:bodyPr wrap="square" rtlCol="0">
            <a:spAutoFit/>
          </a:bodyPr>
          <a:lstStyle/>
          <a:p>
            <a:pPr algn="ctr"/>
            <a:r>
              <a:rPr lang="en-US" sz="11733">
                <a:latin typeface="Arial" panose="020B0604020202020204" pitchFamily="34" charset="0"/>
                <a:cs typeface="Arial" panose="020B0604020202020204" pitchFamily="34" charset="0"/>
              </a:rPr>
              <a:t>=</a:t>
            </a:r>
          </a:p>
        </p:txBody>
      </p:sp>
      <p:grpSp>
        <p:nvGrpSpPr>
          <p:cNvPr id="70" name="Group 69">
            <a:extLst>
              <a:ext uri="{FF2B5EF4-FFF2-40B4-BE49-F238E27FC236}">
                <a16:creationId xmlns:a16="http://schemas.microsoft.com/office/drawing/2014/main" id="{29C77D20-DD25-4FDD-9502-32D45CBCF358}"/>
              </a:ext>
            </a:extLst>
          </p:cNvPr>
          <p:cNvGrpSpPr/>
          <p:nvPr/>
        </p:nvGrpSpPr>
        <p:grpSpPr>
          <a:xfrm>
            <a:off x="5092698" y="2059969"/>
            <a:ext cx="1960881" cy="1855168"/>
            <a:chOff x="3819522" y="1544977"/>
            <a:chExt cx="1470661" cy="1391376"/>
          </a:xfrm>
        </p:grpSpPr>
        <p:sp>
          <p:nvSpPr>
            <p:cNvPr id="54" name="Oval 15">
              <a:extLst>
                <a:ext uri="{FF2B5EF4-FFF2-40B4-BE49-F238E27FC236}">
                  <a16:creationId xmlns:a16="http://schemas.microsoft.com/office/drawing/2014/main" id="{41CFAACB-7E39-4DF3-9CAA-F1C560BA9154}"/>
                </a:ext>
              </a:extLst>
            </p:cNvPr>
            <p:cNvSpPr/>
            <p:nvPr/>
          </p:nvSpPr>
          <p:spPr>
            <a:xfrm>
              <a:off x="3819522" y="1544977"/>
              <a:ext cx="1470661" cy="1251995"/>
            </a:xfrm>
            <a:prstGeom prst="ellipse">
              <a:avLst/>
            </a:pr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9" name="Oval 48">
              <a:extLst>
                <a:ext uri="{FF2B5EF4-FFF2-40B4-BE49-F238E27FC236}">
                  <a16:creationId xmlns:a16="http://schemas.microsoft.com/office/drawing/2014/main" id="{F796E315-D1CA-4434-9E8B-F4DED2A88C85}"/>
                </a:ext>
              </a:extLst>
            </p:cNvPr>
            <p:cNvSpPr/>
            <p:nvPr/>
          </p:nvSpPr>
          <p:spPr>
            <a:xfrm>
              <a:off x="3931046" y="1684358"/>
              <a:ext cx="1252800" cy="125199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60" name="Picture 59" descr="Icon&#10;&#10;Description automatically generated">
              <a:extLst>
                <a:ext uri="{FF2B5EF4-FFF2-40B4-BE49-F238E27FC236}">
                  <a16:creationId xmlns:a16="http://schemas.microsoft.com/office/drawing/2014/main" id="{F73B830E-337B-4178-8447-0E81E2A68E12}"/>
                </a:ext>
              </a:extLst>
            </p:cNvPr>
            <p:cNvPicPr>
              <a:picLocks noChangeAspect="1"/>
            </p:cNvPicPr>
            <p:nvPr/>
          </p:nvPicPr>
          <p:blipFill>
            <a:blip r:embed="rId7"/>
            <a:stretch>
              <a:fillRect/>
            </a:stretch>
          </p:blipFill>
          <p:spPr>
            <a:xfrm>
              <a:off x="4002525" y="1776283"/>
              <a:ext cx="1098000" cy="1098000"/>
            </a:xfrm>
            <a:prstGeom prst="rect">
              <a:avLst/>
            </a:prstGeom>
          </p:spPr>
        </p:pic>
      </p:grpSp>
      <p:grpSp>
        <p:nvGrpSpPr>
          <p:cNvPr id="69" name="Group 68">
            <a:extLst>
              <a:ext uri="{FF2B5EF4-FFF2-40B4-BE49-F238E27FC236}">
                <a16:creationId xmlns:a16="http://schemas.microsoft.com/office/drawing/2014/main" id="{FBA0E5C9-9296-4AB5-B897-AE493CD85647}"/>
              </a:ext>
            </a:extLst>
          </p:cNvPr>
          <p:cNvGrpSpPr/>
          <p:nvPr/>
        </p:nvGrpSpPr>
        <p:grpSpPr>
          <a:xfrm>
            <a:off x="1220121" y="2059969"/>
            <a:ext cx="1960881" cy="1855168"/>
            <a:chOff x="915089" y="1544977"/>
            <a:chExt cx="1470661" cy="1391376"/>
          </a:xfrm>
        </p:grpSpPr>
        <p:sp>
          <p:nvSpPr>
            <p:cNvPr id="53" name="Oval 15">
              <a:extLst>
                <a:ext uri="{FF2B5EF4-FFF2-40B4-BE49-F238E27FC236}">
                  <a16:creationId xmlns:a16="http://schemas.microsoft.com/office/drawing/2014/main" id="{D6321A90-C86D-4DA6-AC90-91806AC891D5}"/>
                </a:ext>
              </a:extLst>
            </p:cNvPr>
            <p:cNvSpPr/>
            <p:nvPr/>
          </p:nvSpPr>
          <p:spPr>
            <a:xfrm>
              <a:off x="915089" y="1544977"/>
              <a:ext cx="1470661" cy="1251995"/>
            </a:xfrm>
            <a:prstGeom prst="ellipse">
              <a:avLst/>
            </a:pr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30" name="Oval 29">
              <a:extLst>
                <a:ext uri="{FF2B5EF4-FFF2-40B4-BE49-F238E27FC236}">
                  <a16:creationId xmlns:a16="http://schemas.microsoft.com/office/drawing/2014/main" id="{C9536452-945D-424D-A909-8060B2CCEAA1}"/>
                </a:ext>
              </a:extLst>
            </p:cNvPr>
            <p:cNvSpPr/>
            <p:nvPr/>
          </p:nvSpPr>
          <p:spPr>
            <a:xfrm>
              <a:off x="1024020" y="1684358"/>
              <a:ext cx="1252800" cy="1251995"/>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62" name="Picture 61" descr="A picture containing text&#10;&#10;Description automatically generated">
              <a:extLst>
                <a:ext uri="{FF2B5EF4-FFF2-40B4-BE49-F238E27FC236}">
                  <a16:creationId xmlns:a16="http://schemas.microsoft.com/office/drawing/2014/main" id="{D1570CEE-ABA8-428C-B59B-AE242F20BE9C}"/>
                </a:ext>
              </a:extLst>
            </p:cNvPr>
            <p:cNvPicPr>
              <a:picLocks noChangeAspect="1"/>
            </p:cNvPicPr>
            <p:nvPr/>
          </p:nvPicPr>
          <p:blipFill>
            <a:blip r:embed="rId8">
              <a:biLevel thresh="25000"/>
            </a:blip>
            <a:stretch>
              <a:fillRect/>
            </a:stretch>
          </p:blipFill>
          <p:spPr>
            <a:xfrm>
              <a:off x="1136712" y="1768663"/>
              <a:ext cx="1098000" cy="1098000"/>
            </a:xfrm>
            <a:prstGeom prst="rect">
              <a:avLst/>
            </a:prstGeom>
          </p:spPr>
        </p:pic>
      </p:grpSp>
      <p:grpSp>
        <p:nvGrpSpPr>
          <p:cNvPr id="72" name="Group 71">
            <a:extLst>
              <a:ext uri="{FF2B5EF4-FFF2-40B4-BE49-F238E27FC236}">
                <a16:creationId xmlns:a16="http://schemas.microsoft.com/office/drawing/2014/main" id="{D943DA28-81C1-4039-AC7B-7406F6093978}"/>
              </a:ext>
            </a:extLst>
          </p:cNvPr>
          <p:cNvGrpSpPr/>
          <p:nvPr/>
        </p:nvGrpSpPr>
        <p:grpSpPr>
          <a:xfrm>
            <a:off x="1220121" y="4308940"/>
            <a:ext cx="2907207" cy="812501"/>
            <a:chOff x="915089" y="3231708"/>
            <a:chExt cx="2180405" cy="609376"/>
          </a:xfrm>
        </p:grpSpPr>
        <p:sp>
          <p:nvSpPr>
            <p:cNvPr id="63" name="TextBox 62">
              <a:extLst>
                <a:ext uri="{FF2B5EF4-FFF2-40B4-BE49-F238E27FC236}">
                  <a16:creationId xmlns:a16="http://schemas.microsoft.com/office/drawing/2014/main" id="{BCDFBBAF-CE02-457F-993A-ABEC9E432938}"/>
                </a:ext>
              </a:extLst>
            </p:cNvPr>
            <p:cNvSpPr txBox="1"/>
            <p:nvPr/>
          </p:nvSpPr>
          <p:spPr>
            <a:xfrm>
              <a:off x="915089" y="3279488"/>
              <a:ext cx="2180405" cy="561596"/>
            </a:xfrm>
            <a:prstGeom prst="rect">
              <a:avLst/>
            </a:prstGeom>
            <a:noFill/>
          </p:spPr>
          <p:txBody>
            <a:bodyPr wrap="square" rtlCol="0">
              <a:spAutoFit/>
            </a:bodyPr>
            <a:lstStyle/>
            <a:p>
              <a:pPr algn="l"/>
              <a:r>
                <a:rPr lang="en-US" sz="2133">
                  <a:latin typeface="Arial" panose="020B0604020202020204" pitchFamily="34" charset="0"/>
                  <a:cs typeface="Arial" panose="020B0604020202020204" pitchFamily="34" charset="0"/>
                </a:rPr>
                <a:t>technological advantage</a:t>
              </a:r>
            </a:p>
          </p:txBody>
        </p:sp>
        <p:sp>
          <p:nvSpPr>
            <p:cNvPr id="66" name="Rectangle 65">
              <a:extLst>
                <a:ext uri="{FF2B5EF4-FFF2-40B4-BE49-F238E27FC236}">
                  <a16:creationId xmlns:a16="http://schemas.microsoft.com/office/drawing/2014/main" id="{F4757641-BF19-4A67-9051-C50B7C42F863}"/>
                </a:ext>
              </a:extLst>
            </p:cNvPr>
            <p:cNvSpPr/>
            <p:nvPr/>
          </p:nvSpPr>
          <p:spPr>
            <a:xfrm>
              <a:off x="915089" y="3231708"/>
              <a:ext cx="1470661" cy="487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pSp>
      <p:grpSp>
        <p:nvGrpSpPr>
          <p:cNvPr id="73" name="Group 72">
            <a:extLst>
              <a:ext uri="{FF2B5EF4-FFF2-40B4-BE49-F238E27FC236}">
                <a16:creationId xmlns:a16="http://schemas.microsoft.com/office/drawing/2014/main" id="{88B7D100-F76D-4C08-A8D3-229C0F794885}"/>
              </a:ext>
            </a:extLst>
          </p:cNvPr>
          <p:cNvGrpSpPr/>
          <p:nvPr/>
        </p:nvGrpSpPr>
        <p:grpSpPr>
          <a:xfrm>
            <a:off x="5092698" y="4276476"/>
            <a:ext cx="2907207" cy="844969"/>
            <a:chOff x="3819522" y="3207356"/>
            <a:chExt cx="2180405" cy="633727"/>
          </a:xfrm>
        </p:grpSpPr>
        <p:sp>
          <p:nvSpPr>
            <p:cNvPr id="64" name="TextBox 63">
              <a:extLst>
                <a:ext uri="{FF2B5EF4-FFF2-40B4-BE49-F238E27FC236}">
                  <a16:creationId xmlns:a16="http://schemas.microsoft.com/office/drawing/2014/main" id="{E07E87A6-E6C3-4F05-B759-F7E94E30E52B}"/>
                </a:ext>
              </a:extLst>
            </p:cNvPr>
            <p:cNvSpPr txBox="1"/>
            <p:nvPr/>
          </p:nvSpPr>
          <p:spPr>
            <a:xfrm>
              <a:off x="3819522" y="3279487"/>
              <a:ext cx="2180405" cy="561596"/>
            </a:xfrm>
            <a:prstGeom prst="rect">
              <a:avLst/>
            </a:prstGeom>
            <a:noFill/>
          </p:spPr>
          <p:txBody>
            <a:bodyPr wrap="square" rtlCol="0">
              <a:spAutoFit/>
            </a:bodyPr>
            <a:lstStyle/>
            <a:p>
              <a:pPr algn="l"/>
              <a:r>
                <a:rPr lang="en-US" sz="2133">
                  <a:latin typeface="Arial" panose="020B0604020202020204" pitchFamily="34" charset="0"/>
                  <a:cs typeface="Arial" panose="020B0604020202020204" pitchFamily="34" charset="0"/>
                </a:rPr>
                <a:t>prebuilt </a:t>
              </a:r>
            </a:p>
            <a:p>
              <a:pPr algn="l"/>
              <a:r>
                <a:rPr lang="en-US" sz="2133">
                  <a:latin typeface="Arial" panose="020B0604020202020204" pitchFamily="34" charset="0"/>
                  <a:cs typeface="Arial" panose="020B0604020202020204" pitchFamily="34" charset="0"/>
                </a:rPr>
                <a:t>business content</a:t>
              </a:r>
            </a:p>
          </p:txBody>
        </p:sp>
        <p:sp>
          <p:nvSpPr>
            <p:cNvPr id="67" name="Rectangle 66">
              <a:extLst>
                <a:ext uri="{FF2B5EF4-FFF2-40B4-BE49-F238E27FC236}">
                  <a16:creationId xmlns:a16="http://schemas.microsoft.com/office/drawing/2014/main" id="{9DA361FA-A04E-480F-B1E0-FEAE9DD95BCC}"/>
                </a:ext>
              </a:extLst>
            </p:cNvPr>
            <p:cNvSpPr/>
            <p:nvPr/>
          </p:nvSpPr>
          <p:spPr>
            <a:xfrm>
              <a:off x="3819522" y="3207356"/>
              <a:ext cx="1470661" cy="4870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pSp>
      <p:grpSp>
        <p:nvGrpSpPr>
          <p:cNvPr id="74" name="Group 73">
            <a:extLst>
              <a:ext uri="{FF2B5EF4-FFF2-40B4-BE49-F238E27FC236}">
                <a16:creationId xmlns:a16="http://schemas.microsoft.com/office/drawing/2014/main" id="{CBAF422A-002E-421D-8FC0-5D3BD21AEF8E}"/>
              </a:ext>
            </a:extLst>
          </p:cNvPr>
          <p:cNvGrpSpPr/>
          <p:nvPr/>
        </p:nvGrpSpPr>
        <p:grpSpPr>
          <a:xfrm>
            <a:off x="9018116" y="4276474"/>
            <a:ext cx="2558240" cy="844968"/>
            <a:chOff x="6763587" y="3207356"/>
            <a:chExt cx="1918680" cy="633726"/>
          </a:xfrm>
        </p:grpSpPr>
        <p:sp>
          <p:nvSpPr>
            <p:cNvPr id="65" name="TextBox 64">
              <a:extLst>
                <a:ext uri="{FF2B5EF4-FFF2-40B4-BE49-F238E27FC236}">
                  <a16:creationId xmlns:a16="http://schemas.microsoft.com/office/drawing/2014/main" id="{0C773989-7FB1-4551-9C4D-4BE2752A1B21}"/>
                </a:ext>
              </a:extLst>
            </p:cNvPr>
            <p:cNvSpPr txBox="1"/>
            <p:nvPr/>
          </p:nvSpPr>
          <p:spPr>
            <a:xfrm>
              <a:off x="6763587" y="3279486"/>
              <a:ext cx="1918680" cy="561596"/>
            </a:xfrm>
            <a:prstGeom prst="rect">
              <a:avLst/>
            </a:prstGeom>
            <a:noFill/>
          </p:spPr>
          <p:txBody>
            <a:bodyPr wrap="square" rtlCol="0">
              <a:spAutoFit/>
            </a:bodyPr>
            <a:lstStyle/>
            <a:p>
              <a:pPr algn="l"/>
              <a:r>
                <a:rPr lang="en-US" sz="2133">
                  <a:latin typeface="Arial" panose="020B0604020202020204" pitchFamily="34" charset="0"/>
                  <a:cs typeface="Arial" panose="020B0604020202020204" pitchFamily="34" charset="0"/>
                </a:rPr>
                <a:t>accelerated success</a:t>
              </a:r>
            </a:p>
          </p:txBody>
        </p:sp>
        <p:sp>
          <p:nvSpPr>
            <p:cNvPr id="68" name="Rectangle 67">
              <a:extLst>
                <a:ext uri="{FF2B5EF4-FFF2-40B4-BE49-F238E27FC236}">
                  <a16:creationId xmlns:a16="http://schemas.microsoft.com/office/drawing/2014/main" id="{52BE0E53-2D53-4504-AE9D-4E057B14E501}"/>
                </a:ext>
              </a:extLst>
            </p:cNvPr>
            <p:cNvSpPr/>
            <p:nvPr/>
          </p:nvSpPr>
          <p:spPr>
            <a:xfrm>
              <a:off x="6763587" y="3207356"/>
              <a:ext cx="1470661" cy="487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pSp>
      <p:grpSp>
        <p:nvGrpSpPr>
          <p:cNvPr id="71" name="Group 70">
            <a:extLst>
              <a:ext uri="{FF2B5EF4-FFF2-40B4-BE49-F238E27FC236}">
                <a16:creationId xmlns:a16="http://schemas.microsoft.com/office/drawing/2014/main" id="{4EFFAABE-C6FF-4656-B3DF-BB37F258D9F4}"/>
              </a:ext>
            </a:extLst>
          </p:cNvPr>
          <p:cNvGrpSpPr/>
          <p:nvPr/>
        </p:nvGrpSpPr>
        <p:grpSpPr>
          <a:xfrm>
            <a:off x="9014458" y="2059969"/>
            <a:ext cx="1960881" cy="1855168"/>
            <a:chOff x="6760842" y="1544977"/>
            <a:chExt cx="1470661" cy="1391376"/>
          </a:xfrm>
        </p:grpSpPr>
        <p:sp>
          <p:nvSpPr>
            <p:cNvPr id="55" name="Oval 15">
              <a:extLst>
                <a:ext uri="{FF2B5EF4-FFF2-40B4-BE49-F238E27FC236}">
                  <a16:creationId xmlns:a16="http://schemas.microsoft.com/office/drawing/2014/main" id="{B8A883AB-370A-4BC9-98EE-971D55AC35AD}"/>
                </a:ext>
              </a:extLst>
            </p:cNvPr>
            <p:cNvSpPr/>
            <p:nvPr/>
          </p:nvSpPr>
          <p:spPr>
            <a:xfrm>
              <a:off x="6760842" y="1544977"/>
              <a:ext cx="1470661" cy="1251995"/>
            </a:xfrm>
            <a:prstGeom prst="ellipse">
              <a:avLst/>
            </a:pr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0" name="Oval 49">
              <a:extLst>
                <a:ext uri="{FF2B5EF4-FFF2-40B4-BE49-F238E27FC236}">
                  <a16:creationId xmlns:a16="http://schemas.microsoft.com/office/drawing/2014/main" id="{2528083F-FECC-48F9-B665-4404797DDE27}"/>
                </a:ext>
              </a:extLst>
            </p:cNvPr>
            <p:cNvSpPr/>
            <p:nvPr/>
          </p:nvSpPr>
          <p:spPr>
            <a:xfrm>
              <a:off x="6867180" y="1684358"/>
              <a:ext cx="1252800" cy="12519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58" name="Picture 57" descr="Text&#10;&#10;Description automatically generated">
              <a:extLst>
                <a:ext uri="{FF2B5EF4-FFF2-40B4-BE49-F238E27FC236}">
                  <a16:creationId xmlns:a16="http://schemas.microsoft.com/office/drawing/2014/main" id="{4A18740B-6929-4F50-B96F-3A58D0AD5C74}"/>
                </a:ext>
              </a:extLst>
            </p:cNvPr>
            <p:cNvPicPr>
              <a:picLocks noChangeAspect="1"/>
            </p:cNvPicPr>
            <p:nvPr/>
          </p:nvPicPr>
          <p:blipFill>
            <a:blip r:embed="rId9"/>
            <a:stretch>
              <a:fillRect/>
            </a:stretch>
          </p:blipFill>
          <p:spPr>
            <a:xfrm>
              <a:off x="6944892" y="1699597"/>
              <a:ext cx="1097375" cy="1097375"/>
            </a:xfrm>
            <a:prstGeom prst="rect">
              <a:avLst/>
            </a:prstGeom>
          </p:spPr>
        </p:pic>
      </p:grpSp>
    </p:spTree>
    <p:extLst>
      <p:ext uri="{BB962C8B-B14F-4D97-AF65-F5344CB8AC3E}">
        <p14:creationId xmlns:p14="http://schemas.microsoft.com/office/powerpoint/2010/main" val="23644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369C76-8FE2-4845-A223-DAB9128430C4}"/>
              </a:ext>
            </a:extLst>
          </p:cNvPr>
          <p:cNvSpPr/>
          <p:nvPr/>
        </p:nvSpPr>
        <p:spPr>
          <a:xfrm>
            <a:off x="1057155" y="2503951"/>
            <a:ext cx="8538258" cy="400110"/>
          </a:xfrm>
          <a:prstGeom prst="rect">
            <a:avLst/>
          </a:prstGeom>
        </p:spPr>
        <p:txBody>
          <a:bodyPr wrap="square">
            <a:spAutoFit/>
          </a:bodyPr>
          <a:lstStyle/>
          <a:p>
            <a:r>
              <a:rPr lang="en-US" sz="2000" dirty="0">
                <a:latin typeface="Proxima Nova" panose="02000506030000020004" pitchFamily="2" charset="0"/>
              </a:rPr>
              <a:t>For questions after this session, contact us at </a:t>
            </a:r>
            <a:r>
              <a:rPr lang="en-US" sz="2000" b="1" dirty="0">
                <a:latin typeface="Proxima Nova" panose="02000506030000020004" pitchFamily="2" charset="0"/>
                <a:hlinkClick r:id="rId3">
                  <a:extLst>
                    <a:ext uri="{A12FA001-AC4F-418D-AE19-62706E023703}">
                      <ahyp:hlinkClr xmlns:ahyp="http://schemas.microsoft.com/office/drawing/2018/hyperlinkcolor" val="tx"/>
                    </a:ext>
                  </a:extLst>
                </a:hlinkClick>
              </a:rPr>
              <a:t>matt.hayes@qlik.com</a:t>
            </a:r>
            <a:r>
              <a:rPr lang="en-US" sz="2000" dirty="0">
                <a:latin typeface="Proxima Nova" panose="02000506030000020004" pitchFamily="2" charset="0"/>
              </a:rPr>
              <a:t>.</a:t>
            </a:r>
          </a:p>
        </p:txBody>
      </p:sp>
    </p:spTree>
    <p:extLst>
      <p:ext uri="{BB962C8B-B14F-4D97-AF65-F5344CB8AC3E}">
        <p14:creationId xmlns:p14="http://schemas.microsoft.com/office/powerpoint/2010/main" val="242011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9C504-0C85-D14D-B81B-F7C14518548E}"/>
              </a:ext>
            </a:extLst>
          </p:cNvPr>
          <p:cNvSpPr/>
          <p:nvPr/>
        </p:nvSpPr>
        <p:spPr>
          <a:xfrm>
            <a:off x="1057155" y="2503951"/>
            <a:ext cx="8538258" cy="1015663"/>
          </a:xfrm>
          <a:prstGeom prst="rect">
            <a:avLst/>
          </a:prstGeom>
        </p:spPr>
        <p:txBody>
          <a:bodyPr wrap="square">
            <a:spAutoFit/>
          </a:bodyPr>
          <a:lstStyle/>
          <a:p>
            <a:r>
              <a:rPr lang="en-US" sz="2000" dirty="0">
                <a:latin typeface="Proxima Nova" panose="02000506030000020004" pitchFamily="2" charset="0"/>
              </a:rPr>
              <a:t>Stay connected. Share your SAP experiences anytime, anywhere. </a:t>
            </a:r>
          </a:p>
          <a:p>
            <a:r>
              <a:rPr lang="en-US" sz="2000" dirty="0">
                <a:latin typeface="Proxima Nova" panose="02000506030000020004" pitchFamily="2" charset="0"/>
              </a:rPr>
              <a:t>Join the ASUG conversation on social media: </a:t>
            </a:r>
            <a:r>
              <a:rPr lang="en-US" sz="2000" b="1" dirty="0">
                <a:latin typeface="Proxima Nova" panose="02000506030000020004" pitchFamily="2" charset="0"/>
              </a:rPr>
              <a:t>@ASUG365 #ASUG</a:t>
            </a:r>
          </a:p>
          <a:p>
            <a:endParaRPr lang="en-US" sz="2000" dirty="0">
              <a:latin typeface="Proxima Nova" panose="02000506030000020004" pitchFamily="2" charset="0"/>
            </a:endParaRPr>
          </a:p>
        </p:txBody>
      </p:sp>
      <p:pic>
        <p:nvPicPr>
          <p:cNvPr id="5" name="Picture 4">
            <a:extLst>
              <a:ext uri="{FF2B5EF4-FFF2-40B4-BE49-F238E27FC236}">
                <a16:creationId xmlns:a16="http://schemas.microsoft.com/office/drawing/2014/main" id="{45869DD9-2FC9-E944-A29C-7D3B287D6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9927" y="3519614"/>
            <a:ext cx="2704444" cy="567652"/>
          </a:xfrm>
          <a:prstGeom prst="rect">
            <a:avLst/>
          </a:prstGeom>
        </p:spPr>
      </p:pic>
    </p:spTree>
    <p:extLst>
      <p:ext uri="{BB962C8B-B14F-4D97-AF65-F5344CB8AC3E}">
        <p14:creationId xmlns:p14="http://schemas.microsoft.com/office/powerpoint/2010/main" val="396424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929D2-E49E-4912-AC30-53BC81ABD63E}"/>
              </a:ext>
            </a:extLst>
          </p:cNvPr>
          <p:cNvSpPr>
            <a:spLocks noGrp="1"/>
          </p:cNvSpPr>
          <p:nvPr>
            <p:ph type="body" sz="quarter" idx="12"/>
          </p:nvPr>
        </p:nvSpPr>
        <p:spPr/>
        <p:txBody>
          <a:bodyPr/>
          <a:lstStyle/>
          <a:p>
            <a:r>
              <a:rPr lang="en-US" dirty="0">
                <a:solidFill>
                  <a:schemeClr val="tx1"/>
                </a:solidFill>
              </a:rPr>
              <a:t>Understanding the current use of SAP Data for Analytics in the broader analytics market</a:t>
            </a:r>
          </a:p>
          <a:p>
            <a:r>
              <a:rPr lang="en-US" dirty="0">
                <a:solidFill>
                  <a:schemeClr val="tx1"/>
                </a:solidFill>
              </a:rPr>
              <a:t>SAP Data in real-world Analytics use cases</a:t>
            </a:r>
          </a:p>
          <a:p>
            <a:r>
              <a:rPr lang="en-US" dirty="0">
                <a:solidFill>
                  <a:schemeClr val="tx1"/>
                </a:solidFill>
              </a:rPr>
              <a:t>Unique Data Integration challenges for SAP data in modern Analytics architectures</a:t>
            </a:r>
          </a:p>
          <a:p>
            <a:r>
              <a:rPr lang="en-US" dirty="0">
                <a:solidFill>
                  <a:schemeClr val="tx1"/>
                </a:solidFill>
              </a:rPr>
              <a:t>Provisioning SAP data in an Analytics ready format</a:t>
            </a:r>
          </a:p>
          <a:p>
            <a:r>
              <a:rPr lang="en-US" dirty="0">
                <a:solidFill>
                  <a:schemeClr val="tx1"/>
                </a:solidFill>
              </a:rPr>
              <a:t>Use Cases realized: Raw to ready insights in real-time</a:t>
            </a:r>
          </a:p>
        </p:txBody>
      </p:sp>
      <p:sp>
        <p:nvSpPr>
          <p:cNvPr id="3" name="Text Placeholder 2">
            <a:extLst>
              <a:ext uri="{FF2B5EF4-FFF2-40B4-BE49-F238E27FC236}">
                <a16:creationId xmlns:a16="http://schemas.microsoft.com/office/drawing/2014/main" id="{C2B95DBA-0EE0-4FF2-82E3-6B0A8058E2D3}"/>
              </a:ext>
            </a:extLst>
          </p:cNvPr>
          <p:cNvSpPr>
            <a:spLocks noGrp="1"/>
          </p:cNvSpPr>
          <p:nvPr>
            <p:ph type="body" sz="quarter" idx="11"/>
          </p:nvPr>
        </p:nvSpPr>
        <p:spPr/>
        <p:txBody>
          <a:bodyPr/>
          <a:lstStyle/>
          <a:p>
            <a:r>
              <a:rPr lang="en-US" dirty="0"/>
              <a:t>Agenda</a:t>
            </a:r>
          </a:p>
        </p:txBody>
      </p:sp>
    </p:spTree>
    <p:extLst>
      <p:ext uri="{BB962C8B-B14F-4D97-AF65-F5344CB8AC3E}">
        <p14:creationId xmlns:p14="http://schemas.microsoft.com/office/powerpoint/2010/main" val="357323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82B44-9BB4-44FB-9DB1-2D202790F62D}"/>
              </a:ext>
            </a:extLst>
          </p:cNvPr>
          <p:cNvPicPr>
            <a:picLocks noChangeAspect="1"/>
          </p:cNvPicPr>
          <p:nvPr/>
        </p:nvPicPr>
        <p:blipFill>
          <a:blip r:embed="rId3"/>
          <a:stretch>
            <a:fillRect/>
          </a:stretch>
        </p:blipFill>
        <p:spPr>
          <a:xfrm>
            <a:off x="418979" y="1857415"/>
            <a:ext cx="10142583" cy="4164143"/>
          </a:xfrm>
          <a:prstGeom prst="rect">
            <a:avLst/>
          </a:prstGeom>
        </p:spPr>
      </p:pic>
      <p:sp>
        <p:nvSpPr>
          <p:cNvPr id="6" name="Title 5">
            <a:extLst>
              <a:ext uri="{FF2B5EF4-FFF2-40B4-BE49-F238E27FC236}">
                <a16:creationId xmlns:a16="http://schemas.microsoft.com/office/drawing/2014/main" id="{6784CF8A-63CD-4EC7-A10D-7E1A6BA5DD2A}"/>
              </a:ext>
            </a:extLst>
          </p:cNvPr>
          <p:cNvSpPr>
            <a:spLocks noGrp="1"/>
          </p:cNvSpPr>
          <p:nvPr>
            <p:ph type="title"/>
          </p:nvPr>
        </p:nvSpPr>
        <p:spPr/>
        <p:txBody>
          <a:bodyPr/>
          <a:lstStyle/>
          <a:p>
            <a:r>
              <a:rPr lang="en-US" dirty="0"/>
              <a:t>Where are SAP Customers Investing?</a:t>
            </a:r>
          </a:p>
        </p:txBody>
      </p:sp>
      <p:sp>
        <p:nvSpPr>
          <p:cNvPr id="8" name="Text Placeholder 7">
            <a:extLst>
              <a:ext uri="{FF2B5EF4-FFF2-40B4-BE49-F238E27FC236}">
                <a16:creationId xmlns:a16="http://schemas.microsoft.com/office/drawing/2014/main" id="{18C00E2A-4673-401F-B84B-3767AB8F95C5}"/>
              </a:ext>
            </a:extLst>
          </p:cNvPr>
          <p:cNvSpPr>
            <a:spLocks noGrp="1"/>
          </p:cNvSpPr>
          <p:nvPr>
            <p:ph type="body" sz="quarter" idx="11"/>
          </p:nvPr>
        </p:nvSpPr>
        <p:spPr/>
        <p:txBody>
          <a:bodyPr/>
          <a:lstStyle/>
          <a:p>
            <a:r>
              <a:rPr lang="en-US" dirty="0"/>
              <a:t>Real-time data and analytics pipelines are top priority</a:t>
            </a:r>
          </a:p>
        </p:txBody>
      </p:sp>
    </p:spTree>
    <p:extLst>
      <p:ext uri="{BB962C8B-B14F-4D97-AF65-F5344CB8AC3E}">
        <p14:creationId xmlns:p14="http://schemas.microsoft.com/office/powerpoint/2010/main" val="579425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50C64C8D-13FE-4044-A6AE-790FD2807EC7}"/>
              </a:ext>
            </a:extLst>
          </p:cNvPr>
          <p:cNvPicPr>
            <a:picLocks noChangeAspect="1"/>
          </p:cNvPicPr>
          <p:nvPr/>
        </p:nvPicPr>
        <p:blipFill>
          <a:blip r:embed="rId3">
            <a:alphaModFix amt="31000"/>
            <a:extLst>
              <a:ext uri="{96DAC541-7B7A-43D3-8B79-37D633B846F1}">
                <asvg:svgBlip xmlns:asvg="http://schemas.microsoft.com/office/drawing/2016/SVG/main" r:embed="rId4"/>
              </a:ext>
            </a:extLst>
          </a:blip>
          <a:stretch>
            <a:fillRect/>
          </a:stretch>
        </p:blipFill>
        <p:spPr>
          <a:xfrm>
            <a:off x="1703044" y="2196416"/>
            <a:ext cx="4098401" cy="3469344"/>
          </a:xfrm>
          <a:prstGeom prst="rect">
            <a:avLst/>
          </a:prstGeom>
        </p:spPr>
      </p:pic>
      <p:sp>
        <p:nvSpPr>
          <p:cNvPr id="43" name="Text Placeholder 2">
            <a:extLst>
              <a:ext uri="{FF2B5EF4-FFF2-40B4-BE49-F238E27FC236}">
                <a16:creationId xmlns:a16="http://schemas.microsoft.com/office/drawing/2014/main" id="{5EAE27E3-FEC2-4282-82AD-AF2A662F4D55}"/>
              </a:ext>
            </a:extLst>
          </p:cNvPr>
          <p:cNvSpPr txBox="1">
            <a:spLocks/>
          </p:cNvSpPr>
          <p:nvPr/>
        </p:nvSpPr>
        <p:spPr>
          <a:xfrm>
            <a:off x="8936610" y="2539095"/>
            <a:ext cx="1746381" cy="731520"/>
          </a:xfrm>
          <a:prstGeom prst="rect">
            <a:avLst/>
          </a:prstGeom>
        </p:spPr>
        <p:txBody>
          <a:bodyPr vert="horz" lIns="0" tIns="0" rIns="0" bIns="0" rtlCol="0" anchor="ctr">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50">
              <a:spcBef>
                <a:spcPts val="751"/>
              </a:spcBef>
              <a:buClr>
                <a:srgbClr val="009845"/>
              </a:buClr>
              <a:buNone/>
            </a:pPr>
            <a:r>
              <a:rPr lang="en-US" sz="1600" b="1" dirty="0"/>
              <a:t>Business-relevant data used for analysis</a:t>
            </a:r>
          </a:p>
        </p:txBody>
      </p:sp>
      <p:sp>
        <p:nvSpPr>
          <p:cNvPr id="54" name="Text Placeholder 2">
            <a:extLst>
              <a:ext uri="{FF2B5EF4-FFF2-40B4-BE49-F238E27FC236}">
                <a16:creationId xmlns:a16="http://schemas.microsoft.com/office/drawing/2014/main" id="{D05CB30F-2957-4518-91CE-FA006A0C3FB9}"/>
              </a:ext>
            </a:extLst>
          </p:cNvPr>
          <p:cNvSpPr txBox="1">
            <a:spLocks/>
          </p:cNvSpPr>
          <p:nvPr/>
        </p:nvSpPr>
        <p:spPr>
          <a:xfrm>
            <a:off x="8936609" y="4804509"/>
            <a:ext cx="2438400" cy="731520"/>
          </a:xfrm>
          <a:prstGeom prst="rect">
            <a:avLst/>
          </a:prstGeom>
        </p:spPr>
        <p:txBody>
          <a:bodyPr vert="horz" lIns="0" tIns="0" rIns="0" bIns="0" rtlCol="0" anchor="ctr">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50">
              <a:spcBef>
                <a:spcPts val="751"/>
              </a:spcBef>
              <a:buClr>
                <a:srgbClr val="009845"/>
              </a:buClr>
              <a:buNone/>
            </a:pPr>
            <a:r>
              <a:rPr lang="en-US" sz="1600" b="1" dirty="0"/>
              <a:t>Executives who </a:t>
            </a:r>
            <a:br>
              <a:rPr lang="en-US" sz="1600" b="1" dirty="0"/>
            </a:br>
            <a:r>
              <a:rPr lang="en-US" sz="1600" b="1" dirty="0"/>
              <a:t>say they can create </a:t>
            </a:r>
            <a:br>
              <a:rPr lang="en-US" sz="1600" b="1" dirty="0"/>
            </a:br>
            <a:r>
              <a:rPr lang="en-US" sz="1600" b="1" dirty="0"/>
              <a:t>value from data</a:t>
            </a:r>
          </a:p>
        </p:txBody>
      </p:sp>
      <p:sp>
        <p:nvSpPr>
          <p:cNvPr id="105" name="Text Placeholder 2">
            <a:extLst>
              <a:ext uri="{FF2B5EF4-FFF2-40B4-BE49-F238E27FC236}">
                <a16:creationId xmlns:a16="http://schemas.microsoft.com/office/drawing/2014/main" id="{5B5ECBFD-4FC5-46F7-B9CC-798398801EBF}"/>
              </a:ext>
            </a:extLst>
          </p:cNvPr>
          <p:cNvSpPr txBox="1">
            <a:spLocks/>
          </p:cNvSpPr>
          <p:nvPr/>
        </p:nvSpPr>
        <p:spPr>
          <a:xfrm>
            <a:off x="8936610" y="3701008"/>
            <a:ext cx="1652023" cy="731520"/>
          </a:xfrm>
          <a:prstGeom prst="rect">
            <a:avLst/>
          </a:prstGeom>
        </p:spPr>
        <p:txBody>
          <a:bodyPr vert="horz" lIns="0" tIns="0" rIns="0" bIns="0" rtlCol="0" anchor="ctr">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50">
              <a:spcBef>
                <a:spcPts val="751"/>
              </a:spcBef>
              <a:buClr>
                <a:srgbClr val="009845"/>
              </a:buClr>
              <a:buNone/>
            </a:pPr>
            <a:r>
              <a:rPr lang="en-US" sz="1600" b="1" dirty="0"/>
              <a:t>Top analytics pain point is data integration</a:t>
            </a:r>
          </a:p>
        </p:txBody>
      </p:sp>
      <p:sp>
        <p:nvSpPr>
          <p:cNvPr id="203" name="Rectangle 202">
            <a:extLst>
              <a:ext uri="{FF2B5EF4-FFF2-40B4-BE49-F238E27FC236}">
                <a16:creationId xmlns:a16="http://schemas.microsoft.com/office/drawing/2014/main" id="{E22471D3-1E49-4C09-BE2B-84916A7C9EC4}"/>
              </a:ext>
            </a:extLst>
          </p:cNvPr>
          <p:cNvSpPr/>
          <p:nvPr/>
        </p:nvSpPr>
        <p:spPr>
          <a:xfrm>
            <a:off x="1652349" y="6061060"/>
            <a:ext cx="9144000" cy="304058"/>
          </a:xfrm>
          <a:prstGeom prst="rect">
            <a:avLst/>
          </a:prstGeom>
        </p:spPr>
        <p:txBody>
          <a:bodyPr wrap="square">
            <a:spAutoFit/>
          </a:bodyPr>
          <a:lstStyle/>
          <a:p>
            <a:pPr>
              <a:lnSpc>
                <a:spcPct val="107000"/>
              </a:lnSpc>
            </a:pPr>
            <a:r>
              <a:rPr lang="en-US" sz="667" dirty="0">
                <a:latin typeface="Arial" panose="020B0604020202020204" pitchFamily="34" charset="0"/>
                <a:ea typeface="Times New Roman" panose="02020603050405020304" pitchFamily="18" charset="0"/>
                <a:cs typeface="Arial" panose="020B0604020202020204" pitchFamily="34" charset="0"/>
              </a:rPr>
              <a:t>Sources: IDG </a:t>
            </a:r>
            <a:r>
              <a:rPr lang="en-US" sz="667" dirty="0">
                <a:latin typeface="Arial" panose="020B0604020202020204" pitchFamily="34" charset="0"/>
                <a:ea typeface="Times New Roman" panose="02020603050405020304" pitchFamily="18" charset="0"/>
                <a:cs typeface="Arial" panose="020B0604020202020204" pitchFamily="34" charset="0"/>
                <a:hlinkClick r:id="rId5"/>
              </a:rPr>
              <a:t>research</a:t>
            </a:r>
            <a:r>
              <a:rPr lang="en-US" sz="667" dirty="0">
                <a:latin typeface="Arial" panose="020B0604020202020204" pitchFamily="34" charset="0"/>
                <a:ea typeface="Times New Roman" panose="02020603050405020304" pitchFamily="18" charset="0"/>
                <a:cs typeface="Arial" panose="020B0604020202020204" pitchFamily="34" charset="0"/>
              </a:rPr>
              <a:t>; </a:t>
            </a:r>
            <a:r>
              <a:rPr lang="en-US" sz="667" dirty="0" err="1">
                <a:latin typeface="Arial" panose="020B0604020202020204" pitchFamily="34" charset="0"/>
                <a:ea typeface="Times New Roman" panose="02020603050405020304" pitchFamily="18" charset="0"/>
                <a:cs typeface="Arial" panose="020B0604020202020204" pitchFamily="34" charset="0"/>
              </a:rPr>
              <a:t>SAPinsider</a:t>
            </a:r>
            <a:r>
              <a:rPr lang="en-US" sz="667" dirty="0">
                <a:latin typeface="Arial" panose="020B0604020202020204" pitchFamily="34" charset="0"/>
                <a:ea typeface="Times New Roman" panose="02020603050405020304" pitchFamily="18" charset="0"/>
                <a:cs typeface="Arial" panose="020B0604020202020204" pitchFamily="34" charset="0"/>
              </a:rPr>
              <a:t> research from May 2020 </a:t>
            </a:r>
            <a:r>
              <a:rPr lang="en-US" sz="667" dirty="0">
                <a:latin typeface="Arial" panose="020B0604020202020204" pitchFamily="34" charset="0"/>
                <a:ea typeface="Times New Roman" panose="02020603050405020304" pitchFamily="18" charset="0"/>
                <a:cs typeface="Arial" panose="020B0604020202020204" pitchFamily="34" charset="0"/>
                <a:hlinkClick r:id="rId6"/>
              </a:rPr>
              <a:t>link</a:t>
            </a:r>
            <a:r>
              <a:rPr lang="en-US" sz="667" dirty="0">
                <a:latin typeface="Arial" panose="020B0604020202020204" pitchFamily="34" charset="0"/>
                <a:ea typeface="Times New Roman" panose="02020603050405020304" pitchFamily="18" charset="0"/>
                <a:cs typeface="Arial" panose="020B0604020202020204" pitchFamily="34" charset="0"/>
              </a:rPr>
              <a:t>; IDC Worldwide Global </a:t>
            </a:r>
            <a:r>
              <a:rPr lang="en-US" sz="667" dirty="0" err="1">
                <a:latin typeface="Arial" panose="020B0604020202020204" pitchFamily="34" charset="0"/>
                <a:ea typeface="Times New Roman" panose="02020603050405020304" pitchFamily="18" charset="0"/>
                <a:cs typeface="Arial" panose="020B0604020202020204" pitchFamily="34" charset="0"/>
              </a:rPr>
              <a:t>DataSphere</a:t>
            </a:r>
            <a:r>
              <a:rPr lang="en-US" sz="667" dirty="0">
                <a:latin typeface="Arial" panose="020B0604020202020204" pitchFamily="34" charset="0"/>
                <a:ea typeface="Times New Roman" panose="02020603050405020304" pitchFamily="18" charset="0"/>
                <a:cs typeface="Arial" panose="020B0604020202020204" pitchFamily="34" charset="0"/>
              </a:rPr>
              <a:t> Forecast 2019-2023 (2019); Accenture Closing The Data-Value Gap (2019), Qlik How to Drive Data Literacy Within the Enterprise (2018)</a:t>
            </a:r>
          </a:p>
        </p:txBody>
      </p:sp>
      <p:pic>
        <p:nvPicPr>
          <p:cNvPr id="3" name="Picture 2">
            <a:extLst>
              <a:ext uri="{FF2B5EF4-FFF2-40B4-BE49-F238E27FC236}">
                <a16:creationId xmlns:a16="http://schemas.microsoft.com/office/drawing/2014/main" id="{42D089F6-2F19-4052-B327-9CD261ECC882}"/>
              </a:ext>
            </a:extLst>
          </p:cNvPr>
          <p:cNvPicPr>
            <a:picLocks noChangeAspect="1"/>
          </p:cNvPicPr>
          <p:nvPr/>
        </p:nvPicPr>
        <p:blipFill>
          <a:blip r:embed="rId7"/>
          <a:stretch>
            <a:fillRect/>
          </a:stretch>
        </p:blipFill>
        <p:spPr>
          <a:xfrm>
            <a:off x="7714742" y="2424560"/>
            <a:ext cx="960593" cy="960593"/>
          </a:xfrm>
          <a:prstGeom prst="rect">
            <a:avLst/>
          </a:prstGeom>
        </p:spPr>
      </p:pic>
      <p:pic>
        <p:nvPicPr>
          <p:cNvPr id="8" name="Picture 7">
            <a:extLst>
              <a:ext uri="{FF2B5EF4-FFF2-40B4-BE49-F238E27FC236}">
                <a16:creationId xmlns:a16="http://schemas.microsoft.com/office/drawing/2014/main" id="{9332E1F5-1F54-4F2E-A5EF-1C5594E70DFB}"/>
              </a:ext>
            </a:extLst>
          </p:cNvPr>
          <p:cNvPicPr>
            <a:picLocks noChangeAspect="1"/>
          </p:cNvPicPr>
          <p:nvPr/>
        </p:nvPicPr>
        <p:blipFill>
          <a:blip r:embed="rId8"/>
          <a:stretch>
            <a:fillRect/>
          </a:stretch>
        </p:blipFill>
        <p:spPr>
          <a:xfrm>
            <a:off x="7714742" y="4708676"/>
            <a:ext cx="960593" cy="966083"/>
          </a:xfrm>
          <a:prstGeom prst="rect">
            <a:avLst/>
          </a:prstGeom>
        </p:spPr>
      </p:pic>
      <p:pic>
        <p:nvPicPr>
          <p:cNvPr id="9" name="Picture 8">
            <a:extLst>
              <a:ext uri="{FF2B5EF4-FFF2-40B4-BE49-F238E27FC236}">
                <a16:creationId xmlns:a16="http://schemas.microsoft.com/office/drawing/2014/main" id="{AD32F917-DE02-4EB7-8EE2-4535F11DC7AF}"/>
              </a:ext>
            </a:extLst>
          </p:cNvPr>
          <p:cNvPicPr>
            <a:picLocks noChangeAspect="1"/>
          </p:cNvPicPr>
          <p:nvPr/>
        </p:nvPicPr>
        <p:blipFill>
          <a:blip r:embed="rId9"/>
          <a:stretch>
            <a:fillRect/>
          </a:stretch>
        </p:blipFill>
        <p:spPr>
          <a:xfrm>
            <a:off x="7714742" y="3563977"/>
            <a:ext cx="960593" cy="966083"/>
          </a:xfrm>
          <a:prstGeom prst="rect">
            <a:avLst/>
          </a:prstGeom>
        </p:spPr>
      </p:pic>
      <p:sp>
        <p:nvSpPr>
          <p:cNvPr id="6" name="Title 5">
            <a:extLst>
              <a:ext uri="{FF2B5EF4-FFF2-40B4-BE49-F238E27FC236}">
                <a16:creationId xmlns:a16="http://schemas.microsoft.com/office/drawing/2014/main" id="{C1C02512-76C7-4240-9E32-3B70BC6FB98D}"/>
              </a:ext>
            </a:extLst>
          </p:cNvPr>
          <p:cNvSpPr>
            <a:spLocks noGrp="1"/>
          </p:cNvSpPr>
          <p:nvPr>
            <p:ph type="title"/>
          </p:nvPr>
        </p:nvSpPr>
        <p:spPr/>
        <p:txBody>
          <a:bodyPr/>
          <a:lstStyle/>
          <a:p>
            <a:r>
              <a:rPr lang="en-US" dirty="0"/>
              <a:t>Data Challenge</a:t>
            </a:r>
          </a:p>
        </p:txBody>
      </p:sp>
      <p:sp>
        <p:nvSpPr>
          <p:cNvPr id="12" name="Text Placeholder 11">
            <a:extLst>
              <a:ext uri="{FF2B5EF4-FFF2-40B4-BE49-F238E27FC236}">
                <a16:creationId xmlns:a16="http://schemas.microsoft.com/office/drawing/2014/main" id="{E4070003-8655-4786-9B22-EFC245336D76}"/>
              </a:ext>
            </a:extLst>
          </p:cNvPr>
          <p:cNvSpPr>
            <a:spLocks noGrp="1"/>
          </p:cNvSpPr>
          <p:nvPr>
            <p:ph type="body" sz="quarter" idx="11"/>
          </p:nvPr>
        </p:nvSpPr>
        <p:spPr/>
        <p:txBody>
          <a:bodyPr/>
          <a:lstStyle/>
          <a:p>
            <a:r>
              <a:rPr lang="en-US" dirty="0"/>
              <a:t>Businesses have lots of data but not enough value from it</a:t>
            </a:r>
          </a:p>
        </p:txBody>
      </p:sp>
      <p:sp>
        <p:nvSpPr>
          <p:cNvPr id="28" name="TextBox 27">
            <a:extLst>
              <a:ext uri="{FF2B5EF4-FFF2-40B4-BE49-F238E27FC236}">
                <a16:creationId xmlns:a16="http://schemas.microsoft.com/office/drawing/2014/main" id="{C2254A9C-291E-44C7-AD97-D716F572FDDC}"/>
              </a:ext>
            </a:extLst>
          </p:cNvPr>
          <p:cNvSpPr txBox="1"/>
          <p:nvPr/>
        </p:nvSpPr>
        <p:spPr>
          <a:xfrm>
            <a:off x="8398963" y="1993604"/>
            <a:ext cx="2926080" cy="379656"/>
          </a:xfrm>
          <a:prstGeom prst="rect">
            <a:avLst/>
          </a:prstGeom>
          <a:noFill/>
        </p:spPr>
        <p:txBody>
          <a:bodyPr wrap="square" rtlCol="0">
            <a:spAutoFit/>
          </a:bodyPr>
          <a:lstStyle/>
          <a:p>
            <a:pPr algn="ctr"/>
            <a:r>
              <a:rPr lang="en-US" sz="1867" b="1" dirty="0">
                <a:latin typeface="Arial" panose="020B0604020202020204" pitchFamily="34" charset="0"/>
                <a:cs typeface="Arial" panose="020B0604020202020204" pitchFamily="34" charset="0"/>
              </a:rPr>
              <a:t>Data-Value Gaps</a:t>
            </a:r>
          </a:p>
        </p:txBody>
      </p:sp>
      <p:pic>
        <p:nvPicPr>
          <p:cNvPr id="10" name="Picture 9">
            <a:extLst>
              <a:ext uri="{FF2B5EF4-FFF2-40B4-BE49-F238E27FC236}">
                <a16:creationId xmlns:a16="http://schemas.microsoft.com/office/drawing/2014/main" id="{E366494D-403E-43B3-A3D6-EFAC31926586}"/>
              </a:ext>
            </a:extLst>
          </p:cNvPr>
          <p:cNvPicPr>
            <a:picLocks noChangeAspect="1"/>
          </p:cNvPicPr>
          <p:nvPr/>
        </p:nvPicPr>
        <p:blipFill>
          <a:blip r:embed="rId10"/>
          <a:stretch>
            <a:fillRect/>
          </a:stretch>
        </p:blipFill>
        <p:spPr>
          <a:xfrm>
            <a:off x="4924000" y="2912942"/>
            <a:ext cx="487680" cy="340823"/>
          </a:xfrm>
          <a:prstGeom prst="rect">
            <a:avLst/>
          </a:prstGeom>
        </p:spPr>
      </p:pic>
      <p:pic>
        <p:nvPicPr>
          <p:cNvPr id="19" name="Picture 18">
            <a:extLst>
              <a:ext uri="{FF2B5EF4-FFF2-40B4-BE49-F238E27FC236}">
                <a16:creationId xmlns:a16="http://schemas.microsoft.com/office/drawing/2014/main" id="{210B487C-20A6-4323-A042-BFEF44DF2B3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88331" y="4843025"/>
            <a:ext cx="365760" cy="367343"/>
          </a:xfrm>
          <a:prstGeom prst="rect">
            <a:avLst/>
          </a:prstGeom>
        </p:spPr>
      </p:pic>
      <p:pic>
        <p:nvPicPr>
          <p:cNvPr id="21" name="Picture 20">
            <a:extLst>
              <a:ext uri="{FF2B5EF4-FFF2-40B4-BE49-F238E27FC236}">
                <a16:creationId xmlns:a16="http://schemas.microsoft.com/office/drawing/2014/main" id="{24BD17AF-5B19-4B70-A340-384269BD250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355689" y="4767750"/>
            <a:ext cx="365760" cy="363167"/>
          </a:xfrm>
          <a:prstGeom prst="rect">
            <a:avLst/>
          </a:prstGeom>
        </p:spPr>
      </p:pic>
      <p:pic>
        <p:nvPicPr>
          <p:cNvPr id="23" name="Picture 22">
            <a:extLst>
              <a:ext uri="{FF2B5EF4-FFF2-40B4-BE49-F238E27FC236}">
                <a16:creationId xmlns:a16="http://schemas.microsoft.com/office/drawing/2014/main" id="{04F1294B-CF47-465A-87EF-19486DFD178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17025" y="5402656"/>
            <a:ext cx="365760" cy="363305"/>
          </a:xfrm>
          <a:prstGeom prst="rect">
            <a:avLst/>
          </a:prstGeom>
        </p:spPr>
      </p:pic>
      <p:pic>
        <p:nvPicPr>
          <p:cNvPr id="29" name="Picture 28">
            <a:extLst>
              <a:ext uri="{FF2B5EF4-FFF2-40B4-BE49-F238E27FC236}">
                <a16:creationId xmlns:a16="http://schemas.microsoft.com/office/drawing/2014/main" id="{5A44E94F-158C-42A5-BF44-280B58FFB06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025609" y="5177012"/>
            <a:ext cx="365760" cy="368469"/>
          </a:xfrm>
          <a:prstGeom prst="rect">
            <a:avLst/>
          </a:prstGeom>
        </p:spPr>
      </p:pic>
      <p:pic>
        <p:nvPicPr>
          <p:cNvPr id="31" name="Picture 30">
            <a:extLst>
              <a:ext uri="{FF2B5EF4-FFF2-40B4-BE49-F238E27FC236}">
                <a16:creationId xmlns:a16="http://schemas.microsoft.com/office/drawing/2014/main" id="{CE05B49B-CD42-4A00-8D6C-9805AB062F0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858589" y="4089202"/>
            <a:ext cx="365760" cy="362465"/>
          </a:xfrm>
          <a:prstGeom prst="rect">
            <a:avLst/>
          </a:prstGeom>
        </p:spPr>
      </p:pic>
      <p:pic>
        <p:nvPicPr>
          <p:cNvPr id="33" name="Picture 32">
            <a:extLst>
              <a:ext uri="{FF2B5EF4-FFF2-40B4-BE49-F238E27FC236}">
                <a16:creationId xmlns:a16="http://schemas.microsoft.com/office/drawing/2014/main" id="{5631C44E-2BA0-48EC-9BDC-65A52AE969E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411680" y="3470546"/>
            <a:ext cx="426720" cy="327661"/>
          </a:xfrm>
          <a:prstGeom prst="rect">
            <a:avLst/>
          </a:prstGeom>
        </p:spPr>
      </p:pic>
      <p:pic>
        <p:nvPicPr>
          <p:cNvPr id="35" name="Picture 34">
            <a:extLst>
              <a:ext uri="{FF2B5EF4-FFF2-40B4-BE49-F238E27FC236}">
                <a16:creationId xmlns:a16="http://schemas.microsoft.com/office/drawing/2014/main" id="{BBA766FE-9855-4EA4-9933-3587AC8C4BA4}"/>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644052" y="5527436"/>
            <a:ext cx="365760" cy="338725"/>
          </a:xfrm>
          <a:prstGeom prst="rect">
            <a:avLst/>
          </a:prstGeom>
        </p:spPr>
      </p:pic>
      <p:pic>
        <p:nvPicPr>
          <p:cNvPr id="37" name="Picture 36">
            <a:extLst>
              <a:ext uri="{FF2B5EF4-FFF2-40B4-BE49-F238E27FC236}">
                <a16:creationId xmlns:a16="http://schemas.microsoft.com/office/drawing/2014/main" id="{742C329D-2101-4096-A1D9-7FA8C2A66E2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732089" y="4306539"/>
            <a:ext cx="365760" cy="328437"/>
          </a:xfrm>
          <a:prstGeom prst="rect">
            <a:avLst/>
          </a:prstGeom>
        </p:spPr>
      </p:pic>
      <p:pic>
        <p:nvPicPr>
          <p:cNvPr id="39" name="Picture 38">
            <a:extLst>
              <a:ext uri="{FF2B5EF4-FFF2-40B4-BE49-F238E27FC236}">
                <a16:creationId xmlns:a16="http://schemas.microsoft.com/office/drawing/2014/main" id="{D93378D2-8226-4A0F-89DB-3A2499EA22D2}"/>
              </a:ext>
            </a:extLst>
          </p:cNvPr>
          <p:cNvPicPr>
            <a:picLocks noChangeAspect="1"/>
          </p:cNvPicPr>
          <p:nvPr/>
        </p:nvPicPr>
        <p:blipFill>
          <a:blip r:embed="rId19"/>
          <a:stretch>
            <a:fillRect/>
          </a:stretch>
        </p:blipFill>
        <p:spPr>
          <a:xfrm>
            <a:off x="1293644" y="3593118"/>
            <a:ext cx="365760" cy="376844"/>
          </a:xfrm>
          <a:prstGeom prst="rect">
            <a:avLst/>
          </a:prstGeom>
        </p:spPr>
      </p:pic>
      <p:pic>
        <p:nvPicPr>
          <p:cNvPr id="41" name="Picture 40">
            <a:extLst>
              <a:ext uri="{FF2B5EF4-FFF2-40B4-BE49-F238E27FC236}">
                <a16:creationId xmlns:a16="http://schemas.microsoft.com/office/drawing/2014/main" id="{4AFEB4FE-EC23-4F7C-9025-D7708274A485}"/>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1097257" y="2841745"/>
            <a:ext cx="365760" cy="370604"/>
          </a:xfrm>
          <a:prstGeom prst="rect">
            <a:avLst/>
          </a:prstGeom>
        </p:spPr>
      </p:pic>
      <p:sp>
        <p:nvSpPr>
          <p:cNvPr id="42" name="TextBox 41">
            <a:extLst>
              <a:ext uri="{FF2B5EF4-FFF2-40B4-BE49-F238E27FC236}">
                <a16:creationId xmlns:a16="http://schemas.microsoft.com/office/drawing/2014/main" id="{34E9D13B-FD1D-4ACA-AEF6-C7BBB1FA0DB7}"/>
              </a:ext>
            </a:extLst>
          </p:cNvPr>
          <p:cNvSpPr txBox="1"/>
          <p:nvPr/>
        </p:nvSpPr>
        <p:spPr>
          <a:xfrm>
            <a:off x="2579769" y="1976750"/>
            <a:ext cx="1879137" cy="625877"/>
          </a:xfrm>
          <a:prstGeom prst="rect">
            <a:avLst/>
          </a:prstGeom>
          <a:noFill/>
        </p:spPr>
        <p:txBody>
          <a:bodyPr wrap="square" rtlCol="0">
            <a:spAutoFit/>
          </a:bodyPr>
          <a:lstStyle/>
          <a:p>
            <a:pPr algn="l"/>
            <a:r>
              <a:rPr lang="en-US" sz="1867" b="1" dirty="0">
                <a:latin typeface="Arial" panose="020B0604020202020204" pitchFamily="34" charset="0"/>
                <a:cs typeface="Arial" panose="020B0604020202020204" pitchFamily="34" charset="0"/>
              </a:rPr>
              <a:t>Business Data</a:t>
            </a:r>
          </a:p>
          <a:p>
            <a:pPr marL="148163" indent="-148163">
              <a:buFont typeface="Wingdings" panose="05000000000000000000" pitchFamily="2" charset="2"/>
              <a:buChar char="§"/>
            </a:pPr>
            <a:endParaRPr lang="en-US" sz="1600" b="1" dirty="0">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F1C8B2AE-F921-442F-8BCE-1DBC463C6096}"/>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813275" y="5461049"/>
            <a:ext cx="365760" cy="307313"/>
          </a:xfrm>
          <a:prstGeom prst="rect">
            <a:avLst/>
          </a:prstGeom>
        </p:spPr>
      </p:pic>
      <p:pic>
        <p:nvPicPr>
          <p:cNvPr id="60" name="Google Shape;2032;p167">
            <a:extLst>
              <a:ext uri="{FF2B5EF4-FFF2-40B4-BE49-F238E27FC236}">
                <a16:creationId xmlns:a16="http://schemas.microsoft.com/office/drawing/2014/main" id="{0701B23A-EF4F-4837-8B52-D2FD02ACDF30}"/>
              </a:ext>
            </a:extLst>
          </p:cNvPr>
          <p:cNvPicPr preferRelativeResize="0">
            <a:picLocks noChangeAspect="1"/>
          </p:cNvPicPr>
          <p:nvPr/>
        </p:nvPicPr>
        <p:blipFill>
          <a:blip r:embed="rId22">
            <a:alphaModFix/>
          </a:blip>
          <a:stretch>
            <a:fillRect/>
          </a:stretch>
        </p:blipFill>
        <p:spPr>
          <a:xfrm>
            <a:off x="858524" y="1976750"/>
            <a:ext cx="1179153" cy="596511"/>
          </a:xfrm>
          <a:prstGeom prst="rect">
            <a:avLst/>
          </a:prstGeom>
          <a:noFill/>
          <a:ln>
            <a:noFill/>
          </a:ln>
        </p:spPr>
      </p:pic>
      <p:sp>
        <p:nvSpPr>
          <p:cNvPr id="34" name="Arrow: Right 41">
            <a:extLst>
              <a:ext uri="{FF2B5EF4-FFF2-40B4-BE49-F238E27FC236}">
                <a16:creationId xmlns:a16="http://schemas.microsoft.com/office/drawing/2014/main" id="{44617AD1-4ECF-9246-A4D8-05345C9B454D}"/>
              </a:ext>
            </a:extLst>
          </p:cNvPr>
          <p:cNvSpPr/>
          <p:nvPr/>
        </p:nvSpPr>
        <p:spPr>
          <a:xfrm>
            <a:off x="6696845" y="3604201"/>
            <a:ext cx="728948" cy="365760"/>
          </a:xfrm>
          <a:prstGeom prst="rightArrow">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5" name="Rectangle 14">
            <a:extLst>
              <a:ext uri="{FF2B5EF4-FFF2-40B4-BE49-F238E27FC236}">
                <a16:creationId xmlns:a16="http://schemas.microsoft.com/office/drawing/2014/main" id="{BE73848D-C5C3-2641-B7D7-8F284CD816AE}"/>
              </a:ext>
            </a:extLst>
          </p:cNvPr>
          <p:cNvSpPr/>
          <p:nvPr/>
        </p:nvSpPr>
        <p:spPr>
          <a:xfrm>
            <a:off x="2476423" y="2693522"/>
            <a:ext cx="2526059" cy="1815882"/>
          </a:xfrm>
          <a:prstGeom prst="rect">
            <a:avLst/>
          </a:prstGeom>
        </p:spPr>
        <p:txBody>
          <a:bodyPr wrap="square">
            <a:spAutoFit/>
          </a:bodyPr>
          <a:lstStyle/>
          <a:p>
            <a:pPr marL="148163" indent="-148163">
              <a:buFont typeface="Wingdings" panose="05000000000000000000" pitchFamily="2" charset="2"/>
              <a:buChar char="§"/>
            </a:pPr>
            <a:r>
              <a:rPr lang="en-US" sz="1600" b="1" dirty="0">
                <a:solidFill>
                  <a:srgbClr val="545659"/>
                </a:solidFill>
                <a:latin typeface="Arial" panose="020B0604020202020204" pitchFamily="34" charset="0"/>
                <a:cs typeface="Arial" panose="020B0604020202020204" pitchFamily="34" charset="0"/>
              </a:rPr>
              <a:t>Average enterprise </a:t>
            </a:r>
            <a:br>
              <a:rPr lang="en-US" sz="1600" b="1" dirty="0">
                <a:solidFill>
                  <a:srgbClr val="545659"/>
                </a:solidFill>
                <a:latin typeface="Arial" panose="020B0604020202020204" pitchFamily="34" charset="0"/>
                <a:cs typeface="Arial" panose="020B0604020202020204" pitchFamily="34" charset="0"/>
              </a:rPr>
            </a:br>
            <a:r>
              <a:rPr lang="en-US" sz="1600" b="1" dirty="0">
                <a:solidFill>
                  <a:srgbClr val="545659"/>
                </a:solidFill>
                <a:latin typeface="Arial" panose="020B0604020202020204" pitchFamily="34" charset="0"/>
                <a:cs typeface="Arial" panose="020B0604020202020204" pitchFamily="34" charset="0"/>
              </a:rPr>
              <a:t>has 350TB of data</a:t>
            </a:r>
            <a:br>
              <a:rPr lang="en-US" sz="1600" b="1" dirty="0">
                <a:solidFill>
                  <a:srgbClr val="545659"/>
                </a:solidFill>
                <a:latin typeface="Arial" panose="020B0604020202020204" pitchFamily="34" charset="0"/>
                <a:cs typeface="Arial" panose="020B0604020202020204" pitchFamily="34" charset="0"/>
              </a:rPr>
            </a:br>
            <a:endParaRPr lang="en-US" sz="1600" b="1" dirty="0">
              <a:solidFill>
                <a:srgbClr val="545659"/>
              </a:solidFill>
              <a:latin typeface="Arial" panose="020B0604020202020204" pitchFamily="34" charset="0"/>
              <a:cs typeface="Arial" panose="020B0604020202020204" pitchFamily="34" charset="0"/>
            </a:endParaRPr>
          </a:p>
          <a:p>
            <a:pPr marL="148163" indent="-148163">
              <a:buFont typeface="Wingdings" panose="05000000000000000000" pitchFamily="2" charset="2"/>
              <a:buChar char="§"/>
            </a:pPr>
            <a:r>
              <a:rPr lang="en-US" sz="1600" b="1" dirty="0">
                <a:solidFill>
                  <a:srgbClr val="545659"/>
                </a:solidFill>
                <a:latin typeface="Arial" panose="020B0604020202020204" pitchFamily="34" charset="0"/>
                <a:cs typeface="Arial" panose="020B0604020202020204" pitchFamily="34" charset="0"/>
              </a:rPr>
              <a:t>Average SMB has 50TB of data</a:t>
            </a:r>
            <a:br>
              <a:rPr lang="en-US" sz="1600" b="1" dirty="0">
                <a:solidFill>
                  <a:srgbClr val="545659"/>
                </a:solidFill>
                <a:latin typeface="Arial" panose="020B0604020202020204" pitchFamily="34" charset="0"/>
                <a:cs typeface="Arial" panose="020B0604020202020204" pitchFamily="34" charset="0"/>
              </a:rPr>
            </a:br>
            <a:endParaRPr lang="en-US" sz="1600" b="1" dirty="0">
              <a:solidFill>
                <a:srgbClr val="545659"/>
              </a:solidFill>
              <a:latin typeface="Arial" panose="020B0604020202020204" pitchFamily="34" charset="0"/>
              <a:cs typeface="Arial" panose="020B0604020202020204" pitchFamily="34" charset="0"/>
            </a:endParaRPr>
          </a:p>
          <a:p>
            <a:pPr marL="148163" indent="-148163">
              <a:buFont typeface="Wingdings" panose="05000000000000000000" pitchFamily="2" charset="2"/>
              <a:buChar char="§"/>
            </a:pPr>
            <a:r>
              <a:rPr lang="en-US" sz="1600" b="1" dirty="0">
                <a:solidFill>
                  <a:srgbClr val="545659"/>
                </a:solidFill>
                <a:latin typeface="Arial" panose="020B0604020202020204" pitchFamily="34" charset="0"/>
                <a:cs typeface="Arial" panose="020B0604020202020204" pitchFamily="34" charset="0"/>
              </a:rPr>
              <a:t>Growing at 52%</a:t>
            </a:r>
          </a:p>
        </p:txBody>
      </p:sp>
    </p:spTree>
    <p:extLst>
      <p:ext uri="{BB962C8B-B14F-4D97-AF65-F5344CB8AC3E}">
        <p14:creationId xmlns:p14="http://schemas.microsoft.com/office/powerpoint/2010/main" val="418669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02">
            <a:extLst>
              <a:ext uri="{FF2B5EF4-FFF2-40B4-BE49-F238E27FC236}">
                <a16:creationId xmlns:a16="http://schemas.microsoft.com/office/drawing/2014/main" id="{E22471D3-1E49-4C09-BE2B-84916A7C9EC4}"/>
              </a:ext>
            </a:extLst>
          </p:cNvPr>
          <p:cNvSpPr/>
          <p:nvPr/>
        </p:nvSpPr>
        <p:spPr>
          <a:xfrm>
            <a:off x="2538569" y="6355548"/>
            <a:ext cx="9144000" cy="194220"/>
          </a:xfrm>
          <a:prstGeom prst="rect">
            <a:avLst/>
          </a:prstGeom>
        </p:spPr>
        <p:txBody>
          <a:bodyPr wrap="square">
            <a:spAutoFit/>
          </a:bodyPr>
          <a:lstStyle/>
          <a:p>
            <a:pPr>
              <a:lnSpc>
                <a:spcPct val="107000"/>
              </a:lnSpc>
            </a:pPr>
            <a:r>
              <a:rPr lang="en-US" sz="667" dirty="0">
                <a:latin typeface="Arial" panose="020B0604020202020204" pitchFamily="34" charset="0"/>
                <a:ea typeface="Times New Roman" panose="02020603050405020304" pitchFamily="18" charset="0"/>
                <a:cs typeface="Arial" panose="020B0604020202020204" pitchFamily="34" charset="0"/>
              </a:rPr>
              <a:t>Sources: </a:t>
            </a:r>
            <a:r>
              <a:rPr lang="en-US" sz="667" dirty="0">
                <a:latin typeface="Arial" panose="020B0604020202020204" pitchFamily="34" charset="0"/>
                <a:ea typeface="Times New Roman" panose="02020603050405020304" pitchFamily="18" charset="0"/>
                <a:cs typeface="Arial" panose="020B0604020202020204" pitchFamily="34" charset="0"/>
                <a:hlinkClick r:id="rId3"/>
              </a:rPr>
              <a:t>https://www.sap.com/about/company.html</a:t>
            </a:r>
            <a:r>
              <a:rPr lang="en-US" sz="667" dirty="0">
                <a:latin typeface="Arial" panose="020B0604020202020204" pitchFamily="34" charset="0"/>
                <a:ea typeface="Times New Roman" panose="02020603050405020304" pitchFamily="18" charset="0"/>
                <a:cs typeface="Arial" panose="020B0604020202020204" pitchFamily="34" charset="0"/>
              </a:rPr>
              <a:t>; </a:t>
            </a:r>
            <a:r>
              <a:rPr lang="en-US" sz="667" dirty="0">
                <a:latin typeface="Arial" panose="020B0604020202020204" pitchFamily="34" charset="0"/>
                <a:ea typeface="Times New Roman" panose="02020603050405020304" pitchFamily="18" charset="0"/>
                <a:cs typeface="Arial" panose="020B0604020202020204" pitchFamily="34" charset="0"/>
                <a:hlinkClick r:id="rId4"/>
              </a:rPr>
              <a:t>https://assets.cdn.sap.com/sapcom/docs/2017/04/4666ecdd-b67c-0010-82c7-eda71af511fa.pdf</a:t>
            </a:r>
            <a:r>
              <a:rPr lang="en-US" sz="667" dirty="0">
                <a:latin typeface="Arial" panose="020B0604020202020204" pitchFamily="34" charset="0"/>
                <a:ea typeface="Times New Roman" panose="02020603050405020304" pitchFamily="18" charset="0"/>
                <a:cs typeface="Arial" panose="020B0604020202020204" pitchFamily="34" charset="0"/>
              </a:rPr>
              <a:t> </a:t>
            </a:r>
          </a:p>
        </p:txBody>
      </p:sp>
      <p:sp>
        <p:nvSpPr>
          <p:cNvPr id="6" name="Title 5">
            <a:extLst>
              <a:ext uri="{FF2B5EF4-FFF2-40B4-BE49-F238E27FC236}">
                <a16:creationId xmlns:a16="http://schemas.microsoft.com/office/drawing/2014/main" id="{C1C02512-76C7-4240-9E32-3B70BC6FB98D}"/>
              </a:ext>
            </a:extLst>
          </p:cNvPr>
          <p:cNvSpPr>
            <a:spLocks noGrp="1"/>
          </p:cNvSpPr>
          <p:nvPr>
            <p:ph type="title"/>
          </p:nvPr>
        </p:nvSpPr>
        <p:spPr/>
        <p:txBody>
          <a:bodyPr/>
          <a:lstStyle/>
          <a:p>
            <a:r>
              <a:rPr lang="en-US" sz="3200" dirty="0">
                <a:solidFill>
                  <a:srgbClr val="FF5406"/>
                </a:solidFill>
                <a:latin typeface="Proxima Nova Extrabold"/>
              </a:rPr>
              <a:t>SAP</a:t>
            </a:r>
          </a:p>
        </p:txBody>
      </p:sp>
      <p:sp>
        <p:nvSpPr>
          <p:cNvPr id="12" name="Text Placeholder 11">
            <a:extLst>
              <a:ext uri="{FF2B5EF4-FFF2-40B4-BE49-F238E27FC236}">
                <a16:creationId xmlns:a16="http://schemas.microsoft.com/office/drawing/2014/main" id="{E4070003-8655-4786-9B22-EFC245336D76}"/>
              </a:ext>
            </a:extLst>
          </p:cNvPr>
          <p:cNvSpPr>
            <a:spLocks noGrp="1"/>
          </p:cNvSpPr>
          <p:nvPr>
            <p:ph type="body" sz="quarter" idx="11"/>
          </p:nvPr>
        </p:nvSpPr>
        <p:spPr/>
        <p:txBody>
          <a:bodyPr/>
          <a:lstStyle/>
          <a:p>
            <a:r>
              <a:rPr lang="en-US" dirty="0"/>
              <a:t>Holds valuable business data</a:t>
            </a:r>
          </a:p>
        </p:txBody>
      </p:sp>
      <p:sp>
        <p:nvSpPr>
          <p:cNvPr id="34" name="TextBox 33">
            <a:extLst>
              <a:ext uri="{FF2B5EF4-FFF2-40B4-BE49-F238E27FC236}">
                <a16:creationId xmlns:a16="http://schemas.microsoft.com/office/drawing/2014/main" id="{917C6390-FEE7-4C7D-815E-7C5ADD2413D9}"/>
              </a:ext>
            </a:extLst>
          </p:cNvPr>
          <p:cNvSpPr txBox="1"/>
          <p:nvPr/>
        </p:nvSpPr>
        <p:spPr>
          <a:xfrm>
            <a:off x="5103797" y="3098353"/>
            <a:ext cx="801823" cy="461665"/>
          </a:xfrm>
          <a:prstGeom prst="rect">
            <a:avLst/>
          </a:prstGeom>
          <a:noFill/>
        </p:spPr>
        <p:txBody>
          <a:bodyPr wrap="none" rtlCol="0">
            <a:spAutoFit/>
          </a:bodyPr>
          <a:lstStyle/>
          <a:p>
            <a:pPr algn="l"/>
            <a:r>
              <a:rPr lang="en-US" sz="2400" b="1" dirty="0">
                <a:latin typeface="Arial" panose="020B0604020202020204" pitchFamily="34" charset="0"/>
                <a:cs typeface="Arial" panose="020B0604020202020204" pitchFamily="34" charset="0"/>
              </a:rPr>
              <a:t>77%</a:t>
            </a:r>
          </a:p>
        </p:txBody>
      </p:sp>
      <p:sp>
        <p:nvSpPr>
          <p:cNvPr id="38" name="Text Placeholder 2">
            <a:extLst>
              <a:ext uri="{FF2B5EF4-FFF2-40B4-BE49-F238E27FC236}">
                <a16:creationId xmlns:a16="http://schemas.microsoft.com/office/drawing/2014/main" id="{3C97A7B5-4D63-4A2E-AFA7-A9ABB8A1D7A0}"/>
              </a:ext>
            </a:extLst>
          </p:cNvPr>
          <p:cNvSpPr txBox="1">
            <a:spLocks/>
          </p:cNvSpPr>
          <p:nvPr/>
        </p:nvSpPr>
        <p:spPr>
          <a:xfrm>
            <a:off x="4528445" y="4252791"/>
            <a:ext cx="1905367" cy="807200"/>
          </a:xfrm>
          <a:prstGeom prst="rect">
            <a:avLst/>
          </a:prstGeom>
        </p:spPr>
        <p:txBody>
          <a:bodyPr vert="horz" lIns="0" tIns="0" rIns="0" bIns="0" rtlCol="0" anchor="t">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66">
              <a:spcBef>
                <a:spcPts val="751"/>
              </a:spcBef>
              <a:buClr>
                <a:srgbClr val="009845"/>
              </a:buClr>
              <a:buNone/>
            </a:pPr>
            <a:r>
              <a:rPr lang="en-US" sz="1600" dirty="0"/>
              <a:t>of world’s transaction revenue touches SAP systems</a:t>
            </a:r>
          </a:p>
        </p:txBody>
      </p:sp>
      <p:sp>
        <p:nvSpPr>
          <p:cNvPr id="40" name="Text Placeholder 2">
            <a:extLst>
              <a:ext uri="{FF2B5EF4-FFF2-40B4-BE49-F238E27FC236}">
                <a16:creationId xmlns:a16="http://schemas.microsoft.com/office/drawing/2014/main" id="{AC2161D7-A3C7-4308-8650-A482149EBB89}"/>
              </a:ext>
            </a:extLst>
          </p:cNvPr>
          <p:cNvSpPr txBox="1">
            <a:spLocks/>
          </p:cNvSpPr>
          <p:nvPr/>
        </p:nvSpPr>
        <p:spPr>
          <a:xfrm>
            <a:off x="6773391" y="4252865"/>
            <a:ext cx="2260959" cy="1332000"/>
          </a:xfrm>
          <a:prstGeom prst="rect">
            <a:avLst/>
          </a:prstGeom>
        </p:spPr>
        <p:txBody>
          <a:bodyPr vert="horz" lIns="0" tIns="0" rIns="0" bIns="0" rtlCol="0" anchor="t">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66">
              <a:spcBef>
                <a:spcPts val="751"/>
              </a:spcBef>
              <a:buClr>
                <a:srgbClr val="009845"/>
              </a:buClr>
              <a:buNone/>
            </a:pPr>
            <a:r>
              <a:rPr lang="en-US" sz="1600" dirty="0"/>
              <a:t>of the Forbes Global 2000 companies are SAP customers</a:t>
            </a:r>
          </a:p>
        </p:txBody>
      </p:sp>
      <p:grpSp>
        <p:nvGrpSpPr>
          <p:cNvPr id="44" name="Group 43">
            <a:extLst>
              <a:ext uri="{FF2B5EF4-FFF2-40B4-BE49-F238E27FC236}">
                <a16:creationId xmlns:a16="http://schemas.microsoft.com/office/drawing/2014/main" id="{9022AAE9-8C0F-4C8B-8340-9B218CE5FB03}"/>
              </a:ext>
            </a:extLst>
          </p:cNvPr>
          <p:cNvGrpSpPr>
            <a:grpSpLocks noChangeAspect="1"/>
          </p:cNvGrpSpPr>
          <p:nvPr/>
        </p:nvGrpSpPr>
        <p:grpSpPr>
          <a:xfrm>
            <a:off x="4786095" y="2642977"/>
            <a:ext cx="1420156" cy="1423137"/>
            <a:chOff x="4205288" y="1536701"/>
            <a:chExt cx="3781425" cy="3789363"/>
          </a:xfrm>
        </p:grpSpPr>
        <p:grpSp>
          <p:nvGrpSpPr>
            <p:cNvPr id="49" name="Group 48">
              <a:extLst>
                <a:ext uri="{FF2B5EF4-FFF2-40B4-BE49-F238E27FC236}">
                  <a16:creationId xmlns:a16="http://schemas.microsoft.com/office/drawing/2014/main" id="{4C170C16-0708-4BD2-AC8D-4CD14CE9B07A}"/>
                </a:ext>
              </a:extLst>
            </p:cNvPr>
            <p:cNvGrpSpPr>
              <a:grpSpLocks noChangeAspect="1"/>
            </p:cNvGrpSpPr>
            <p:nvPr/>
          </p:nvGrpSpPr>
          <p:grpSpPr bwMode="auto">
            <a:xfrm>
              <a:off x="4205288" y="1536701"/>
              <a:ext cx="3781425" cy="3789363"/>
              <a:chOff x="2649" y="968"/>
              <a:chExt cx="2382" cy="2387"/>
            </a:xfrm>
            <a:solidFill>
              <a:srgbClr val="D3D3D3"/>
            </a:solidFill>
          </p:grpSpPr>
          <p:sp>
            <p:nvSpPr>
              <p:cNvPr id="51" name="Freeform 5">
                <a:extLst>
                  <a:ext uri="{FF2B5EF4-FFF2-40B4-BE49-F238E27FC236}">
                    <a16:creationId xmlns:a16="http://schemas.microsoft.com/office/drawing/2014/main" id="{44E333E8-F536-4AFB-A079-12013EF6E7C2}"/>
                  </a:ext>
                </a:extLst>
              </p:cNvPr>
              <p:cNvSpPr>
                <a:spLocks/>
              </p:cNvSpPr>
              <p:nvPr/>
            </p:nvSpPr>
            <p:spPr bwMode="auto">
              <a:xfrm>
                <a:off x="3857" y="968"/>
                <a:ext cx="335" cy="539"/>
              </a:xfrm>
              <a:custGeom>
                <a:avLst/>
                <a:gdLst>
                  <a:gd name="T0" fmla="*/ 0 w 852"/>
                  <a:gd name="T1" fmla="*/ 0 h 1368"/>
                  <a:gd name="T2" fmla="*/ 852 w 852"/>
                  <a:gd name="T3" fmla="*/ 135 h 1368"/>
                  <a:gd name="T4" fmla="*/ 452 w 852"/>
                  <a:gd name="T5" fmla="*/ 1368 h 1368"/>
                  <a:gd name="T6" fmla="*/ 0 w 852"/>
                  <a:gd name="T7" fmla="*/ 1297 h 1368"/>
                  <a:gd name="T8" fmla="*/ 0 w 852"/>
                  <a:gd name="T9" fmla="*/ 0 h 1368"/>
                </a:gdLst>
                <a:ahLst/>
                <a:cxnLst>
                  <a:cxn ang="0">
                    <a:pos x="T0" y="T1"/>
                  </a:cxn>
                  <a:cxn ang="0">
                    <a:pos x="T2" y="T3"/>
                  </a:cxn>
                  <a:cxn ang="0">
                    <a:pos x="T4" y="T5"/>
                  </a:cxn>
                  <a:cxn ang="0">
                    <a:pos x="T6" y="T7"/>
                  </a:cxn>
                  <a:cxn ang="0">
                    <a:pos x="T8" y="T9"/>
                  </a:cxn>
                </a:cxnLst>
                <a:rect l="0" t="0" r="r" b="b"/>
                <a:pathLst>
                  <a:path w="852" h="1368">
                    <a:moveTo>
                      <a:pt x="0" y="0"/>
                    </a:moveTo>
                    <a:cubicBezTo>
                      <a:pt x="289" y="0"/>
                      <a:pt x="577" y="45"/>
                      <a:pt x="852" y="135"/>
                    </a:cubicBezTo>
                    <a:lnTo>
                      <a:pt x="452" y="1368"/>
                    </a:lnTo>
                    <a:cubicBezTo>
                      <a:pt x="306" y="1321"/>
                      <a:pt x="153" y="1297"/>
                      <a:pt x="0" y="1297"/>
                    </a:cubicBezTo>
                    <a:lnTo>
                      <a:pt x="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53" name="Freeform 6">
                <a:extLst>
                  <a:ext uri="{FF2B5EF4-FFF2-40B4-BE49-F238E27FC236}">
                    <a16:creationId xmlns:a16="http://schemas.microsoft.com/office/drawing/2014/main" id="{C06EADA8-4882-4D76-B037-D84B1209CD74}"/>
                  </a:ext>
                </a:extLst>
              </p:cNvPr>
              <p:cNvSpPr>
                <a:spLocks/>
              </p:cNvSpPr>
              <p:nvPr/>
            </p:nvSpPr>
            <p:spPr bwMode="auto">
              <a:xfrm>
                <a:off x="4067" y="1031"/>
                <a:ext cx="460" cy="568"/>
              </a:xfrm>
              <a:custGeom>
                <a:avLst/>
                <a:gdLst>
                  <a:gd name="T0" fmla="*/ 401 w 1170"/>
                  <a:gd name="T1" fmla="*/ 0 h 1442"/>
                  <a:gd name="T2" fmla="*/ 1170 w 1170"/>
                  <a:gd name="T3" fmla="*/ 392 h 1442"/>
                  <a:gd name="T4" fmla="*/ 407 w 1170"/>
                  <a:gd name="T5" fmla="*/ 1442 h 1442"/>
                  <a:gd name="T6" fmla="*/ 0 w 1170"/>
                  <a:gd name="T7" fmla="*/ 1234 h 1442"/>
                  <a:gd name="T8" fmla="*/ 401 w 1170"/>
                  <a:gd name="T9" fmla="*/ 0 h 1442"/>
                </a:gdLst>
                <a:ahLst/>
                <a:cxnLst>
                  <a:cxn ang="0">
                    <a:pos x="T0" y="T1"/>
                  </a:cxn>
                  <a:cxn ang="0">
                    <a:pos x="T2" y="T3"/>
                  </a:cxn>
                  <a:cxn ang="0">
                    <a:pos x="T4" y="T5"/>
                  </a:cxn>
                  <a:cxn ang="0">
                    <a:pos x="T6" y="T7"/>
                  </a:cxn>
                  <a:cxn ang="0">
                    <a:pos x="T8" y="T9"/>
                  </a:cxn>
                </a:cxnLst>
                <a:rect l="0" t="0" r="r" b="b"/>
                <a:pathLst>
                  <a:path w="1170" h="1442">
                    <a:moveTo>
                      <a:pt x="401" y="0"/>
                    </a:moveTo>
                    <a:cubicBezTo>
                      <a:pt x="676" y="90"/>
                      <a:pt x="936" y="222"/>
                      <a:pt x="1170" y="392"/>
                    </a:cubicBezTo>
                    <a:lnTo>
                      <a:pt x="407" y="1442"/>
                    </a:lnTo>
                    <a:cubicBezTo>
                      <a:pt x="283" y="1352"/>
                      <a:pt x="146" y="1281"/>
                      <a:pt x="0" y="1234"/>
                    </a:cubicBezTo>
                    <a:lnTo>
                      <a:pt x="401"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56" name="Freeform 7">
                <a:extLst>
                  <a:ext uri="{FF2B5EF4-FFF2-40B4-BE49-F238E27FC236}">
                    <a16:creationId xmlns:a16="http://schemas.microsoft.com/office/drawing/2014/main" id="{CB7855BC-A3D2-4907-A453-15C44FEF6669}"/>
                  </a:ext>
                </a:extLst>
              </p:cNvPr>
              <p:cNvSpPr>
                <a:spLocks/>
              </p:cNvSpPr>
              <p:nvPr/>
            </p:nvSpPr>
            <p:spPr bwMode="auto">
              <a:xfrm>
                <a:off x="4254" y="1206"/>
                <a:ext cx="540" cy="540"/>
              </a:xfrm>
              <a:custGeom>
                <a:avLst/>
                <a:gdLst>
                  <a:gd name="T0" fmla="*/ 763 w 1373"/>
                  <a:gd name="T1" fmla="*/ 0 h 1373"/>
                  <a:gd name="T2" fmla="*/ 1373 w 1373"/>
                  <a:gd name="T3" fmla="*/ 611 h 1373"/>
                  <a:gd name="T4" fmla="*/ 324 w 1373"/>
                  <a:gd name="T5" fmla="*/ 1373 h 1373"/>
                  <a:gd name="T6" fmla="*/ 0 w 1373"/>
                  <a:gd name="T7" fmla="*/ 1050 h 1373"/>
                  <a:gd name="T8" fmla="*/ 763 w 1373"/>
                  <a:gd name="T9" fmla="*/ 0 h 1373"/>
                </a:gdLst>
                <a:ahLst/>
                <a:cxnLst>
                  <a:cxn ang="0">
                    <a:pos x="T0" y="T1"/>
                  </a:cxn>
                  <a:cxn ang="0">
                    <a:pos x="T2" y="T3"/>
                  </a:cxn>
                  <a:cxn ang="0">
                    <a:pos x="T4" y="T5"/>
                  </a:cxn>
                  <a:cxn ang="0">
                    <a:pos x="T6" y="T7"/>
                  </a:cxn>
                  <a:cxn ang="0">
                    <a:pos x="T8" y="T9"/>
                  </a:cxn>
                </a:cxnLst>
                <a:rect l="0" t="0" r="r" b="b"/>
                <a:pathLst>
                  <a:path w="1373" h="1373">
                    <a:moveTo>
                      <a:pt x="763" y="0"/>
                    </a:moveTo>
                    <a:cubicBezTo>
                      <a:pt x="997" y="170"/>
                      <a:pt x="1203" y="376"/>
                      <a:pt x="1373" y="611"/>
                    </a:cubicBezTo>
                    <a:lnTo>
                      <a:pt x="324" y="1373"/>
                    </a:lnTo>
                    <a:cubicBezTo>
                      <a:pt x="234" y="1249"/>
                      <a:pt x="125" y="1140"/>
                      <a:pt x="0" y="1050"/>
                    </a:cubicBezTo>
                    <a:lnTo>
                      <a:pt x="76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57" name="Freeform 8">
                <a:extLst>
                  <a:ext uri="{FF2B5EF4-FFF2-40B4-BE49-F238E27FC236}">
                    <a16:creationId xmlns:a16="http://schemas.microsoft.com/office/drawing/2014/main" id="{8E5A212D-0E17-4257-A7F7-6C12EB831051}"/>
                  </a:ext>
                </a:extLst>
              </p:cNvPr>
              <p:cNvSpPr>
                <a:spLocks/>
              </p:cNvSpPr>
              <p:nvPr/>
            </p:nvSpPr>
            <p:spPr bwMode="auto">
              <a:xfrm>
                <a:off x="4402" y="1474"/>
                <a:ext cx="566" cy="460"/>
              </a:xfrm>
              <a:custGeom>
                <a:avLst/>
                <a:gdLst>
                  <a:gd name="T0" fmla="*/ 1049 w 1441"/>
                  <a:gd name="T1" fmla="*/ 0 h 1170"/>
                  <a:gd name="T2" fmla="*/ 1441 w 1441"/>
                  <a:gd name="T3" fmla="*/ 769 h 1170"/>
                  <a:gd name="T4" fmla="*/ 207 w 1441"/>
                  <a:gd name="T5" fmla="*/ 1170 h 1170"/>
                  <a:gd name="T6" fmla="*/ 0 w 1441"/>
                  <a:gd name="T7" fmla="*/ 762 h 1170"/>
                  <a:gd name="T8" fmla="*/ 1049 w 1441"/>
                  <a:gd name="T9" fmla="*/ 0 h 1170"/>
                </a:gdLst>
                <a:ahLst/>
                <a:cxnLst>
                  <a:cxn ang="0">
                    <a:pos x="T0" y="T1"/>
                  </a:cxn>
                  <a:cxn ang="0">
                    <a:pos x="T2" y="T3"/>
                  </a:cxn>
                  <a:cxn ang="0">
                    <a:pos x="T4" y="T5"/>
                  </a:cxn>
                  <a:cxn ang="0">
                    <a:pos x="T6" y="T7"/>
                  </a:cxn>
                  <a:cxn ang="0">
                    <a:pos x="T8" y="T9"/>
                  </a:cxn>
                </a:cxnLst>
                <a:rect l="0" t="0" r="r" b="b"/>
                <a:pathLst>
                  <a:path w="1441" h="1170">
                    <a:moveTo>
                      <a:pt x="1049" y="0"/>
                    </a:moveTo>
                    <a:cubicBezTo>
                      <a:pt x="1219" y="234"/>
                      <a:pt x="1352" y="493"/>
                      <a:pt x="1441" y="769"/>
                    </a:cubicBezTo>
                    <a:lnTo>
                      <a:pt x="207" y="1170"/>
                    </a:lnTo>
                    <a:cubicBezTo>
                      <a:pt x="160" y="1024"/>
                      <a:pt x="90" y="886"/>
                      <a:pt x="0" y="762"/>
                    </a:cubicBezTo>
                    <a:lnTo>
                      <a:pt x="1049"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1" name="Freeform 9">
                <a:extLst>
                  <a:ext uri="{FF2B5EF4-FFF2-40B4-BE49-F238E27FC236}">
                    <a16:creationId xmlns:a16="http://schemas.microsoft.com/office/drawing/2014/main" id="{7F661F5A-C717-4412-8339-504BA6D3243F}"/>
                  </a:ext>
                </a:extLst>
              </p:cNvPr>
              <p:cNvSpPr>
                <a:spLocks/>
              </p:cNvSpPr>
              <p:nvPr/>
            </p:nvSpPr>
            <p:spPr bwMode="auto">
              <a:xfrm>
                <a:off x="4494" y="1809"/>
                <a:ext cx="537" cy="336"/>
              </a:xfrm>
              <a:custGeom>
                <a:avLst/>
                <a:gdLst>
                  <a:gd name="T0" fmla="*/ 1234 w 1369"/>
                  <a:gd name="T1" fmla="*/ 0 h 853"/>
                  <a:gd name="T2" fmla="*/ 1369 w 1369"/>
                  <a:gd name="T3" fmla="*/ 853 h 853"/>
                  <a:gd name="T4" fmla="*/ 72 w 1369"/>
                  <a:gd name="T5" fmla="*/ 853 h 853"/>
                  <a:gd name="T6" fmla="*/ 0 w 1369"/>
                  <a:gd name="T7" fmla="*/ 401 h 853"/>
                  <a:gd name="T8" fmla="*/ 1234 w 1369"/>
                  <a:gd name="T9" fmla="*/ 0 h 853"/>
                </a:gdLst>
                <a:ahLst/>
                <a:cxnLst>
                  <a:cxn ang="0">
                    <a:pos x="T0" y="T1"/>
                  </a:cxn>
                  <a:cxn ang="0">
                    <a:pos x="T2" y="T3"/>
                  </a:cxn>
                  <a:cxn ang="0">
                    <a:pos x="T4" y="T5"/>
                  </a:cxn>
                  <a:cxn ang="0">
                    <a:pos x="T6" y="T7"/>
                  </a:cxn>
                  <a:cxn ang="0">
                    <a:pos x="T8" y="T9"/>
                  </a:cxn>
                </a:cxnLst>
                <a:rect l="0" t="0" r="r" b="b"/>
                <a:pathLst>
                  <a:path w="1369" h="853">
                    <a:moveTo>
                      <a:pt x="1234" y="0"/>
                    </a:moveTo>
                    <a:cubicBezTo>
                      <a:pt x="1323" y="275"/>
                      <a:pt x="1369" y="563"/>
                      <a:pt x="1369" y="853"/>
                    </a:cubicBezTo>
                    <a:lnTo>
                      <a:pt x="72" y="853"/>
                    </a:lnTo>
                    <a:cubicBezTo>
                      <a:pt x="72" y="699"/>
                      <a:pt x="48" y="547"/>
                      <a:pt x="0" y="401"/>
                    </a:cubicBezTo>
                    <a:lnTo>
                      <a:pt x="1234"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2" name="Freeform 10">
                <a:extLst>
                  <a:ext uri="{FF2B5EF4-FFF2-40B4-BE49-F238E27FC236}">
                    <a16:creationId xmlns:a16="http://schemas.microsoft.com/office/drawing/2014/main" id="{3DDBBF44-42A4-465A-9CC6-4FD950FDF0C2}"/>
                  </a:ext>
                </a:extLst>
              </p:cNvPr>
              <p:cNvSpPr>
                <a:spLocks/>
              </p:cNvSpPr>
              <p:nvPr/>
            </p:nvSpPr>
            <p:spPr bwMode="auto">
              <a:xfrm>
                <a:off x="4494" y="2179"/>
                <a:ext cx="537" cy="335"/>
              </a:xfrm>
              <a:custGeom>
                <a:avLst/>
                <a:gdLst>
                  <a:gd name="T0" fmla="*/ 1369 w 1369"/>
                  <a:gd name="T1" fmla="*/ 0 h 853"/>
                  <a:gd name="T2" fmla="*/ 1234 w 1369"/>
                  <a:gd name="T3" fmla="*/ 853 h 853"/>
                  <a:gd name="T4" fmla="*/ 0 w 1369"/>
                  <a:gd name="T5" fmla="*/ 452 h 853"/>
                  <a:gd name="T6" fmla="*/ 72 w 1369"/>
                  <a:gd name="T7" fmla="*/ 0 h 853"/>
                  <a:gd name="T8" fmla="*/ 1369 w 1369"/>
                  <a:gd name="T9" fmla="*/ 0 h 853"/>
                </a:gdLst>
                <a:ahLst/>
                <a:cxnLst>
                  <a:cxn ang="0">
                    <a:pos x="T0" y="T1"/>
                  </a:cxn>
                  <a:cxn ang="0">
                    <a:pos x="T2" y="T3"/>
                  </a:cxn>
                  <a:cxn ang="0">
                    <a:pos x="T4" y="T5"/>
                  </a:cxn>
                  <a:cxn ang="0">
                    <a:pos x="T6" y="T7"/>
                  </a:cxn>
                  <a:cxn ang="0">
                    <a:pos x="T8" y="T9"/>
                  </a:cxn>
                </a:cxnLst>
                <a:rect l="0" t="0" r="r" b="b"/>
                <a:pathLst>
                  <a:path w="1369" h="853">
                    <a:moveTo>
                      <a:pt x="1369" y="0"/>
                    </a:moveTo>
                    <a:cubicBezTo>
                      <a:pt x="1369" y="290"/>
                      <a:pt x="1323" y="578"/>
                      <a:pt x="1234" y="853"/>
                    </a:cubicBezTo>
                    <a:lnTo>
                      <a:pt x="0" y="452"/>
                    </a:lnTo>
                    <a:cubicBezTo>
                      <a:pt x="48" y="306"/>
                      <a:pt x="72" y="154"/>
                      <a:pt x="72" y="0"/>
                    </a:cubicBezTo>
                    <a:lnTo>
                      <a:pt x="1369"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3" name="Freeform 11">
                <a:extLst>
                  <a:ext uri="{FF2B5EF4-FFF2-40B4-BE49-F238E27FC236}">
                    <a16:creationId xmlns:a16="http://schemas.microsoft.com/office/drawing/2014/main" id="{8503E3AB-C0C2-48F6-89F2-B5A34E994920}"/>
                  </a:ext>
                </a:extLst>
              </p:cNvPr>
              <p:cNvSpPr>
                <a:spLocks/>
              </p:cNvSpPr>
              <p:nvPr/>
            </p:nvSpPr>
            <p:spPr bwMode="auto">
              <a:xfrm>
                <a:off x="4402" y="2389"/>
                <a:ext cx="566" cy="460"/>
              </a:xfrm>
              <a:custGeom>
                <a:avLst/>
                <a:gdLst>
                  <a:gd name="T0" fmla="*/ 1441 w 1441"/>
                  <a:gd name="T1" fmla="*/ 401 h 1170"/>
                  <a:gd name="T2" fmla="*/ 1049 w 1441"/>
                  <a:gd name="T3" fmla="*/ 1170 h 1170"/>
                  <a:gd name="T4" fmla="*/ 0 w 1441"/>
                  <a:gd name="T5" fmla="*/ 408 h 1170"/>
                  <a:gd name="T6" fmla="*/ 207 w 1441"/>
                  <a:gd name="T7" fmla="*/ 0 h 1170"/>
                  <a:gd name="T8" fmla="*/ 1441 w 1441"/>
                  <a:gd name="T9" fmla="*/ 401 h 1170"/>
                </a:gdLst>
                <a:ahLst/>
                <a:cxnLst>
                  <a:cxn ang="0">
                    <a:pos x="T0" y="T1"/>
                  </a:cxn>
                  <a:cxn ang="0">
                    <a:pos x="T2" y="T3"/>
                  </a:cxn>
                  <a:cxn ang="0">
                    <a:pos x="T4" y="T5"/>
                  </a:cxn>
                  <a:cxn ang="0">
                    <a:pos x="T6" y="T7"/>
                  </a:cxn>
                  <a:cxn ang="0">
                    <a:pos x="T8" y="T9"/>
                  </a:cxn>
                </a:cxnLst>
                <a:rect l="0" t="0" r="r" b="b"/>
                <a:pathLst>
                  <a:path w="1441" h="1170">
                    <a:moveTo>
                      <a:pt x="1441" y="401"/>
                    </a:moveTo>
                    <a:cubicBezTo>
                      <a:pt x="1352" y="676"/>
                      <a:pt x="1219" y="936"/>
                      <a:pt x="1049" y="1170"/>
                    </a:cubicBezTo>
                    <a:lnTo>
                      <a:pt x="0" y="408"/>
                    </a:lnTo>
                    <a:cubicBezTo>
                      <a:pt x="90" y="284"/>
                      <a:pt x="160" y="146"/>
                      <a:pt x="207" y="0"/>
                    </a:cubicBezTo>
                    <a:lnTo>
                      <a:pt x="1441" y="401"/>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4" name="Freeform 12">
                <a:extLst>
                  <a:ext uri="{FF2B5EF4-FFF2-40B4-BE49-F238E27FC236}">
                    <a16:creationId xmlns:a16="http://schemas.microsoft.com/office/drawing/2014/main" id="{147D5E14-B757-488A-8136-BE13520E4910}"/>
                  </a:ext>
                </a:extLst>
              </p:cNvPr>
              <p:cNvSpPr>
                <a:spLocks/>
              </p:cNvSpPr>
              <p:nvPr/>
            </p:nvSpPr>
            <p:spPr bwMode="auto">
              <a:xfrm>
                <a:off x="4254" y="2577"/>
                <a:ext cx="540" cy="540"/>
              </a:xfrm>
              <a:custGeom>
                <a:avLst/>
                <a:gdLst>
                  <a:gd name="T0" fmla="*/ 1373 w 1373"/>
                  <a:gd name="T1" fmla="*/ 762 h 1373"/>
                  <a:gd name="T2" fmla="*/ 763 w 1373"/>
                  <a:gd name="T3" fmla="*/ 1373 h 1373"/>
                  <a:gd name="T4" fmla="*/ 0 w 1373"/>
                  <a:gd name="T5" fmla="*/ 323 h 1373"/>
                  <a:gd name="T6" fmla="*/ 324 w 1373"/>
                  <a:gd name="T7" fmla="*/ 0 h 1373"/>
                  <a:gd name="T8" fmla="*/ 1373 w 1373"/>
                  <a:gd name="T9" fmla="*/ 762 h 1373"/>
                </a:gdLst>
                <a:ahLst/>
                <a:cxnLst>
                  <a:cxn ang="0">
                    <a:pos x="T0" y="T1"/>
                  </a:cxn>
                  <a:cxn ang="0">
                    <a:pos x="T2" y="T3"/>
                  </a:cxn>
                  <a:cxn ang="0">
                    <a:pos x="T4" y="T5"/>
                  </a:cxn>
                  <a:cxn ang="0">
                    <a:pos x="T6" y="T7"/>
                  </a:cxn>
                  <a:cxn ang="0">
                    <a:pos x="T8" y="T9"/>
                  </a:cxn>
                </a:cxnLst>
                <a:rect l="0" t="0" r="r" b="b"/>
                <a:pathLst>
                  <a:path w="1373" h="1373">
                    <a:moveTo>
                      <a:pt x="1373" y="762"/>
                    </a:moveTo>
                    <a:cubicBezTo>
                      <a:pt x="1203" y="997"/>
                      <a:pt x="997" y="1203"/>
                      <a:pt x="763" y="1373"/>
                    </a:cubicBezTo>
                    <a:lnTo>
                      <a:pt x="0" y="323"/>
                    </a:lnTo>
                    <a:cubicBezTo>
                      <a:pt x="125" y="233"/>
                      <a:pt x="234" y="124"/>
                      <a:pt x="324" y="0"/>
                    </a:cubicBezTo>
                    <a:lnTo>
                      <a:pt x="1373" y="762"/>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5" name="Freeform 13">
                <a:extLst>
                  <a:ext uri="{FF2B5EF4-FFF2-40B4-BE49-F238E27FC236}">
                    <a16:creationId xmlns:a16="http://schemas.microsoft.com/office/drawing/2014/main" id="{E44FF024-EF5A-445F-B435-2256848B5A7C}"/>
                  </a:ext>
                </a:extLst>
              </p:cNvPr>
              <p:cNvSpPr>
                <a:spLocks/>
              </p:cNvSpPr>
              <p:nvPr/>
            </p:nvSpPr>
            <p:spPr bwMode="auto">
              <a:xfrm>
                <a:off x="4067" y="2724"/>
                <a:ext cx="460" cy="568"/>
              </a:xfrm>
              <a:custGeom>
                <a:avLst/>
                <a:gdLst>
                  <a:gd name="T0" fmla="*/ 1170 w 1170"/>
                  <a:gd name="T1" fmla="*/ 1050 h 1442"/>
                  <a:gd name="T2" fmla="*/ 401 w 1170"/>
                  <a:gd name="T3" fmla="*/ 1442 h 1442"/>
                  <a:gd name="T4" fmla="*/ 0 w 1170"/>
                  <a:gd name="T5" fmla="*/ 208 h 1442"/>
                  <a:gd name="T6" fmla="*/ 407 w 1170"/>
                  <a:gd name="T7" fmla="*/ 0 h 1442"/>
                  <a:gd name="T8" fmla="*/ 1170 w 1170"/>
                  <a:gd name="T9" fmla="*/ 1050 h 1442"/>
                </a:gdLst>
                <a:ahLst/>
                <a:cxnLst>
                  <a:cxn ang="0">
                    <a:pos x="T0" y="T1"/>
                  </a:cxn>
                  <a:cxn ang="0">
                    <a:pos x="T2" y="T3"/>
                  </a:cxn>
                  <a:cxn ang="0">
                    <a:pos x="T4" y="T5"/>
                  </a:cxn>
                  <a:cxn ang="0">
                    <a:pos x="T6" y="T7"/>
                  </a:cxn>
                  <a:cxn ang="0">
                    <a:pos x="T8" y="T9"/>
                  </a:cxn>
                </a:cxnLst>
                <a:rect l="0" t="0" r="r" b="b"/>
                <a:pathLst>
                  <a:path w="1170" h="1442">
                    <a:moveTo>
                      <a:pt x="1170" y="1050"/>
                    </a:moveTo>
                    <a:cubicBezTo>
                      <a:pt x="936" y="1220"/>
                      <a:pt x="676" y="1352"/>
                      <a:pt x="401" y="1442"/>
                    </a:cubicBezTo>
                    <a:lnTo>
                      <a:pt x="0" y="208"/>
                    </a:lnTo>
                    <a:cubicBezTo>
                      <a:pt x="146" y="160"/>
                      <a:pt x="283" y="90"/>
                      <a:pt x="407" y="0"/>
                    </a:cubicBezTo>
                    <a:lnTo>
                      <a:pt x="1170" y="105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6" name="Freeform 14">
                <a:extLst>
                  <a:ext uri="{FF2B5EF4-FFF2-40B4-BE49-F238E27FC236}">
                    <a16:creationId xmlns:a16="http://schemas.microsoft.com/office/drawing/2014/main" id="{436C8922-7CC7-4DD5-9CB0-F876F366B453}"/>
                  </a:ext>
                </a:extLst>
              </p:cNvPr>
              <p:cNvSpPr>
                <a:spLocks/>
              </p:cNvSpPr>
              <p:nvPr/>
            </p:nvSpPr>
            <p:spPr bwMode="auto">
              <a:xfrm>
                <a:off x="3857" y="2817"/>
                <a:ext cx="335" cy="538"/>
              </a:xfrm>
              <a:custGeom>
                <a:avLst/>
                <a:gdLst>
                  <a:gd name="T0" fmla="*/ 852 w 852"/>
                  <a:gd name="T1" fmla="*/ 1233 h 1368"/>
                  <a:gd name="T2" fmla="*/ 0 w 852"/>
                  <a:gd name="T3" fmla="*/ 1368 h 1368"/>
                  <a:gd name="T4" fmla="*/ 0 w 852"/>
                  <a:gd name="T5" fmla="*/ 71 h 1368"/>
                  <a:gd name="T6" fmla="*/ 452 w 852"/>
                  <a:gd name="T7" fmla="*/ 0 h 1368"/>
                  <a:gd name="T8" fmla="*/ 852 w 852"/>
                  <a:gd name="T9" fmla="*/ 1233 h 1368"/>
                </a:gdLst>
                <a:ahLst/>
                <a:cxnLst>
                  <a:cxn ang="0">
                    <a:pos x="T0" y="T1"/>
                  </a:cxn>
                  <a:cxn ang="0">
                    <a:pos x="T2" y="T3"/>
                  </a:cxn>
                  <a:cxn ang="0">
                    <a:pos x="T4" y="T5"/>
                  </a:cxn>
                  <a:cxn ang="0">
                    <a:pos x="T6" y="T7"/>
                  </a:cxn>
                  <a:cxn ang="0">
                    <a:pos x="T8" y="T9"/>
                  </a:cxn>
                </a:cxnLst>
                <a:rect l="0" t="0" r="r" b="b"/>
                <a:pathLst>
                  <a:path w="852" h="1368">
                    <a:moveTo>
                      <a:pt x="852" y="1233"/>
                    </a:moveTo>
                    <a:cubicBezTo>
                      <a:pt x="577" y="1323"/>
                      <a:pt x="289" y="1368"/>
                      <a:pt x="0" y="1368"/>
                    </a:cubicBezTo>
                    <a:lnTo>
                      <a:pt x="0" y="71"/>
                    </a:lnTo>
                    <a:cubicBezTo>
                      <a:pt x="153" y="71"/>
                      <a:pt x="306" y="47"/>
                      <a:pt x="452" y="0"/>
                    </a:cubicBezTo>
                    <a:lnTo>
                      <a:pt x="852" y="1233"/>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7" name="Freeform 15">
                <a:extLst>
                  <a:ext uri="{FF2B5EF4-FFF2-40B4-BE49-F238E27FC236}">
                    <a16:creationId xmlns:a16="http://schemas.microsoft.com/office/drawing/2014/main" id="{372A4F0E-A008-4EE1-AB77-F05929AB2A4B}"/>
                  </a:ext>
                </a:extLst>
              </p:cNvPr>
              <p:cNvSpPr>
                <a:spLocks/>
              </p:cNvSpPr>
              <p:nvPr/>
            </p:nvSpPr>
            <p:spPr bwMode="auto">
              <a:xfrm>
                <a:off x="3488" y="2817"/>
                <a:ext cx="335" cy="538"/>
              </a:xfrm>
              <a:custGeom>
                <a:avLst/>
                <a:gdLst>
                  <a:gd name="T0" fmla="*/ 852 w 852"/>
                  <a:gd name="T1" fmla="*/ 1368 h 1368"/>
                  <a:gd name="T2" fmla="*/ 0 w 852"/>
                  <a:gd name="T3" fmla="*/ 1233 h 1368"/>
                  <a:gd name="T4" fmla="*/ 400 w 852"/>
                  <a:gd name="T5" fmla="*/ 0 h 1368"/>
                  <a:gd name="T6" fmla="*/ 852 w 852"/>
                  <a:gd name="T7" fmla="*/ 71 h 1368"/>
                  <a:gd name="T8" fmla="*/ 852 w 852"/>
                  <a:gd name="T9" fmla="*/ 1368 h 1368"/>
                </a:gdLst>
                <a:ahLst/>
                <a:cxnLst>
                  <a:cxn ang="0">
                    <a:pos x="T0" y="T1"/>
                  </a:cxn>
                  <a:cxn ang="0">
                    <a:pos x="T2" y="T3"/>
                  </a:cxn>
                  <a:cxn ang="0">
                    <a:pos x="T4" y="T5"/>
                  </a:cxn>
                  <a:cxn ang="0">
                    <a:pos x="T6" y="T7"/>
                  </a:cxn>
                  <a:cxn ang="0">
                    <a:pos x="T8" y="T9"/>
                  </a:cxn>
                </a:cxnLst>
                <a:rect l="0" t="0" r="r" b="b"/>
                <a:pathLst>
                  <a:path w="852" h="1368">
                    <a:moveTo>
                      <a:pt x="852" y="1368"/>
                    </a:moveTo>
                    <a:cubicBezTo>
                      <a:pt x="563" y="1368"/>
                      <a:pt x="275" y="1323"/>
                      <a:pt x="0" y="1233"/>
                    </a:cubicBezTo>
                    <a:lnTo>
                      <a:pt x="400" y="0"/>
                    </a:lnTo>
                    <a:cubicBezTo>
                      <a:pt x="546" y="47"/>
                      <a:pt x="699" y="71"/>
                      <a:pt x="852" y="71"/>
                    </a:cubicBezTo>
                    <a:lnTo>
                      <a:pt x="852" y="136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8" name="Freeform 16">
                <a:extLst>
                  <a:ext uri="{FF2B5EF4-FFF2-40B4-BE49-F238E27FC236}">
                    <a16:creationId xmlns:a16="http://schemas.microsoft.com/office/drawing/2014/main" id="{E909AAB2-A09C-47E1-9E31-8AF59D636A5F}"/>
                  </a:ext>
                </a:extLst>
              </p:cNvPr>
              <p:cNvSpPr>
                <a:spLocks/>
              </p:cNvSpPr>
              <p:nvPr/>
            </p:nvSpPr>
            <p:spPr bwMode="auto">
              <a:xfrm>
                <a:off x="3154" y="2724"/>
                <a:ext cx="459" cy="568"/>
              </a:xfrm>
              <a:custGeom>
                <a:avLst/>
                <a:gdLst>
                  <a:gd name="T0" fmla="*/ 769 w 1170"/>
                  <a:gd name="T1" fmla="*/ 1442 h 1442"/>
                  <a:gd name="T2" fmla="*/ 0 w 1170"/>
                  <a:gd name="T3" fmla="*/ 1050 h 1442"/>
                  <a:gd name="T4" fmla="*/ 762 w 1170"/>
                  <a:gd name="T5" fmla="*/ 0 h 1442"/>
                  <a:gd name="T6" fmla="*/ 1170 w 1170"/>
                  <a:gd name="T7" fmla="*/ 208 h 1442"/>
                  <a:gd name="T8" fmla="*/ 769 w 1170"/>
                  <a:gd name="T9" fmla="*/ 1442 h 1442"/>
                </a:gdLst>
                <a:ahLst/>
                <a:cxnLst>
                  <a:cxn ang="0">
                    <a:pos x="T0" y="T1"/>
                  </a:cxn>
                  <a:cxn ang="0">
                    <a:pos x="T2" y="T3"/>
                  </a:cxn>
                  <a:cxn ang="0">
                    <a:pos x="T4" y="T5"/>
                  </a:cxn>
                  <a:cxn ang="0">
                    <a:pos x="T6" y="T7"/>
                  </a:cxn>
                  <a:cxn ang="0">
                    <a:pos x="T8" y="T9"/>
                  </a:cxn>
                </a:cxnLst>
                <a:rect l="0" t="0" r="r" b="b"/>
                <a:pathLst>
                  <a:path w="1170" h="1442">
                    <a:moveTo>
                      <a:pt x="769" y="1442"/>
                    </a:moveTo>
                    <a:cubicBezTo>
                      <a:pt x="494" y="1352"/>
                      <a:pt x="234" y="1220"/>
                      <a:pt x="0" y="1050"/>
                    </a:cubicBezTo>
                    <a:lnTo>
                      <a:pt x="762" y="0"/>
                    </a:lnTo>
                    <a:cubicBezTo>
                      <a:pt x="887" y="90"/>
                      <a:pt x="1024" y="161"/>
                      <a:pt x="1170" y="208"/>
                    </a:cubicBezTo>
                    <a:lnTo>
                      <a:pt x="769" y="1442"/>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69" name="Freeform 17">
                <a:extLst>
                  <a:ext uri="{FF2B5EF4-FFF2-40B4-BE49-F238E27FC236}">
                    <a16:creationId xmlns:a16="http://schemas.microsoft.com/office/drawing/2014/main" id="{CEEFB974-8042-4C42-8001-76D2E712E661}"/>
                  </a:ext>
                </a:extLst>
              </p:cNvPr>
              <p:cNvSpPr>
                <a:spLocks/>
              </p:cNvSpPr>
              <p:nvPr/>
            </p:nvSpPr>
            <p:spPr bwMode="auto">
              <a:xfrm>
                <a:off x="2887" y="2577"/>
                <a:ext cx="539" cy="540"/>
              </a:xfrm>
              <a:custGeom>
                <a:avLst/>
                <a:gdLst>
                  <a:gd name="T0" fmla="*/ 610 w 1373"/>
                  <a:gd name="T1" fmla="*/ 1373 h 1373"/>
                  <a:gd name="T2" fmla="*/ 0 w 1373"/>
                  <a:gd name="T3" fmla="*/ 762 h 1373"/>
                  <a:gd name="T4" fmla="*/ 1049 w 1373"/>
                  <a:gd name="T5" fmla="*/ 0 h 1373"/>
                  <a:gd name="T6" fmla="*/ 1373 w 1373"/>
                  <a:gd name="T7" fmla="*/ 323 h 1373"/>
                  <a:gd name="T8" fmla="*/ 610 w 1373"/>
                  <a:gd name="T9" fmla="*/ 1373 h 1373"/>
                </a:gdLst>
                <a:ahLst/>
                <a:cxnLst>
                  <a:cxn ang="0">
                    <a:pos x="T0" y="T1"/>
                  </a:cxn>
                  <a:cxn ang="0">
                    <a:pos x="T2" y="T3"/>
                  </a:cxn>
                  <a:cxn ang="0">
                    <a:pos x="T4" y="T5"/>
                  </a:cxn>
                  <a:cxn ang="0">
                    <a:pos x="T6" y="T7"/>
                  </a:cxn>
                  <a:cxn ang="0">
                    <a:pos x="T8" y="T9"/>
                  </a:cxn>
                </a:cxnLst>
                <a:rect l="0" t="0" r="r" b="b"/>
                <a:pathLst>
                  <a:path w="1373" h="1373">
                    <a:moveTo>
                      <a:pt x="610" y="1373"/>
                    </a:moveTo>
                    <a:cubicBezTo>
                      <a:pt x="376" y="1203"/>
                      <a:pt x="170" y="997"/>
                      <a:pt x="0" y="762"/>
                    </a:cubicBezTo>
                    <a:lnTo>
                      <a:pt x="1049" y="0"/>
                    </a:lnTo>
                    <a:cubicBezTo>
                      <a:pt x="1139" y="124"/>
                      <a:pt x="1248" y="233"/>
                      <a:pt x="1373" y="323"/>
                    </a:cubicBezTo>
                    <a:lnTo>
                      <a:pt x="610" y="1373"/>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70" name="Freeform 18">
                <a:extLst>
                  <a:ext uri="{FF2B5EF4-FFF2-40B4-BE49-F238E27FC236}">
                    <a16:creationId xmlns:a16="http://schemas.microsoft.com/office/drawing/2014/main" id="{BA31F9E8-9778-461C-98F8-0B5300863A76}"/>
                  </a:ext>
                </a:extLst>
              </p:cNvPr>
              <p:cNvSpPr>
                <a:spLocks/>
              </p:cNvSpPr>
              <p:nvPr/>
            </p:nvSpPr>
            <p:spPr bwMode="auto">
              <a:xfrm>
                <a:off x="2713" y="2389"/>
                <a:ext cx="566" cy="460"/>
              </a:xfrm>
              <a:custGeom>
                <a:avLst/>
                <a:gdLst>
                  <a:gd name="T0" fmla="*/ 392 w 1441"/>
                  <a:gd name="T1" fmla="*/ 1170 h 1170"/>
                  <a:gd name="T2" fmla="*/ 0 w 1441"/>
                  <a:gd name="T3" fmla="*/ 401 h 1170"/>
                  <a:gd name="T4" fmla="*/ 1234 w 1441"/>
                  <a:gd name="T5" fmla="*/ 0 h 1170"/>
                  <a:gd name="T6" fmla="*/ 1441 w 1441"/>
                  <a:gd name="T7" fmla="*/ 408 h 1170"/>
                  <a:gd name="T8" fmla="*/ 392 w 1441"/>
                  <a:gd name="T9" fmla="*/ 1170 h 1170"/>
                </a:gdLst>
                <a:ahLst/>
                <a:cxnLst>
                  <a:cxn ang="0">
                    <a:pos x="T0" y="T1"/>
                  </a:cxn>
                  <a:cxn ang="0">
                    <a:pos x="T2" y="T3"/>
                  </a:cxn>
                  <a:cxn ang="0">
                    <a:pos x="T4" y="T5"/>
                  </a:cxn>
                  <a:cxn ang="0">
                    <a:pos x="T6" y="T7"/>
                  </a:cxn>
                  <a:cxn ang="0">
                    <a:pos x="T8" y="T9"/>
                  </a:cxn>
                </a:cxnLst>
                <a:rect l="0" t="0" r="r" b="b"/>
                <a:pathLst>
                  <a:path w="1441" h="1170">
                    <a:moveTo>
                      <a:pt x="392" y="1170"/>
                    </a:moveTo>
                    <a:cubicBezTo>
                      <a:pt x="222" y="936"/>
                      <a:pt x="89" y="676"/>
                      <a:pt x="0" y="401"/>
                    </a:cubicBezTo>
                    <a:lnTo>
                      <a:pt x="1234" y="0"/>
                    </a:lnTo>
                    <a:cubicBezTo>
                      <a:pt x="1281" y="146"/>
                      <a:pt x="1351" y="284"/>
                      <a:pt x="1441" y="408"/>
                    </a:cubicBezTo>
                    <a:lnTo>
                      <a:pt x="392" y="117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71" name="Freeform 19">
                <a:extLst>
                  <a:ext uri="{FF2B5EF4-FFF2-40B4-BE49-F238E27FC236}">
                    <a16:creationId xmlns:a16="http://schemas.microsoft.com/office/drawing/2014/main" id="{69D3C483-1120-4ADF-A9F2-EFD8AB8ADC69}"/>
                  </a:ext>
                </a:extLst>
              </p:cNvPr>
              <p:cNvSpPr>
                <a:spLocks/>
              </p:cNvSpPr>
              <p:nvPr/>
            </p:nvSpPr>
            <p:spPr bwMode="auto">
              <a:xfrm>
                <a:off x="2649" y="2179"/>
                <a:ext cx="538" cy="335"/>
              </a:xfrm>
              <a:custGeom>
                <a:avLst/>
                <a:gdLst>
                  <a:gd name="T0" fmla="*/ 135 w 1369"/>
                  <a:gd name="T1" fmla="*/ 853 h 853"/>
                  <a:gd name="T2" fmla="*/ 0 w 1369"/>
                  <a:gd name="T3" fmla="*/ 0 h 853"/>
                  <a:gd name="T4" fmla="*/ 1297 w 1369"/>
                  <a:gd name="T5" fmla="*/ 0 h 853"/>
                  <a:gd name="T6" fmla="*/ 1369 w 1369"/>
                  <a:gd name="T7" fmla="*/ 452 h 853"/>
                  <a:gd name="T8" fmla="*/ 135 w 1369"/>
                  <a:gd name="T9" fmla="*/ 853 h 853"/>
                </a:gdLst>
                <a:ahLst/>
                <a:cxnLst>
                  <a:cxn ang="0">
                    <a:pos x="T0" y="T1"/>
                  </a:cxn>
                  <a:cxn ang="0">
                    <a:pos x="T2" y="T3"/>
                  </a:cxn>
                  <a:cxn ang="0">
                    <a:pos x="T4" y="T5"/>
                  </a:cxn>
                  <a:cxn ang="0">
                    <a:pos x="T6" y="T7"/>
                  </a:cxn>
                  <a:cxn ang="0">
                    <a:pos x="T8" y="T9"/>
                  </a:cxn>
                </a:cxnLst>
                <a:rect l="0" t="0" r="r" b="b"/>
                <a:pathLst>
                  <a:path w="1369" h="853">
                    <a:moveTo>
                      <a:pt x="135" y="853"/>
                    </a:moveTo>
                    <a:cubicBezTo>
                      <a:pt x="46" y="578"/>
                      <a:pt x="0" y="290"/>
                      <a:pt x="0" y="0"/>
                    </a:cubicBezTo>
                    <a:lnTo>
                      <a:pt x="1297" y="0"/>
                    </a:lnTo>
                    <a:cubicBezTo>
                      <a:pt x="1297" y="154"/>
                      <a:pt x="1321" y="306"/>
                      <a:pt x="1369" y="452"/>
                    </a:cubicBezTo>
                    <a:lnTo>
                      <a:pt x="135" y="853"/>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72" name="Freeform 20">
                <a:extLst>
                  <a:ext uri="{FF2B5EF4-FFF2-40B4-BE49-F238E27FC236}">
                    <a16:creationId xmlns:a16="http://schemas.microsoft.com/office/drawing/2014/main" id="{2EE56248-03C7-4768-AE28-299F28D33660}"/>
                  </a:ext>
                </a:extLst>
              </p:cNvPr>
              <p:cNvSpPr>
                <a:spLocks/>
              </p:cNvSpPr>
              <p:nvPr/>
            </p:nvSpPr>
            <p:spPr bwMode="auto">
              <a:xfrm>
                <a:off x="2649" y="1809"/>
                <a:ext cx="538" cy="336"/>
              </a:xfrm>
              <a:custGeom>
                <a:avLst/>
                <a:gdLst>
                  <a:gd name="T0" fmla="*/ 0 w 1369"/>
                  <a:gd name="T1" fmla="*/ 853 h 853"/>
                  <a:gd name="T2" fmla="*/ 135 w 1369"/>
                  <a:gd name="T3" fmla="*/ 0 h 853"/>
                  <a:gd name="T4" fmla="*/ 1369 w 1369"/>
                  <a:gd name="T5" fmla="*/ 401 h 853"/>
                  <a:gd name="T6" fmla="*/ 1297 w 1369"/>
                  <a:gd name="T7" fmla="*/ 853 h 853"/>
                  <a:gd name="T8" fmla="*/ 0 w 1369"/>
                  <a:gd name="T9" fmla="*/ 853 h 853"/>
                </a:gdLst>
                <a:ahLst/>
                <a:cxnLst>
                  <a:cxn ang="0">
                    <a:pos x="T0" y="T1"/>
                  </a:cxn>
                  <a:cxn ang="0">
                    <a:pos x="T2" y="T3"/>
                  </a:cxn>
                  <a:cxn ang="0">
                    <a:pos x="T4" y="T5"/>
                  </a:cxn>
                  <a:cxn ang="0">
                    <a:pos x="T6" y="T7"/>
                  </a:cxn>
                  <a:cxn ang="0">
                    <a:pos x="T8" y="T9"/>
                  </a:cxn>
                </a:cxnLst>
                <a:rect l="0" t="0" r="r" b="b"/>
                <a:pathLst>
                  <a:path w="1369" h="853">
                    <a:moveTo>
                      <a:pt x="0" y="853"/>
                    </a:moveTo>
                    <a:cubicBezTo>
                      <a:pt x="0" y="563"/>
                      <a:pt x="46" y="275"/>
                      <a:pt x="135" y="0"/>
                    </a:cubicBezTo>
                    <a:lnTo>
                      <a:pt x="1369" y="401"/>
                    </a:lnTo>
                    <a:cubicBezTo>
                      <a:pt x="1321" y="547"/>
                      <a:pt x="1297" y="699"/>
                      <a:pt x="1297" y="853"/>
                    </a:cubicBezTo>
                    <a:lnTo>
                      <a:pt x="0" y="8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73" name="Freeform 21">
                <a:extLst>
                  <a:ext uri="{FF2B5EF4-FFF2-40B4-BE49-F238E27FC236}">
                    <a16:creationId xmlns:a16="http://schemas.microsoft.com/office/drawing/2014/main" id="{6951989A-1145-40C9-9285-F295A3D0FE3F}"/>
                  </a:ext>
                </a:extLst>
              </p:cNvPr>
              <p:cNvSpPr>
                <a:spLocks/>
              </p:cNvSpPr>
              <p:nvPr/>
            </p:nvSpPr>
            <p:spPr bwMode="auto">
              <a:xfrm>
                <a:off x="2713" y="1474"/>
                <a:ext cx="566" cy="460"/>
              </a:xfrm>
              <a:custGeom>
                <a:avLst/>
                <a:gdLst>
                  <a:gd name="T0" fmla="*/ 0 w 1441"/>
                  <a:gd name="T1" fmla="*/ 769 h 1170"/>
                  <a:gd name="T2" fmla="*/ 392 w 1441"/>
                  <a:gd name="T3" fmla="*/ 0 h 1170"/>
                  <a:gd name="T4" fmla="*/ 1441 w 1441"/>
                  <a:gd name="T5" fmla="*/ 762 h 1170"/>
                  <a:gd name="T6" fmla="*/ 1234 w 1441"/>
                  <a:gd name="T7" fmla="*/ 1170 h 1170"/>
                  <a:gd name="T8" fmla="*/ 0 w 1441"/>
                  <a:gd name="T9" fmla="*/ 769 h 1170"/>
                </a:gdLst>
                <a:ahLst/>
                <a:cxnLst>
                  <a:cxn ang="0">
                    <a:pos x="T0" y="T1"/>
                  </a:cxn>
                  <a:cxn ang="0">
                    <a:pos x="T2" y="T3"/>
                  </a:cxn>
                  <a:cxn ang="0">
                    <a:pos x="T4" y="T5"/>
                  </a:cxn>
                  <a:cxn ang="0">
                    <a:pos x="T6" y="T7"/>
                  </a:cxn>
                  <a:cxn ang="0">
                    <a:pos x="T8" y="T9"/>
                  </a:cxn>
                </a:cxnLst>
                <a:rect l="0" t="0" r="r" b="b"/>
                <a:pathLst>
                  <a:path w="1441" h="1170">
                    <a:moveTo>
                      <a:pt x="0" y="769"/>
                    </a:moveTo>
                    <a:cubicBezTo>
                      <a:pt x="89" y="493"/>
                      <a:pt x="222" y="234"/>
                      <a:pt x="392" y="0"/>
                    </a:cubicBezTo>
                    <a:lnTo>
                      <a:pt x="1441" y="762"/>
                    </a:lnTo>
                    <a:cubicBezTo>
                      <a:pt x="1351" y="886"/>
                      <a:pt x="1281" y="1024"/>
                      <a:pt x="1234" y="1170"/>
                    </a:cubicBezTo>
                    <a:lnTo>
                      <a:pt x="0" y="7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74" name="Freeform 22">
                <a:extLst>
                  <a:ext uri="{FF2B5EF4-FFF2-40B4-BE49-F238E27FC236}">
                    <a16:creationId xmlns:a16="http://schemas.microsoft.com/office/drawing/2014/main" id="{A3C207E2-9D7E-4878-AEEB-7A75D5C68851}"/>
                  </a:ext>
                </a:extLst>
              </p:cNvPr>
              <p:cNvSpPr>
                <a:spLocks/>
              </p:cNvSpPr>
              <p:nvPr/>
            </p:nvSpPr>
            <p:spPr bwMode="auto">
              <a:xfrm>
                <a:off x="2887" y="1206"/>
                <a:ext cx="539" cy="540"/>
              </a:xfrm>
              <a:custGeom>
                <a:avLst/>
                <a:gdLst>
                  <a:gd name="T0" fmla="*/ 0 w 1373"/>
                  <a:gd name="T1" fmla="*/ 611 h 1373"/>
                  <a:gd name="T2" fmla="*/ 610 w 1373"/>
                  <a:gd name="T3" fmla="*/ 0 h 1373"/>
                  <a:gd name="T4" fmla="*/ 1373 w 1373"/>
                  <a:gd name="T5" fmla="*/ 1050 h 1373"/>
                  <a:gd name="T6" fmla="*/ 1049 w 1373"/>
                  <a:gd name="T7" fmla="*/ 1373 h 1373"/>
                  <a:gd name="T8" fmla="*/ 0 w 1373"/>
                  <a:gd name="T9" fmla="*/ 611 h 1373"/>
                </a:gdLst>
                <a:ahLst/>
                <a:cxnLst>
                  <a:cxn ang="0">
                    <a:pos x="T0" y="T1"/>
                  </a:cxn>
                  <a:cxn ang="0">
                    <a:pos x="T2" y="T3"/>
                  </a:cxn>
                  <a:cxn ang="0">
                    <a:pos x="T4" y="T5"/>
                  </a:cxn>
                  <a:cxn ang="0">
                    <a:pos x="T6" y="T7"/>
                  </a:cxn>
                  <a:cxn ang="0">
                    <a:pos x="T8" y="T9"/>
                  </a:cxn>
                </a:cxnLst>
                <a:rect l="0" t="0" r="r" b="b"/>
                <a:pathLst>
                  <a:path w="1373" h="1373">
                    <a:moveTo>
                      <a:pt x="0" y="611"/>
                    </a:moveTo>
                    <a:cubicBezTo>
                      <a:pt x="170" y="376"/>
                      <a:pt x="376" y="170"/>
                      <a:pt x="610" y="0"/>
                    </a:cubicBezTo>
                    <a:lnTo>
                      <a:pt x="1373" y="1050"/>
                    </a:lnTo>
                    <a:cubicBezTo>
                      <a:pt x="1248" y="1140"/>
                      <a:pt x="1139" y="1249"/>
                      <a:pt x="1049" y="1373"/>
                    </a:cubicBezTo>
                    <a:lnTo>
                      <a:pt x="0" y="6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75" name="Freeform 23">
                <a:extLst>
                  <a:ext uri="{FF2B5EF4-FFF2-40B4-BE49-F238E27FC236}">
                    <a16:creationId xmlns:a16="http://schemas.microsoft.com/office/drawing/2014/main" id="{311DCC94-2D53-4F59-BD39-8F93436A2B50}"/>
                  </a:ext>
                </a:extLst>
              </p:cNvPr>
              <p:cNvSpPr>
                <a:spLocks/>
              </p:cNvSpPr>
              <p:nvPr/>
            </p:nvSpPr>
            <p:spPr bwMode="auto">
              <a:xfrm>
                <a:off x="3154" y="1031"/>
                <a:ext cx="459" cy="568"/>
              </a:xfrm>
              <a:custGeom>
                <a:avLst/>
                <a:gdLst>
                  <a:gd name="T0" fmla="*/ 0 w 1170"/>
                  <a:gd name="T1" fmla="*/ 392 h 1442"/>
                  <a:gd name="T2" fmla="*/ 769 w 1170"/>
                  <a:gd name="T3" fmla="*/ 0 h 1442"/>
                  <a:gd name="T4" fmla="*/ 1170 w 1170"/>
                  <a:gd name="T5" fmla="*/ 1234 h 1442"/>
                  <a:gd name="T6" fmla="*/ 762 w 1170"/>
                  <a:gd name="T7" fmla="*/ 1442 h 1442"/>
                  <a:gd name="T8" fmla="*/ 0 w 1170"/>
                  <a:gd name="T9" fmla="*/ 392 h 1442"/>
                </a:gdLst>
                <a:ahLst/>
                <a:cxnLst>
                  <a:cxn ang="0">
                    <a:pos x="T0" y="T1"/>
                  </a:cxn>
                  <a:cxn ang="0">
                    <a:pos x="T2" y="T3"/>
                  </a:cxn>
                  <a:cxn ang="0">
                    <a:pos x="T4" y="T5"/>
                  </a:cxn>
                  <a:cxn ang="0">
                    <a:pos x="T6" y="T7"/>
                  </a:cxn>
                  <a:cxn ang="0">
                    <a:pos x="T8" y="T9"/>
                  </a:cxn>
                </a:cxnLst>
                <a:rect l="0" t="0" r="r" b="b"/>
                <a:pathLst>
                  <a:path w="1170" h="1442">
                    <a:moveTo>
                      <a:pt x="0" y="392"/>
                    </a:moveTo>
                    <a:cubicBezTo>
                      <a:pt x="234" y="222"/>
                      <a:pt x="494" y="90"/>
                      <a:pt x="769" y="0"/>
                    </a:cubicBezTo>
                    <a:lnTo>
                      <a:pt x="1170" y="1234"/>
                    </a:lnTo>
                    <a:cubicBezTo>
                      <a:pt x="1024" y="1281"/>
                      <a:pt x="887" y="1352"/>
                      <a:pt x="762" y="1442"/>
                    </a:cubicBezTo>
                    <a:lnTo>
                      <a:pt x="0" y="3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76" name="Freeform 24">
                <a:extLst>
                  <a:ext uri="{FF2B5EF4-FFF2-40B4-BE49-F238E27FC236}">
                    <a16:creationId xmlns:a16="http://schemas.microsoft.com/office/drawing/2014/main" id="{BAE8AF1A-A238-461D-B267-E24E5DC1266B}"/>
                  </a:ext>
                </a:extLst>
              </p:cNvPr>
              <p:cNvSpPr>
                <a:spLocks/>
              </p:cNvSpPr>
              <p:nvPr/>
            </p:nvSpPr>
            <p:spPr bwMode="auto">
              <a:xfrm>
                <a:off x="3488" y="968"/>
                <a:ext cx="335" cy="539"/>
              </a:xfrm>
              <a:custGeom>
                <a:avLst/>
                <a:gdLst>
                  <a:gd name="T0" fmla="*/ 0 w 853"/>
                  <a:gd name="T1" fmla="*/ 135 h 1368"/>
                  <a:gd name="T2" fmla="*/ 853 w 853"/>
                  <a:gd name="T3" fmla="*/ 0 h 1368"/>
                  <a:gd name="T4" fmla="*/ 853 w 853"/>
                  <a:gd name="T5" fmla="*/ 1297 h 1368"/>
                  <a:gd name="T6" fmla="*/ 401 w 853"/>
                  <a:gd name="T7" fmla="*/ 1368 h 1368"/>
                  <a:gd name="T8" fmla="*/ 0 w 853"/>
                  <a:gd name="T9" fmla="*/ 135 h 1368"/>
                </a:gdLst>
                <a:ahLst/>
                <a:cxnLst>
                  <a:cxn ang="0">
                    <a:pos x="T0" y="T1"/>
                  </a:cxn>
                  <a:cxn ang="0">
                    <a:pos x="T2" y="T3"/>
                  </a:cxn>
                  <a:cxn ang="0">
                    <a:pos x="T4" y="T5"/>
                  </a:cxn>
                  <a:cxn ang="0">
                    <a:pos x="T6" y="T7"/>
                  </a:cxn>
                  <a:cxn ang="0">
                    <a:pos x="T8" y="T9"/>
                  </a:cxn>
                </a:cxnLst>
                <a:rect l="0" t="0" r="r" b="b"/>
                <a:pathLst>
                  <a:path w="853" h="1368">
                    <a:moveTo>
                      <a:pt x="0" y="135"/>
                    </a:moveTo>
                    <a:cubicBezTo>
                      <a:pt x="276" y="45"/>
                      <a:pt x="564" y="0"/>
                      <a:pt x="853" y="0"/>
                    </a:cubicBezTo>
                    <a:lnTo>
                      <a:pt x="853" y="1297"/>
                    </a:lnTo>
                    <a:cubicBezTo>
                      <a:pt x="700" y="1297"/>
                      <a:pt x="547" y="1321"/>
                      <a:pt x="401" y="1368"/>
                    </a:cubicBezTo>
                    <a:lnTo>
                      <a:pt x="0" y="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grpSp>
        <p:sp>
          <p:nvSpPr>
            <p:cNvPr id="50" name="Freeform: Shape 49">
              <a:extLst>
                <a:ext uri="{FF2B5EF4-FFF2-40B4-BE49-F238E27FC236}">
                  <a16:creationId xmlns:a16="http://schemas.microsoft.com/office/drawing/2014/main" id="{D17EFF57-A2DA-40F3-8C8D-EEDBE7F2EF96}"/>
                </a:ext>
              </a:extLst>
            </p:cNvPr>
            <p:cNvSpPr>
              <a:spLocks/>
            </p:cNvSpPr>
            <p:nvPr/>
          </p:nvSpPr>
          <p:spPr bwMode="auto">
            <a:xfrm>
              <a:off x="4647238" y="1982660"/>
              <a:ext cx="2897527" cy="2897447"/>
            </a:xfrm>
            <a:custGeom>
              <a:avLst/>
              <a:gdLst>
                <a:gd name="connsiteX0" fmla="*/ 1757886 w 2897527"/>
                <a:gd name="connsiteY0" fmla="*/ 2489329 h 2897447"/>
                <a:gd name="connsiteX1" fmla="*/ 1870356 w 2897527"/>
                <a:gd name="connsiteY1" fmla="*/ 2836089 h 2897447"/>
                <a:gd name="connsiteX2" fmla="*/ 1741006 w 2897527"/>
                <a:gd name="connsiteY2" fmla="*/ 2869349 h 2897447"/>
                <a:gd name="connsiteX3" fmla="*/ 1597026 w 2897527"/>
                <a:gd name="connsiteY3" fmla="*/ 2891323 h 2897447"/>
                <a:gd name="connsiteX4" fmla="*/ 1475750 w 2897527"/>
                <a:gd name="connsiteY4" fmla="*/ 2897447 h 2897447"/>
                <a:gd name="connsiteX5" fmla="*/ 1475750 w 2897527"/>
                <a:gd name="connsiteY5" fmla="*/ 2533656 h 2897447"/>
                <a:gd name="connsiteX6" fmla="*/ 1757886 w 2897527"/>
                <a:gd name="connsiteY6" fmla="*/ 2489329 h 2897447"/>
                <a:gd name="connsiteX7" fmla="*/ 1139640 w 2897527"/>
                <a:gd name="connsiteY7" fmla="*/ 2489329 h 2897447"/>
                <a:gd name="connsiteX8" fmla="*/ 1421776 w 2897527"/>
                <a:gd name="connsiteY8" fmla="*/ 2533656 h 2897447"/>
                <a:gd name="connsiteX9" fmla="*/ 1421776 w 2897527"/>
                <a:gd name="connsiteY9" fmla="*/ 2897447 h 2897447"/>
                <a:gd name="connsiteX10" fmla="*/ 1300500 w 2897527"/>
                <a:gd name="connsiteY10" fmla="*/ 2891323 h 2897447"/>
                <a:gd name="connsiteX11" fmla="*/ 1156520 w 2897527"/>
                <a:gd name="connsiteY11" fmla="*/ 2869349 h 2897447"/>
                <a:gd name="connsiteX12" fmla="*/ 1027171 w 2897527"/>
                <a:gd name="connsiteY12" fmla="*/ 2836089 h 2897447"/>
                <a:gd name="connsiteX13" fmla="*/ 2063152 w 2897527"/>
                <a:gd name="connsiteY13" fmla="*/ 2341691 h 2897447"/>
                <a:gd name="connsiteX14" fmla="*/ 2277733 w 2897527"/>
                <a:gd name="connsiteY14" fmla="*/ 2637538 h 2897447"/>
                <a:gd name="connsiteX15" fmla="*/ 2259520 w 2897527"/>
                <a:gd name="connsiteY15" fmla="*/ 2651157 h 2897447"/>
                <a:gd name="connsiteX16" fmla="*/ 2013202 w 2897527"/>
                <a:gd name="connsiteY16" fmla="*/ 2784854 h 2897447"/>
                <a:gd name="connsiteX17" fmla="*/ 1921559 w 2897527"/>
                <a:gd name="connsiteY17" fmla="*/ 2818396 h 2897447"/>
                <a:gd name="connsiteX18" fmla="*/ 1809125 w 2897527"/>
                <a:gd name="connsiteY18" fmla="*/ 2471756 h 2897447"/>
                <a:gd name="connsiteX19" fmla="*/ 2063152 w 2897527"/>
                <a:gd name="connsiteY19" fmla="*/ 2341691 h 2897447"/>
                <a:gd name="connsiteX20" fmla="*/ 834303 w 2897527"/>
                <a:gd name="connsiteY20" fmla="*/ 2341691 h 2897447"/>
                <a:gd name="connsiteX21" fmla="*/ 1088401 w 2897527"/>
                <a:gd name="connsiteY21" fmla="*/ 2471756 h 2897447"/>
                <a:gd name="connsiteX22" fmla="*/ 976186 w 2897527"/>
                <a:gd name="connsiteY22" fmla="*/ 2818476 h 2897447"/>
                <a:gd name="connsiteX23" fmla="*/ 884325 w 2897527"/>
                <a:gd name="connsiteY23" fmla="*/ 2784854 h 2897447"/>
                <a:gd name="connsiteX24" fmla="*/ 638007 w 2897527"/>
                <a:gd name="connsiteY24" fmla="*/ 2651157 h 2897447"/>
                <a:gd name="connsiteX25" fmla="*/ 620233 w 2897527"/>
                <a:gd name="connsiteY25" fmla="*/ 2637866 h 2897447"/>
                <a:gd name="connsiteX26" fmla="*/ 2308282 w 2897527"/>
                <a:gd name="connsiteY26" fmla="*/ 2108329 h 2897447"/>
                <a:gd name="connsiteX27" fmla="*/ 2603736 w 2897527"/>
                <a:gd name="connsiteY27" fmla="*/ 2322949 h 2897447"/>
                <a:gd name="connsiteX28" fmla="*/ 2567720 w 2897527"/>
                <a:gd name="connsiteY28" fmla="*/ 2371112 h 2897447"/>
                <a:gd name="connsiteX29" fmla="*/ 2371152 w 2897527"/>
                <a:gd name="connsiteY29" fmla="*/ 2567680 h 2897447"/>
                <a:gd name="connsiteX30" fmla="*/ 2320669 w 2897527"/>
                <a:gd name="connsiteY30" fmla="*/ 2605431 h 2897447"/>
                <a:gd name="connsiteX31" fmla="*/ 2105988 w 2897527"/>
                <a:gd name="connsiteY31" fmla="*/ 2309998 h 2897447"/>
                <a:gd name="connsiteX32" fmla="*/ 2308282 w 2897527"/>
                <a:gd name="connsiteY32" fmla="*/ 2108329 h 2897447"/>
                <a:gd name="connsiteX33" fmla="*/ 589619 w 2897527"/>
                <a:gd name="connsiteY33" fmla="*/ 2108329 h 2897447"/>
                <a:gd name="connsiteX34" fmla="*/ 791538 w 2897527"/>
                <a:gd name="connsiteY34" fmla="*/ 2309998 h 2897447"/>
                <a:gd name="connsiteX35" fmla="*/ 577115 w 2897527"/>
                <a:gd name="connsiteY35" fmla="*/ 2605623 h 2897447"/>
                <a:gd name="connsiteX36" fmla="*/ 526374 w 2897527"/>
                <a:gd name="connsiteY36" fmla="*/ 2567680 h 2897447"/>
                <a:gd name="connsiteX37" fmla="*/ 329807 w 2897527"/>
                <a:gd name="connsiteY37" fmla="*/ 2371112 h 2897447"/>
                <a:gd name="connsiteX38" fmla="*/ 294115 w 2897527"/>
                <a:gd name="connsiteY38" fmla="*/ 2323383 h 2897447"/>
                <a:gd name="connsiteX39" fmla="*/ 2470012 w 2897527"/>
                <a:gd name="connsiteY39" fmla="*/ 1809879 h 2897447"/>
                <a:gd name="connsiteX40" fmla="*/ 2817882 w 2897527"/>
                <a:gd name="connsiteY40" fmla="*/ 1923032 h 2897447"/>
                <a:gd name="connsiteX41" fmla="*/ 2784894 w 2897527"/>
                <a:gd name="connsiteY41" fmla="*/ 2013162 h 2897447"/>
                <a:gd name="connsiteX42" fmla="*/ 2651197 w 2897527"/>
                <a:gd name="connsiteY42" fmla="*/ 2259480 h 2897447"/>
                <a:gd name="connsiteX43" fmla="*/ 2636354 w 2897527"/>
                <a:gd name="connsiteY43" fmla="*/ 2279330 h 2897447"/>
                <a:gd name="connsiteX44" fmla="*/ 2340938 w 2897527"/>
                <a:gd name="connsiteY44" fmla="*/ 2064530 h 2897447"/>
                <a:gd name="connsiteX45" fmla="*/ 2470012 w 2897527"/>
                <a:gd name="connsiteY45" fmla="*/ 1809879 h 2897447"/>
                <a:gd name="connsiteX46" fmla="*/ 429101 w 2897527"/>
                <a:gd name="connsiteY46" fmla="*/ 1809879 h 2897447"/>
                <a:gd name="connsiteX47" fmla="*/ 558175 w 2897527"/>
                <a:gd name="connsiteY47" fmla="*/ 2064530 h 2897447"/>
                <a:gd name="connsiteX48" fmla="*/ 261731 w 2897527"/>
                <a:gd name="connsiteY48" fmla="*/ 2280077 h 2897447"/>
                <a:gd name="connsiteX49" fmla="*/ 246329 w 2897527"/>
                <a:gd name="connsiteY49" fmla="*/ 2259480 h 2897447"/>
                <a:gd name="connsiteX50" fmla="*/ 112632 w 2897527"/>
                <a:gd name="connsiteY50" fmla="*/ 2013162 h 2897447"/>
                <a:gd name="connsiteX51" fmla="*/ 79813 w 2897527"/>
                <a:gd name="connsiteY51" fmla="*/ 1923493 h 2897447"/>
                <a:gd name="connsiteX52" fmla="*/ 2531823 w 2897527"/>
                <a:gd name="connsiteY52" fmla="*/ 1476504 h 2897447"/>
                <a:gd name="connsiteX53" fmla="*/ 2897446 w 2897527"/>
                <a:gd name="connsiteY53" fmla="*/ 1476504 h 2897447"/>
                <a:gd name="connsiteX54" fmla="*/ 2891363 w 2897527"/>
                <a:gd name="connsiteY54" fmla="*/ 1596986 h 2897447"/>
                <a:gd name="connsiteX55" fmla="*/ 2869389 w 2897527"/>
                <a:gd name="connsiteY55" fmla="*/ 1740966 h 2897447"/>
                <a:gd name="connsiteX56" fmla="*/ 2835753 w 2897527"/>
                <a:gd name="connsiteY56" fmla="*/ 1871780 h 2897447"/>
                <a:gd name="connsiteX57" fmla="*/ 2486988 w 2897527"/>
                <a:gd name="connsiteY57" fmla="*/ 1758309 h 2897447"/>
                <a:gd name="connsiteX58" fmla="*/ 2531823 w 2897527"/>
                <a:gd name="connsiteY58" fmla="*/ 1476504 h 2897447"/>
                <a:gd name="connsiteX59" fmla="*/ 80 w 2897527"/>
                <a:gd name="connsiteY59" fmla="*/ 1476504 h 2897447"/>
                <a:gd name="connsiteX60" fmla="*/ 367206 w 2897527"/>
                <a:gd name="connsiteY60" fmla="*/ 1476504 h 2897447"/>
                <a:gd name="connsiteX61" fmla="*/ 412125 w 2897527"/>
                <a:gd name="connsiteY61" fmla="*/ 1758309 h 2897447"/>
                <a:gd name="connsiteX62" fmla="*/ 61846 w 2897527"/>
                <a:gd name="connsiteY62" fmla="*/ 1872062 h 2897447"/>
                <a:gd name="connsiteX63" fmla="*/ 28138 w 2897527"/>
                <a:gd name="connsiteY63" fmla="*/ 1740966 h 2897447"/>
                <a:gd name="connsiteX64" fmla="*/ 6164 w 2897527"/>
                <a:gd name="connsiteY64" fmla="*/ 1596986 h 2897447"/>
                <a:gd name="connsiteX65" fmla="*/ 2835849 w 2897527"/>
                <a:gd name="connsiteY65" fmla="*/ 1026042 h 2897447"/>
                <a:gd name="connsiteX66" fmla="*/ 2869389 w 2897527"/>
                <a:gd name="connsiteY66" fmla="*/ 1156480 h 2897447"/>
                <a:gd name="connsiteX67" fmla="*/ 2891363 w 2897527"/>
                <a:gd name="connsiteY67" fmla="*/ 1300460 h 2897447"/>
                <a:gd name="connsiteX68" fmla="*/ 2897527 w 2897527"/>
                <a:gd name="connsiteY68" fmla="*/ 1422529 h 2897447"/>
                <a:gd name="connsiteX69" fmla="*/ 2531823 w 2897527"/>
                <a:gd name="connsiteY69" fmla="*/ 1422529 h 2897447"/>
                <a:gd name="connsiteX70" fmla="*/ 2486988 w 2897527"/>
                <a:gd name="connsiteY70" fmla="*/ 1139883 h 2897447"/>
                <a:gd name="connsiteX71" fmla="*/ 61750 w 2897527"/>
                <a:gd name="connsiteY71" fmla="*/ 1025760 h 2897447"/>
                <a:gd name="connsiteX72" fmla="*/ 412125 w 2897527"/>
                <a:gd name="connsiteY72" fmla="*/ 1139883 h 2897447"/>
                <a:gd name="connsiteX73" fmla="*/ 367206 w 2897527"/>
                <a:gd name="connsiteY73" fmla="*/ 1422529 h 2897447"/>
                <a:gd name="connsiteX74" fmla="*/ 0 w 2897527"/>
                <a:gd name="connsiteY74" fmla="*/ 1422529 h 2897447"/>
                <a:gd name="connsiteX75" fmla="*/ 6164 w 2897527"/>
                <a:gd name="connsiteY75" fmla="*/ 1300460 h 2897447"/>
                <a:gd name="connsiteX76" fmla="*/ 28138 w 2897527"/>
                <a:gd name="connsiteY76" fmla="*/ 1156480 h 2897447"/>
                <a:gd name="connsiteX77" fmla="*/ 2636353 w 2897527"/>
                <a:gd name="connsiteY77" fmla="*/ 618116 h 2897447"/>
                <a:gd name="connsiteX78" fmla="*/ 2651197 w 2897527"/>
                <a:gd name="connsiteY78" fmla="*/ 637966 h 2897447"/>
                <a:gd name="connsiteX79" fmla="*/ 2784894 w 2897527"/>
                <a:gd name="connsiteY79" fmla="*/ 884284 h 2897447"/>
                <a:gd name="connsiteX80" fmla="*/ 2817882 w 2897527"/>
                <a:gd name="connsiteY80" fmla="*/ 974413 h 2897447"/>
                <a:gd name="connsiteX81" fmla="*/ 2470012 w 2897527"/>
                <a:gd name="connsiteY81" fmla="*/ 1087566 h 2897447"/>
                <a:gd name="connsiteX82" fmla="*/ 2340938 w 2897527"/>
                <a:gd name="connsiteY82" fmla="*/ 832915 h 2897447"/>
                <a:gd name="connsiteX83" fmla="*/ 261732 w 2897527"/>
                <a:gd name="connsiteY83" fmla="*/ 617369 h 2897447"/>
                <a:gd name="connsiteX84" fmla="*/ 558175 w 2897527"/>
                <a:gd name="connsiteY84" fmla="*/ 832915 h 2897447"/>
                <a:gd name="connsiteX85" fmla="*/ 429101 w 2897527"/>
                <a:gd name="connsiteY85" fmla="*/ 1087566 h 2897447"/>
                <a:gd name="connsiteX86" fmla="*/ 79813 w 2897527"/>
                <a:gd name="connsiteY86" fmla="*/ 973952 h 2897447"/>
                <a:gd name="connsiteX87" fmla="*/ 112632 w 2897527"/>
                <a:gd name="connsiteY87" fmla="*/ 884284 h 2897447"/>
                <a:gd name="connsiteX88" fmla="*/ 246329 w 2897527"/>
                <a:gd name="connsiteY88" fmla="*/ 637966 h 2897447"/>
                <a:gd name="connsiteX89" fmla="*/ 2320669 w 2897527"/>
                <a:gd name="connsiteY89" fmla="*/ 292015 h 2897447"/>
                <a:gd name="connsiteX90" fmla="*/ 2371152 w 2897527"/>
                <a:gd name="connsiteY90" fmla="*/ 329766 h 2897447"/>
                <a:gd name="connsiteX91" fmla="*/ 2567720 w 2897527"/>
                <a:gd name="connsiteY91" fmla="*/ 526334 h 2897447"/>
                <a:gd name="connsiteX92" fmla="*/ 2603736 w 2897527"/>
                <a:gd name="connsiteY92" fmla="*/ 574497 h 2897447"/>
                <a:gd name="connsiteX93" fmla="*/ 2308282 w 2897527"/>
                <a:gd name="connsiteY93" fmla="*/ 789116 h 2897447"/>
                <a:gd name="connsiteX94" fmla="*/ 2105988 w 2897527"/>
                <a:gd name="connsiteY94" fmla="*/ 587447 h 2897447"/>
                <a:gd name="connsiteX95" fmla="*/ 577116 w 2897527"/>
                <a:gd name="connsiteY95" fmla="*/ 291823 h 2897447"/>
                <a:gd name="connsiteX96" fmla="*/ 791538 w 2897527"/>
                <a:gd name="connsiteY96" fmla="*/ 587447 h 2897447"/>
                <a:gd name="connsiteX97" fmla="*/ 589619 w 2897527"/>
                <a:gd name="connsiteY97" fmla="*/ 789116 h 2897447"/>
                <a:gd name="connsiteX98" fmla="*/ 294116 w 2897527"/>
                <a:gd name="connsiteY98" fmla="*/ 574063 h 2897447"/>
                <a:gd name="connsiteX99" fmla="*/ 329807 w 2897527"/>
                <a:gd name="connsiteY99" fmla="*/ 526334 h 2897447"/>
                <a:gd name="connsiteX100" fmla="*/ 526374 w 2897527"/>
                <a:gd name="connsiteY100" fmla="*/ 329766 h 2897447"/>
                <a:gd name="connsiteX101" fmla="*/ 1921559 w 2897527"/>
                <a:gd name="connsiteY101" fmla="*/ 79050 h 2897447"/>
                <a:gd name="connsiteX102" fmla="*/ 2013202 w 2897527"/>
                <a:gd name="connsiteY102" fmla="*/ 112592 h 2897447"/>
                <a:gd name="connsiteX103" fmla="*/ 2259520 w 2897527"/>
                <a:gd name="connsiteY103" fmla="*/ 246289 h 2897447"/>
                <a:gd name="connsiteX104" fmla="*/ 2277733 w 2897527"/>
                <a:gd name="connsiteY104" fmla="*/ 259908 h 2897447"/>
                <a:gd name="connsiteX105" fmla="*/ 2063152 w 2897527"/>
                <a:gd name="connsiteY105" fmla="*/ 555754 h 2897447"/>
                <a:gd name="connsiteX106" fmla="*/ 1809125 w 2897527"/>
                <a:gd name="connsiteY106" fmla="*/ 425689 h 2897447"/>
                <a:gd name="connsiteX107" fmla="*/ 976186 w 2897527"/>
                <a:gd name="connsiteY107" fmla="*/ 78970 h 2897447"/>
                <a:gd name="connsiteX108" fmla="*/ 1088401 w 2897527"/>
                <a:gd name="connsiteY108" fmla="*/ 425689 h 2897447"/>
                <a:gd name="connsiteX109" fmla="*/ 834303 w 2897527"/>
                <a:gd name="connsiteY109" fmla="*/ 555754 h 2897447"/>
                <a:gd name="connsiteX110" fmla="*/ 620233 w 2897527"/>
                <a:gd name="connsiteY110" fmla="*/ 259580 h 2897447"/>
                <a:gd name="connsiteX111" fmla="*/ 638007 w 2897527"/>
                <a:gd name="connsiteY111" fmla="*/ 246289 h 2897447"/>
                <a:gd name="connsiteX112" fmla="*/ 884325 w 2897527"/>
                <a:gd name="connsiteY112" fmla="*/ 112592 h 2897447"/>
                <a:gd name="connsiteX113" fmla="*/ 1475750 w 2897527"/>
                <a:gd name="connsiteY113" fmla="*/ 0 h 2897447"/>
                <a:gd name="connsiteX114" fmla="*/ 1597026 w 2897527"/>
                <a:gd name="connsiteY114" fmla="*/ 6124 h 2897447"/>
                <a:gd name="connsiteX115" fmla="*/ 1741006 w 2897527"/>
                <a:gd name="connsiteY115" fmla="*/ 28098 h 2897447"/>
                <a:gd name="connsiteX116" fmla="*/ 1870637 w 2897527"/>
                <a:gd name="connsiteY116" fmla="*/ 61429 h 2897447"/>
                <a:gd name="connsiteX117" fmla="*/ 1757886 w 2897527"/>
                <a:gd name="connsiteY117" fmla="*/ 409704 h 2897447"/>
                <a:gd name="connsiteX118" fmla="*/ 1475750 w 2897527"/>
                <a:gd name="connsiteY118" fmla="*/ 365295 h 2897447"/>
                <a:gd name="connsiteX119" fmla="*/ 1421776 w 2897527"/>
                <a:gd name="connsiteY119" fmla="*/ 0 h 2897447"/>
                <a:gd name="connsiteX120" fmla="*/ 1421776 w 2897527"/>
                <a:gd name="connsiteY120" fmla="*/ 365295 h 2897447"/>
                <a:gd name="connsiteX121" fmla="*/ 1139971 w 2897527"/>
                <a:gd name="connsiteY121" fmla="*/ 409704 h 2897447"/>
                <a:gd name="connsiteX122" fmla="*/ 1027057 w 2897527"/>
                <a:gd name="connsiteY122" fmla="*/ 61386 h 2897447"/>
                <a:gd name="connsiteX123" fmla="*/ 1156520 w 2897527"/>
                <a:gd name="connsiteY123" fmla="*/ 28098 h 2897447"/>
                <a:gd name="connsiteX124" fmla="*/ 1300500 w 2897527"/>
                <a:gd name="connsiteY124" fmla="*/ 6124 h 28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897527" h="2897447">
                  <a:moveTo>
                    <a:pt x="1757886" y="2489329"/>
                  </a:moveTo>
                  <a:lnTo>
                    <a:pt x="1870356" y="2836089"/>
                  </a:lnTo>
                  <a:lnTo>
                    <a:pt x="1741006" y="2869349"/>
                  </a:lnTo>
                  <a:cubicBezTo>
                    <a:pt x="1693808" y="2879007"/>
                    <a:pt x="1645774" y="2886372"/>
                    <a:pt x="1597026" y="2891323"/>
                  </a:cubicBezTo>
                  <a:lnTo>
                    <a:pt x="1475750" y="2897447"/>
                  </a:lnTo>
                  <a:lnTo>
                    <a:pt x="1475750" y="2533656"/>
                  </a:lnTo>
                  <a:cubicBezTo>
                    <a:pt x="1571252" y="2533656"/>
                    <a:pt x="1666754" y="2518672"/>
                    <a:pt x="1757886" y="2489329"/>
                  </a:cubicBezTo>
                  <a:close/>
                  <a:moveTo>
                    <a:pt x="1139640" y="2489329"/>
                  </a:moveTo>
                  <a:cubicBezTo>
                    <a:pt x="1230773" y="2518672"/>
                    <a:pt x="1326274" y="2533656"/>
                    <a:pt x="1421776" y="2533656"/>
                  </a:cubicBezTo>
                  <a:lnTo>
                    <a:pt x="1421776" y="2897447"/>
                  </a:lnTo>
                  <a:lnTo>
                    <a:pt x="1300500" y="2891323"/>
                  </a:lnTo>
                  <a:cubicBezTo>
                    <a:pt x="1251753" y="2886372"/>
                    <a:pt x="1203719" y="2879007"/>
                    <a:pt x="1156520" y="2869349"/>
                  </a:cubicBezTo>
                  <a:lnTo>
                    <a:pt x="1027171" y="2836089"/>
                  </a:lnTo>
                  <a:close/>
                  <a:moveTo>
                    <a:pt x="2063152" y="2341691"/>
                  </a:moveTo>
                  <a:lnTo>
                    <a:pt x="2277733" y="2637538"/>
                  </a:lnTo>
                  <a:lnTo>
                    <a:pt x="2259520" y="2651157"/>
                  </a:lnTo>
                  <a:cubicBezTo>
                    <a:pt x="2182375" y="2703275"/>
                    <a:pt x="2099945" y="2748165"/>
                    <a:pt x="2013202" y="2784854"/>
                  </a:cubicBezTo>
                  <a:lnTo>
                    <a:pt x="1921559" y="2818396"/>
                  </a:lnTo>
                  <a:lnTo>
                    <a:pt x="1809125" y="2471756"/>
                  </a:lnTo>
                  <a:cubicBezTo>
                    <a:pt x="1900250" y="2441741"/>
                    <a:pt x="1985758" y="2397969"/>
                    <a:pt x="2063152" y="2341691"/>
                  </a:cubicBezTo>
                  <a:close/>
                  <a:moveTo>
                    <a:pt x="834303" y="2341691"/>
                  </a:moveTo>
                  <a:cubicBezTo>
                    <a:pt x="912152" y="2397969"/>
                    <a:pt x="997474" y="2442366"/>
                    <a:pt x="1088401" y="2471756"/>
                  </a:cubicBezTo>
                  <a:lnTo>
                    <a:pt x="976186" y="2818476"/>
                  </a:lnTo>
                  <a:lnTo>
                    <a:pt x="884325" y="2784854"/>
                  </a:lnTo>
                  <a:cubicBezTo>
                    <a:pt x="797582" y="2748165"/>
                    <a:pt x="715152" y="2703275"/>
                    <a:pt x="638007" y="2651157"/>
                  </a:cubicBezTo>
                  <a:lnTo>
                    <a:pt x="620233" y="2637866"/>
                  </a:lnTo>
                  <a:close/>
                  <a:moveTo>
                    <a:pt x="2308282" y="2108329"/>
                  </a:moveTo>
                  <a:lnTo>
                    <a:pt x="2603736" y="2322949"/>
                  </a:lnTo>
                  <a:lnTo>
                    <a:pt x="2567720" y="2371112"/>
                  </a:lnTo>
                  <a:cubicBezTo>
                    <a:pt x="2508616" y="2442730"/>
                    <a:pt x="2442770" y="2508576"/>
                    <a:pt x="2371152" y="2567680"/>
                  </a:cubicBezTo>
                  <a:lnTo>
                    <a:pt x="2320669" y="2605431"/>
                  </a:lnTo>
                  <a:lnTo>
                    <a:pt x="2105988" y="2309998"/>
                  </a:lnTo>
                  <a:cubicBezTo>
                    <a:pt x="2184034" y="2253806"/>
                    <a:pt x="2252089" y="2185750"/>
                    <a:pt x="2308282" y="2108329"/>
                  </a:cubicBezTo>
                  <a:close/>
                  <a:moveTo>
                    <a:pt x="589619" y="2108329"/>
                  </a:moveTo>
                  <a:cubicBezTo>
                    <a:pt x="645707" y="2185750"/>
                    <a:pt x="713637" y="2253806"/>
                    <a:pt x="791538" y="2309998"/>
                  </a:cubicBezTo>
                  <a:lnTo>
                    <a:pt x="577115" y="2605623"/>
                  </a:lnTo>
                  <a:lnTo>
                    <a:pt x="526374" y="2567680"/>
                  </a:lnTo>
                  <a:cubicBezTo>
                    <a:pt x="454757" y="2508576"/>
                    <a:pt x="388910" y="2442730"/>
                    <a:pt x="329807" y="2371112"/>
                  </a:cubicBezTo>
                  <a:lnTo>
                    <a:pt x="294115" y="2323383"/>
                  </a:lnTo>
                  <a:close/>
                  <a:moveTo>
                    <a:pt x="2470012" y="1809879"/>
                  </a:moveTo>
                  <a:lnTo>
                    <a:pt x="2817882" y="1923032"/>
                  </a:lnTo>
                  <a:lnTo>
                    <a:pt x="2784894" y="2013162"/>
                  </a:lnTo>
                  <a:cubicBezTo>
                    <a:pt x="2748205" y="2099905"/>
                    <a:pt x="2703315" y="2182335"/>
                    <a:pt x="2651197" y="2259480"/>
                  </a:cubicBezTo>
                  <a:lnTo>
                    <a:pt x="2636354" y="2279330"/>
                  </a:lnTo>
                  <a:lnTo>
                    <a:pt x="2340938" y="2064530"/>
                  </a:lnTo>
                  <a:cubicBezTo>
                    <a:pt x="2397057" y="1987136"/>
                    <a:pt x="2440705" y="1901004"/>
                    <a:pt x="2470012" y="1809879"/>
                  </a:cubicBezTo>
                  <a:close/>
                  <a:moveTo>
                    <a:pt x="429101" y="1809879"/>
                  </a:moveTo>
                  <a:cubicBezTo>
                    <a:pt x="458408" y="1901004"/>
                    <a:pt x="502056" y="1987136"/>
                    <a:pt x="558175" y="2064530"/>
                  </a:cubicBezTo>
                  <a:lnTo>
                    <a:pt x="261731" y="2280077"/>
                  </a:lnTo>
                  <a:lnTo>
                    <a:pt x="246329" y="2259480"/>
                  </a:lnTo>
                  <a:cubicBezTo>
                    <a:pt x="194211" y="2182335"/>
                    <a:pt x="149321" y="2099905"/>
                    <a:pt x="112632" y="2013162"/>
                  </a:cubicBezTo>
                  <a:lnTo>
                    <a:pt x="79813" y="1923493"/>
                  </a:lnTo>
                  <a:close/>
                  <a:moveTo>
                    <a:pt x="2531823" y="1476504"/>
                  </a:moveTo>
                  <a:lnTo>
                    <a:pt x="2897446" y="1476504"/>
                  </a:lnTo>
                  <a:lnTo>
                    <a:pt x="2891363" y="1596986"/>
                  </a:lnTo>
                  <a:cubicBezTo>
                    <a:pt x="2886412" y="1645734"/>
                    <a:pt x="2879047" y="1693767"/>
                    <a:pt x="2869389" y="1740966"/>
                  </a:cubicBezTo>
                  <a:lnTo>
                    <a:pt x="2835753" y="1871780"/>
                  </a:lnTo>
                  <a:lnTo>
                    <a:pt x="2486988" y="1758309"/>
                  </a:lnTo>
                  <a:cubicBezTo>
                    <a:pt x="2516878" y="1667283"/>
                    <a:pt x="2531823" y="1572517"/>
                    <a:pt x="2531823" y="1476504"/>
                  </a:cubicBezTo>
                  <a:close/>
                  <a:moveTo>
                    <a:pt x="80" y="1476504"/>
                  </a:moveTo>
                  <a:lnTo>
                    <a:pt x="367206" y="1476504"/>
                  </a:lnTo>
                  <a:cubicBezTo>
                    <a:pt x="367206" y="1572517"/>
                    <a:pt x="382179" y="1667283"/>
                    <a:pt x="412125" y="1758309"/>
                  </a:cubicBezTo>
                  <a:lnTo>
                    <a:pt x="61846" y="1872062"/>
                  </a:lnTo>
                  <a:lnTo>
                    <a:pt x="28138" y="1740966"/>
                  </a:lnTo>
                  <a:cubicBezTo>
                    <a:pt x="18480" y="1693767"/>
                    <a:pt x="11115" y="1645734"/>
                    <a:pt x="6164" y="1596986"/>
                  </a:cubicBezTo>
                  <a:close/>
                  <a:moveTo>
                    <a:pt x="2835849" y="1026042"/>
                  </a:moveTo>
                  <a:lnTo>
                    <a:pt x="2869389" y="1156480"/>
                  </a:lnTo>
                  <a:cubicBezTo>
                    <a:pt x="2879047" y="1203679"/>
                    <a:pt x="2886412" y="1251713"/>
                    <a:pt x="2891363" y="1300460"/>
                  </a:cubicBezTo>
                  <a:lnTo>
                    <a:pt x="2897527" y="1422529"/>
                  </a:lnTo>
                  <a:lnTo>
                    <a:pt x="2531823" y="1422529"/>
                  </a:lnTo>
                  <a:cubicBezTo>
                    <a:pt x="2531823" y="1326229"/>
                    <a:pt x="2516878" y="1231180"/>
                    <a:pt x="2486988" y="1139883"/>
                  </a:cubicBezTo>
                  <a:close/>
                  <a:moveTo>
                    <a:pt x="61750" y="1025760"/>
                  </a:moveTo>
                  <a:lnTo>
                    <a:pt x="412125" y="1139883"/>
                  </a:lnTo>
                  <a:cubicBezTo>
                    <a:pt x="382179" y="1231180"/>
                    <a:pt x="367206" y="1326229"/>
                    <a:pt x="367206" y="1422529"/>
                  </a:cubicBezTo>
                  <a:lnTo>
                    <a:pt x="0" y="1422529"/>
                  </a:lnTo>
                  <a:lnTo>
                    <a:pt x="6164" y="1300460"/>
                  </a:lnTo>
                  <a:cubicBezTo>
                    <a:pt x="11115" y="1251713"/>
                    <a:pt x="18480" y="1203679"/>
                    <a:pt x="28138" y="1156480"/>
                  </a:cubicBezTo>
                  <a:close/>
                  <a:moveTo>
                    <a:pt x="2636353" y="618116"/>
                  </a:moveTo>
                  <a:lnTo>
                    <a:pt x="2651197" y="637966"/>
                  </a:lnTo>
                  <a:cubicBezTo>
                    <a:pt x="2703315" y="715112"/>
                    <a:pt x="2748205" y="797541"/>
                    <a:pt x="2784894" y="884284"/>
                  </a:cubicBezTo>
                  <a:lnTo>
                    <a:pt x="2817882" y="974413"/>
                  </a:lnTo>
                  <a:lnTo>
                    <a:pt x="2470012" y="1087566"/>
                  </a:lnTo>
                  <a:cubicBezTo>
                    <a:pt x="2440705" y="996441"/>
                    <a:pt x="2397057" y="910309"/>
                    <a:pt x="2340938" y="832915"/>
                  </a:cubicBezTo>
                  <a:close/>
                  <a:moveTo>
                    <a:pt x="261732" y="617369"/>
                  </a:moveTo>
                  <a:lnTo>
                    <a:pt x="558175" y="832915"/>
                  </a:lnTo>
                  <a:cubicBezTo>
                    <a:pt x="502056" y="910309"/>
                    <a:pt x="458408" y="996441"/>
                    <a:pt x="429101" y="1087566"/>
                  </a:cubicBezTo>
                  <a:lnTo>
                    <a:pt x="79813" y="973952"/>
                  </a:lnTo>
                  <a:lnTo>
                    <a:pt x="112632" y="884284"/>
                  </a:lnTo>
                  <a:cubicBezTo>
                    <a:pt x="149321" y="797541"/>
                    <a:pt x="194211" y="715112"/>
                    <a:pt x="246329" y="637966"/>
                  </a:cubicBezTo>
                  <a:close/>
                  <a:moveTo>
                    <a:pt x="2320669" y="292015"/>
                  </a:moveTo>
                  <a:lnTo>
                    <a:pt x="2371152" y="329766"/>
                  </a:lnTo>
                  <a:cubicBezTo>
                    <a:pt x="2442770" y="388870"/>
                    <a:pt x="2508616" y="454717"/>
                    <a:pt x="2567720" y="526334"/>
                  </a:cubicBezTo>
                  <a:lnTo>
                    <a:pt x="2603736" y="574497"/>
                  </a:lnTo>
                  <a:lnTo>
                    <a:pt x="2308282" y="789116"/>
                  </a:lnTo>
                  <a:cubicBezTo>
                    <a:pt x="2252089" y="711695"/>
                    <a:pt x="2184034" y="643640"/>
                    <a:pt x="2105988" y="587447"/>
                  </a:cubicBezTo>
                  <a:close/>
                  <a:moveTo>
                    <a:pt x="577116" y="291823"/>
                  </a:moveTo>
                  <a:lnTo>
                    <a:pt x="791538" y="587447"/>
                  </a:lnTo>
                  <a:cubicBezTo>
                    <a:pt x="713637" y="643640"/>
                    <a:pt x="645707" y="711695"/>
                    <a:pt x="589619" y="789116"/>
                  </a:cubicBezTo>
                  <a:lnTo>
                    <a:pt x="294116" y="574063"/>
                  </a:lnTo>
                  <a:lnTo>
                    <a:pt x="329807" y="526334"/>
                  </a:lnTo>
                  <a:cubicBezTo>
                    <a:pt x="388910" y="454717"/>
                    <a:pt x="454757" y="388870"/>
                    <a:pt x="526374" y="329766"/>
                  </a:cubicBezTo>
                  <a:close/>
                  <a:moveTo>
                    <a:pt x="1921559" y="79050"/>
                  </a:moveTo>
                  <a:lnTo>
                    <a:pt x="2013202" y="112592"/>
                  </a:lnTo>
                  <a:cubicBezTo>
                    <a:pt x="2099945" y="149281"/>
                    <a:pt x="2182375" y="194171"/>
                    <a:pt x="2259520" y="246289"/>
                  </a:cubicBezTo>
                  <a:lnTo>
                    <a:pt x="2277733" y="259908"/>
                  </a:lnTo>
                  <a:lnTo>
                    <a:pt x="2063152" y="555754"/>
                  </a:lnTo>
                  <a:cubicBezTo>
                    <a:pt x="1985758" y="499476"/>
                    <a:pt x="1900250" y="455079"/>
                    <a:pt x="1809125" y="425689"/>
                  </a:cubicBezTo>
                  <a:close/>
                  <a:moveTo>
                    <a:pt x="976186" y="78970"/>
                  </a:moveTo>
                  <a:lnTo>
                    <a:pt x="1088401" y="425689"/>
                  </a:lnTo>
                  <a:cubicBezTo>
                    <a:pt x="997474" y="455079"/>
                    <a:pt x="912152" y="499476"/>
                    <a:pt x="834303" y="555754"/>
                  </a:cubicBezTo>
                  <a:lnTo>
                    <a:pt x="620233" y="259580"/>
                  </a:lnTo>
                  <a:lnTo>
                    <a:pt x="638007" y="246289"/>
                  </a:lnTo>
                  <a:cubicBezTo>
                    <a:pt x="715152" y="194171"/>
                    <a:pt x="797582" y="149281"/>
                    <a:pt x="884325" y="112592"/>
                  </a:cubicBezTo>
                  <a:close/>
                  <a:moveTo>
                    <a:pt x="1475750" y="0"/>
                  </a:moveTo>
                  <a:lnTo>
                    <a:pt x="1597026" y="6124"/>
                  </a:lnTo>
                  <a:cubicBezTo>
                    <a:pt x="1645774" y="11074"/>
                    <a:pt x="1693808" y="18439"/>
                    <a:pt x="1741006" y="28098"/>
                  </a:cubicBezTo>
                  <a:lnTo>
                    <a:pt x="1870637" y="61429"/>
                  </a:lnTo>
                  <a:lnTo>
                    <a:pt x="1757886" y="409704"/>
                  </a:lnTo>
                  <a:cubicBezTo>
                    <a:pt x="1666754" y="380306"/>
                    <a:pt x="1571252" y="365295"/>
                    <a:pt x="1475750" y="365295"/>
                  </a:cubicBezTo>
                  <a:close/>
                  <a:moveTo>
                    <a:pt x="1421776" y="0"/>
                  </a:moveTo>
                  <a:lnTo>
                    <a:pt x="1421776" y="365295"/>
                  </a:lnTo>
                  <a:cubicBezTo>
                    <a:pt x="1326386" y="365295"/>
                    <a:pt x="1230996" y="380306"/>
                    <a:pt x="1139971" y="409704"/>
                  </a:cubicBezTo>
                  <a:lnTo>
                    <a:pt x="1027057" y="61386"/>
                  </a:lnTo>
                  <a:lnTo>
                    <a:pt x="1156520" y="28098"/>
                  </a:lnTo>
                  <a:cubicBezTo>
                    <a:pt x="1203719" y="18439"/>
                    <a:pt x="1251753" y="11074"/>
                    <a:pt x="1300500" y="6124"/>
                  </a:cubicBezTo>
                  <a:close/>
                </a:path>
              </a:pathLst>
            </a:custGeom>
            <a:solidFill>
              <a:sysClr val="windowText" lastClr="000000">
                <a:alpha val="20000"/>
              </a:sys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914377">
                <a:defRPr/>
              </a:pPr>
              <a:endParaRPr lang="en-US" kern="0">
                <a:solidFill>
                  <a:prstClr val="black"/>
                </a:solidFill>
                <a:latin typeface="Calibri" panose="020F0502020204030204"/>
              </a:endParaRPr>
            </a:p>
          </p:txBody>
        </p:sp>
      </p:grpSp>
      <p:grpSp>
        <p:nvGrpSpPr>
          <p:cNvPr id="2" name="Group 1">
            <a:extLst>
              <a:ext uri="{FF2B5EF4-FFF2-40B4-BE49-F238E27FC236}">
                <a16:creationId xmlns:a16="http://schemas.microsoft.com/office/drawing/2014/main" id="{04CF6B8A-AD6D-0F4F-B590-EFC8FED18B80}"/>
              </a:ext>
            </a:extLst>
          </p:cNvPr>
          <p:cNvGrpSpPr/>
          <p:nvPr/>
        </p:nvGrpSpPr>
        <p:grpSpPr>
          <a:xfrm>
            <a:off x="7209855" y="2642977"/>
            <a:ext cx="1420156" cy="1423137"/>
            <a:chOff x="5414841" y="1982232"/>
            <a:chExt cx="1065117" cy="1067353"/>
          </a:xfrm>
        </p:grpSpPr>
        <p:sp>
          <p:nvSpPr>
            <p:cNvPr id="36" name="TextBox 35">
              <a:extLst>
                <a:ext uri="{FF2B5EF4-FFF2-40B4-BE49-F238E27FC236}">
                  <a16:creationId xmlns:a16="http://schemas.microsoft.com/office/drawing/2014/main" id="{DCAE9450-3E13-4202-A6B4-7981EB2EA110}"/>
                </a:ext>
              </a:extLst>
            </p:cNvPr>
            <p:cNvSpPr txBox="1"/>
            <p:nvPr/>
          </p:nvSpPr>
          <p:spPr>
            <a:xfrm>
              <a:off x="5647516" y="2333162"/>
              <a:ext cx="601367" cy="346249"/>
            </a:xfrm>
            <a:prstGeom prst="rect">
              <a:avLst/>
            </a:prstGeom>
            <a:noFill/>
          </p:spPr>
          <p:txBody>
            <a:bodyPr wrap="none" rtlCol="0">
              <a:spAutoFit/>
            </a:bodyPr>
            <a:lstStyle/>
            <a:p>
              <a:pPr algn="l"/>
              <a:r>
                <a:rPr lang="en-US" sz="2400" b="1" dirty="0">
                  <a:latin typeface="Arial" panose="020B0604020202020204" pitchFamily="34" charset="0"/>
                  <a:cs typeface="Arial" panose="020B0604020202020204" pitchFamily="34" charset="0"/>
                </a:rPr>
                <a:t>92%</a:t>
              </a:r>
            </a:p>
          </p:txBody>
        </p:sp>
        <p:grpSp>
          <p:nvGrpSpPr>
            <p:cNvPr id="77" name="Group 76">
              <a:extLst>
                <a:ext uri="{FF2B5EF4-FFF2-40B4-BE49-F238E27FC236}">
                  <a16:creationId xmlns:a16="http://schemas.microsoft.com/office/drawing/2014/main" id="{197276E5-3643-4CB0-B2C5-B51FB3E9D2FD}"/>
                </a:ext>
              </a:extLst>
            </p:cNvPr>
            <p:cNvGrpSpPr>
              <a:grpSpLocks noChangeAspect="1"/>
            </p:cNvGrpSpPr>
            <p:nvPr/>
          </p:nvGrpSpPr>
          <p:grpSpPr>
            <a:xfrm>
              <a:off x="5414841" y="1982232"/>
              <a:ext cx="1065117" cy="1067353"/>
              <a:chOff x="4205288" y="1536701"/>
              <a:chExt cx="3781425" cy="3789363"/>
            </a:xfrm>
          </p:grpSpPr>
          <p:grpSp>
            <p:nvGrpSpPr>
              <p:cNvPr id="78" name="Group 77">
                <a:extLst>
                  <a:ext uri="{FF2B5EF4-FFF2-40B4-BE49-F238E27FC236}">
                    <a16:creationId xmlns:a16="http://schemas.microsoft.com/office/drawing/2014/main" id="{DAB5DFB9-2B4A-4EDA-B5F1-A2F0FDBEAF20}"/>
                  </a:ext>
                </a:extLst>
              </p:cNvPr>
              <p:cNvGrpSpPr>
                <a:grpSpLocks noChangeAspect="1"/>
              </p:cNvGrpSpPr>
              <p:nvPr/>
            </p:nvGrpSpPr>
            <p:grpSpPr bwMode="auto">
              <a:xfrm>
                <a:off x="4205288" y="1536701"/>
                <a:ext cx="3781425" cy="3789363"/>
                <a:chOff x="2649" y="968"/>
                <a:chExt cx="2382" cy="2387"/>
              </a:xfrm>
              <a:solidFill>
                <a:srgbClr val="D3D3D3"/>
              </a:solidFill>
            </p:grpSpPr>
            <p:sp>
              <p:nvSpPr>
                <p:cNvPr id="80" name="Freeform 5">
                  <a:extLst>
                    <a:ext uri="{FF2B5EF4-FFF2-40B4-BE49-F238E27FC236}">
                      <a16:creationId xmlns:a16="http://schemas.microsoft.com/office/drawing/2014/main" id="{E7F7B2C1-1B2F-49B5-8C8C-DC644E0A4CF3}"/>
                    </a:ext>
                  </a:extLst>
                </p:cNvPr>
                <p:cNvSpPr>
                  <a:spLocks/>
                </p:cNvSpPr>
                <p:nvPr/>
              </p:nvSpPr>
              <p:spPr bwMode="auto">
                <a:xfrm>
                  <a:off x="3857" y="968"/>
                  <a:ext cx="335" cy="539"/>
                </a:xfrm>
                <a:custGeom>
                  <a:avLst/>
                  <a:gdLst>
                    <a:gd name="T0" fmla="*/ 0 w 852"/>
                    <a:gd name="T1" fmla="*/ 0 h 1368"/>
                    <a:gd name="T2" fmla="*/ 852 w 852"/>
                    <a:gd name="T3" fmla="*/ 135 h 1368"/>
                    <a:gd name="T4" fmla="*/ 452 w 852"/>
                    <a:gd name="T5" fmla="*/ 1368 h 1368"/>
                    <a:gd name="T6" fmla="*/ 0 w 852"/>
                    <a:gd name="T7" fmla="*/ 1297 h 1368"/>
                    <a:gd name="T8" fmla="*/ 0 w 852"/>
                    <a:gd name="T9" fmla="*/ 0 h 1368"/>
                  </a:gdLst>
                  <a:ahLst/>
                  <a:cxnLst>
                    <a:cxn ang="0">
                      <a:pos x="T0" y="T1"/>
                    </a:cxn>
                    <a:cxn ang="0">
                      <a:pos x="T2" y="T3"/>
                    </a:cxn>
                    <a:cxn ang="0">
                      <a:pos x="T4" y="T5"/>
                    </a:cxn>
                    <a:cxn ang="0">
                      <a:pos x="T6" y="T7"/>
                    </a:cxn>
                    <a:cxn ang="0">
                      <a:pos x="T8" y="T9"/>
                    </a:cxn>
                  </a:cxnLst>
                  <a:rect l="0" t="0" r="r" b="b"/>
                  <a:pathLst>
                    <a:path w="852" h="1368">
                      <a:moveTo>
                        <a:pt x="0" y="0"/>
                      </a:moveTo>
                      <a:cubicBezTo>
                        <a:pt x="289" y="0"/>
                        <a:pt x="577" y="45"/>
                        <a:pt x="852" y="135"/>
                      </a:cubicBezTo>
                      <a:lnTo>
                        <a:pt x="452" y="1368"/>
                      </a:lnTo>
                      <a:cubicBezTo>
                        <a:pt x="306" y="1321"/>
                        <a:pt x="153" y="1297"/>
                        <a:pt x="0" y="1297"/>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1" name="Freeform 6">
                  <a:extLst>
                    <a:ext uri="{FF2B5EF4-FFF2-40B4-BE49-F238E27FC236}">
                      <a16:creationId xmlns:a16="http://schemas.microsoft.com/office/drawing/2014/main" id="{15189C69-0299-4871-B255-F2FE53DEA3B3}"/>
                    </a:ext>
                  </a:extLst>
                </p:cNvPr>
                <p:cNvSpPr>
                  <a:spLocks/>
                </p:cNvSpPr>
                <p:nvPr/>
              </p:nvSpPr>
              <p:spPr bwMode="auto">
                <a:xfrm>
                  <a:off x="4067" y="1031"/>
                  <a:ext cx="460" cy="568"/>
                </a:xfrm>
                <a:custGeom>
                  <a:avLst/>
                  <a:gdLst>
                    <a:gd name="T0" fmla="*/ 401 w 1170"/>
                    <a:gd name="T1" fmla="*/ 0 h 1442"/>
                    <a:gd name="T2" fmla="*/ 1170 w 1170"/>
                    <a:gd name="T3" fmla="*/ 392 h 1442"/>
                    <a:gd name="T4" fmla="*/ 407 w 1170"/>
                    <a:gd name="T5" fmla="*/ 1442 h 1442"/>
                    <a:gd name="T6" fmla="*/ 0 w 1170"/>
                    <a:gd name="T7" fmla="*/ 1234 h 1442"/>
                    <a:gd name="T8" fmla="*/ 401 w 1170"/>
                    <a:gd name="T9" fmla="*/ 0 h 1442"/>
                  </a:gdLst>
                  <a:ahLst/>
                  <a:cxnLst>
                    <a:cxn ang="0">
                      <a:pos x="T0" y="T1"/>
                    </a:cxn>
                    <a:cxn ang="0">
                      <a:pos x="T2" y="T3"/>
                    </a:cxn>
                    <a:cxn ang="0">
                      <a:pos x="T4" y="T5"/>
                    </a:cxn>
                    <a:cxn ang="0">
                      <a:pos x="T6" y="T7"/>
                    </a:cxn>
                    <a:cxn ang="0">
                      <a:pos x="T8" y="T9"/>
                    </a:cxn>
                  </a:cxnLst>
                  <a:rect l="0" t="0" r="r" b="b"/>
                  <a:pathLst>
                    <a:path w="1170" h="1442">
                      <a:moveTo>
                        <a:pt x="401" y="0"/>
                      </a:moveTo>
                      <a:cubicBezTo>
                        <a:pt x="676" y="90"/>
                        <a:pt x="936" y="222"/>
                        <a:pt x="1170" y="392"/>
                      </a:cubicBezTo>
                      <a:lnTo>
                        <a:pt x="407" y="1442"/>
                      </a:lnTo>
                      <a:cubicBezTo>
                        <a:pt x="283" y="1352"/>
                        <a:pt x="146" y="1281"/>
                        <a:pt x="0" y="1234"/>
                      </a:cubicBezTo>
                      <a:lnTo>
                        <a:pt x="4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2" name="Freeform 7">
                  <a:extLst>
                    <a:ext uri="{FF2B5EF4-FFF2-40B4-BE49-F238E27FC236}">
                      <a16:creationId xmlns:a16="http://schemas.microsoft.com/office/drawing/2014/main" id="{A4AC1FC7-6FE8-4AE0-BAD9-DDB39087D730}"/>
                    </a:ext>
                  </a:extLst>
                </p:cNvPr>
                <p:cNvSpPr>
                  <a:spLocks/>
                </p:cNvSpPr>
                <p:nvPr/>
              </p:nvSpPr>
              <p:spPr bwMode="auto">
                <a:xfrm>
                  <a:off x="4254" y="1206"/>
                  <a:ext cx="540" cy="540"/>
                </a:xfrm>
                <a:custGeom>
                  <a:avLst/>
                  <a:gdLst>
                    <a:gd name="T0" fmla="*/ 763 w 1373"/>
                    <a:gd name="T1" fmla="*/ 0 h 1373"/>
                    <a:gd name="T2" fmla="*/ 1373 w 1373"/>
                    <a:gd name="T3" fmla="*/ 611 h 1373"/>
                    <a:gd name="T4" fmla="*/ 324 w 1373"/>
                    <a:gd name="T5" fmla="*/ 1373 h 1373"/>
                    <a:gd name="T6" fmla="*/ 0 w 1373"/>
                    <a:gd name="T7" fmla="*/ 1050 h 1373"/>
                    <a:gd name="T8" fmla="*/ 763 w 1373"/>
                    <a:gd name="T9" fmla="*/ 0 h 1373"/>
                  </a:gdLst>
                  <a:ahLst/>
                  <a:cxnLst>
                    <a:cxn ang="0">
                      <a:pos x="T0" y="T1"/>
                    </a:cxn>
                    <a:cxn ang="0">
                      <a:pos x="T2" y="T3"/>
                    </a:cxn>
                    <a:cxn ang="0">
                      <a:pos x="T4" y="T5"/>
                    </a:cxn>
                    <a:cxn ang="0">
                      <a:pos x="T6" y="T7"/>
                    </a:cxn>
                    <a:cxn ang="0">
                      <a:pos x="T8" y="T9"/>
                    </a:cxn>
                  </a:cxnLst>
                  <a:rect l="0" t="0" r="r" b="b"/>
                  <a:pathLst>
                    <a:path w="1373" h="1373">
                      <a:moveTo>
                        <a:pt x="763" y="0"/>
                      </a:moveTo>
                      <a:cubicBezTo>
                        <a:pt x="997" y="170"/>
                        <a:pt x="1203" y="376"/>
                        <a:pt x="1373" y="611"/>
                      </a:cubicBezTo>
                      <a:lnTo>
                        <a:pt x="324" y="1373"/>
                      </a:lnTo>
                      <a:cubicBezTo>
                        <a:pt x="234" y="1249"/>
                        <a:pt x="125" y="1140"/>
                        <a:pt x="0" y="1050"/>
                      </a:cubicBezTo>
                      <a:lnTo>
                        <a:pt x="7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3" name="Freeform 8">
                  <a:extLst>
                    <a:ext uri="{FF2B5EF4-FFF2-40B4-BE49-F238E27FC236}">
                      <a16:creationId xmlns:a16="http://schemas.microsoft.com/office/drawing/2014/main" id="{F1DE3471-53D9-4A22-AF7B-883EFB74F71C}"/>
                    </a:ext>
                  </a:extLst>
                </p:cNvPr>
                <p:cNvSpPr>
                  <a:spLocks/>
                </p:cNvSpPr>
                <p:nvPr/>
              </p:nvSpPr>
              <p:spPr bwMode="auto">
                <a:xfrm>
                  <a:off x="4402" y="1474"/>
                  <a:ext cx="566" cy="460"/>
                </a:xfrm>
                <a:custGeom>
                  <a:avLst/>
                  <a:gdLst>
                    <a:gd name="T0" fmla="*/ 1049 w 1441"/>
                    <a:gd name="T1" fmla="*/ 0 h 1170"/>
                    <a:gd name="T2" fmla="*/ 1441 w 1441"/>
                    <a:gd name="T3" fmla="*/ 769 h 1170"/>
                    <a:gd name="T4" fmla="*/ 207 w 1441"/>
                    <a:gd name="T5" fmla="*/ 1170 h 1170"/>
                    <a:gd name="T6" fmla="*/ 0 w 1441"/>
                    <a:gd name="T7" fmla="*/ 762 h 1170"/>
                    <a:gd name="T8" fmla="*/ 1049 w 1441"/>
                    <a:gd name="T9" fmla="*/ 0 h 1170"/>
                  </a:gdLst>
                  <a:ahLst/>
                  <a:cxnLst>
                    <a:cxn ang="0">
                      <a:pos x="T0" y="T1"/>
                    </a:cxn>
                    <a:cxn ang="0">
                      <a:pos x="T2" y="T3"/>
                    </a:cxn>
                    <a:cxn ang="0">
                      <a:pos x="T4" y="T5"/>
                    </a:cxn>
                    <a:cxn ang="0">
                      <a:pos x="T6" y="T7"/>
                    </a:cxn>
                    <a:cxn ang="0">
                      <a:pos x="T8" y="T9"/>
                    </a:cxn>
                  </a:cxnLst>
                  <a:rect l="0" t="0" r="r" b="b"/>
                  <a:pathLst>
                    <a:path w="1441" h="1170">
                      <a:moveTo>
                        <a:pt x="1049" y="0"/>
                      </a:moveTo>
                      <a:cubicBezTo>
                        <a:pt x="1219" y="234"/>
                        <a:pt x="1352" y="493"/>
                        <a:pt x="1441" y="769"/>
                      </a:cubicBezTo>
                      <a:lnTo>
                        <a:pt x="207" y="1170"/>
                      </a:lnTo>
                      <a:cubicBezTo>
                        <a:pt x="160" y="1024"/>
                        <a:pt x="90" y="886"/>
                        <a:pt x="0" y="762"/>
                      </a:cubicBezTo>
                      <a:lnTo>
                        <a:pt x="104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4" name="Freeform 9">
                  <a:extLst>
                    <a:ext uri="{FF2B5EF4-FFF2-40B4-BE49-F238E27FC236}">
                      <a16:creationId xmlns:a16="http://schemas.microsoft.com/office/drawing/2014/main" id="{88E489A7-A75B-49EB-BF22-B504CB297809}"/>
                    </a:ext>
                  </a:extLst>
                </p:cNvPr>
                <p:cNvSpPr>
                  <a:spLocks/>
                </p:cNvSpPr>
                <p:nvPr/>
              </p:nvSpPr>
              <p:spPr bwMode="auto">
                <a:xfrm>
                  <a:off x="4494" y="1809"/>
                  <a:ext cx="537" cy="336"/>
                </a:xfrm>
                <a:custGeom>
                  <a:avLst/>
                  <a:gdLst>
                    <a:gd name="T0" fmla="*/ 1234 w 1369"/>
                    <a:gd name="T1" fmla="*/ 0 h 853"/>
                    <a:gd name="T2" fmla="*/ 1369 w 1369"/>
                    <a:gd name="T3" fmla="*/ 853 h 853"/>
                    <a:gd name="T4" fmla="*/ 72 w 1369"/>
                    <a:gd name="T5" fmla="*/ 853 h 853"/>
                    <a:gd name="T6" fmla="*/ 0 w 1369"/>
                    <a:gd name="T7" fmla="*/ 401 h 853"/>
                    <a:gd name="T8" fmla="*/ 1234 w 1369"/>
                    <a:gd name="T9" fmla="*/ 0 h 853"/>
                  </a:gdLst>
                  <a:ahLst/>
                  <a:cxnLst>
                    <a:cxn ang="0">
                      <a:pos x="T0" y="T1"/>
                    </a:cxn>
                    <a:cxn ang="0">
                      <a:pos x="T2" y="T3"/>
                    </a:cxn>
                    <a:cxn ang="0">
                      <a:pos x="T4" y="T5"/>
                    </a:cxn>
                    <a:cxn ang="0">
                      <a:pos x="T6" y="T7"/>
                    </a:cxn>
                    <a:cxn ang="0">
                      <a:pos x="T8" y="T9"/>
                    </a:cxn>
                  </a:cxnLst>
                  <a:rect l="0" t="0" r="r" b="b"/>
                  <a:pathLst>
                    <a:path w="1369" h="853">
                      <a:moveTo>
                        <a:pt x="1234" y="0"/>
                      </a:moveTo>
                      <a:cubicBezTo>
                        <a:pt x="1323" y="275"/>
                        <a:pt x="1369" y="563"/>
                        <a:pt x="1369" y="853"/>
                      </a:cubicBezTo>
                      <a:lnTo>
                        <a:pt x="72" y="853"/>
                      </a:lnTo>
                      <a:cubicBezTo>
                        <a:pt x="72" y="699"/>
                        <a:pt x="48" y="547"/>
                        <a:pt x="0" y="401"/>
                      </a:cubicBezTo>
                      <a:lnTo>
                        <a:pt x="123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5" name="Freeform 10">
                  <a:extLst>
                    <a:ext uri="{FF2B5EF4-FFF2-40B4-BE49-F238E27FC236}">
                      <a16:creationId xmlns:a16="http://schemas.microsoft.com/office/drawing/2014/main" id="{CBA0FAE4-F0FF-4AB0-98F6-C9593CC4CC23}"/>
                    </a:ext>
                  </a:extLst>
                </p:cNvPr>
                <p:cNvSpPr>
                  <a:spLocks/>
                </p:cNvSpPr>
                <p:nvPr/>
              </p:nvSpPr>
              <p:spPr bwMode="auto">
                <a:xfrm>
                  <a:off x="4494" y="2179"/>
                  <a:ext cx="537" cy="335"/>
                </a:xfrm>
                <a:custGeom>
                  <a:avLst/>
                  <a:gdLst>
                    <a:gd name="T0" fmla="*/ 1369 w 1369"/>
                    <a:gd name="T1" fmla="*/ 0 h 853"/>
                    <a:gd name="T2" fmla="*/ 1234 w 1369"/>
                    <a:gd name="T3" fmla="*/ 853 h 853"/>
                    <a:gd name="T4" fmla="*/ 0 w 1369"/>
                    <a:gd name="T5" fmla="*/ 452 h 853"/>
                    <a:gd name="T6" fmla="*/ 72 w 1369"/>
                    <a:gd name="T7" fmla="*/ 0 h 853"/>
                    <a:gd name="T8" fmla="*/ 1369 w 1369"/>
                    <a:gd name="T9" fmla="*/ 0 h 853"/>
                  </a:gdLst>
                  <a:ahLst/>
                  <a:cxnLst>
                    <a:cxn ang="0">
                      <a:pos x="T0" y="T1"/>
                    </a:cxn>
                    <a:cxn ang="0">
                      <a:pos x="T2" y="T3"/>
                    </a:cxn>
                    <a:cxn ang="0">
                      <a:pos x="T4" y="T5"/>
                    </a:cxn>
                    <a:cxn ang="0">
                      <a:pos x="T6" y="T7"/>
                    </a:cxn>
                    <a:cxn ang="0">
                      <a:pos x="T8" y="T9"/>
                    </a:cxn>
                  </a:cxnLst>
                  <a:rect l="0" t="0" r="r" b="b"/>
                  <a:pathLst>
                    <a:path w="1369" h="853">
                      <a:moveTo>
                        <a:pt x="1369" y="0"/>
                      </a:moveTo>
                      <a:cubicBezTo>
                        <a:pt x="1369" y="290"/>
                        <a:pt x="1323" y="578"/>
                        <a:pt x="1234" y="853"/>
                      </a:cubicBezTo>
                      <a:lnTo>
                        <a:pt x="0" y="452"/>
                      </a:lnTo>
                      <a:cubicBezTo>
                        <a:pt x="48" y="306"/>
                        <a:pt x="72" y="154"/>
                        <a:pt x="72" y="0"/>
                      </a:cubicBezTo>
                      <a:lnTo>
                        <a:pt x="13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86" name="Freeform 11">
                  <a:extLst>
                    <a:ext uri="{FF2B5EF4-FFF2-40B4-BE49-F238E27FC236}">
                      <a16:creationId xmlns:a16="http://schemas.microsoft.com/office/drawing/2014/main" id="{3B60308D-2746-4974-9E84-D87A2FAFCB91}"/>
                    </a:ext>
                  </a:extLst>
                </p:cNvPr>
                <p:cNvSpPr>
                  <a:spLocks/>
                </p:cNvSpPr>
                <p:nvPr/>
              </p:nvSpPr>
              <p:spPr bwMode="auto">
                <a:xfrm>
                  <a:off x="4402" y="2389"/>
                  <a:ext cx="566" cy="460"/>
                </a:xfrm>
                <a:custGeom>
                  <a:avLst/>
                  <a:gdLst>
                    <a:gd name="T0" fmla="*/ 1441 w 1441"/>
                    <a:gd name="T1" fmla="*/ 401 h 1170"/>
                    <a:gd name="T2" fmla="*/ 1049 w 1441"/>
                    <a:gd name="T3" fmla="*/ 1170 h 1170"/>
                    <a:gd name="T4" fmla="*/ 0 w 1441"/>
                    <a:gd name="T5" fmla="*/ 408 h 1170"/>
                    <a:gd name="T6" fmla="*/ 207 w 1441"/>
                    <a:gd name="T7" fmla="*/ 0 h 1170"/>
                    <a:gd name="T8" fmla="*/ 1441 w 1441"/>
                    <a:gd name="T9" fmla="*/ 401 h 1170"/>
                  </a:gdLst>
                  <a:ahLst/>
                  <a:cxnLst>
                    <a:cxn ang="0">
                      <a:pos x="T0" y="T1"/>
                    </a:cxn>
                    <a:cxn ang="0">
                      <a:pos x="T2" y="T3"/>
                    </a:cxn>
                    <a:cxn ang="0">
                      <a:pos x="T4" y="T5"/>
                    </a:cxn>
                    <a:cxn ang="0">
                      <a:pos x="T6" y="T7"/>
                    </a:cxn>
                    <a:cxn ang="0">
                      <a:pos x="T8" y="T9"/>
                    </a:cxn>
                  </a:cxnLst>
                  <a:rect l="0" t="0" r="r" b="b"/>
                  <a:pathLst>
                    <a:path w="1441" h="1170">
                      <a:moveTo>
                        <a:pt x="1441" y="401"/>
                      </a:moveTo>
                      <a:cubicBezTo>
                        <a:pt x="1352" y="676"/>
                        <a:pt x="1219" y="936"/>
                        <a:pt x="1049" y="1170"/>
                      </a:cubicBezTo>
                      <a:lnTo>
                        <a:pt x="0" y="408"/>
                      </a:lnTo>
                      <a:cubicBezTo>
                        <a:pt x="90" y="284"/>
                        <a:pt x="160" y="146"/>
                        <a:pt x="207" y="0"/>
                      </a:cubicBezTo>
                      <a:lnTo>
                        <a:pt x="1441" y="40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87" name="Freeform 12">
                  <a:extLst>
                    <a:ext uri="{FF2B5EF4-FFF2-40B4-BE49-F238E27FC236}">
                      <a16:creationId xmlns:a16="http://schemas.microsoft.com/office/drawing/2014/main" id="{0CDF3483-6510-4DAC-8F34-3B8C803F1086}"/>
                    </a:ext>
                  </a:extLst>
                </p:cNvPr>
                <p:cNvSpPr>
                  <a:spLocks/>
                </p:cNvSpPr>
                <p:nvPr/>
              </p:nvSpPr>
              <p:spPr bwMode="auto">
                <a:xfrm>
                  <a:off x="4254" y="2577"/>
                  <a:ext cx="540" cy="540"/>
                </a:xfrm>
                <a:custGeom>
                  <a:avLst/>
                  <a:gdLst>
                    <a:gd name="T0" fmla="*/ 1373 w 1373"/>
                    <a:gd name="T1" fmla="*/ 762 h 1373"/>
                    <a:gd name="T2" fmla="*/ 763 w 1373"/>
                    <a:gd name="T3" fmla="*/ 1373 h 1373"/>
                    <a:gd name="T4" fmla="*/ 0 w 1373"/>
                    <a:gd name="T5" fmla="*/ 323 h 1373"/>
                    <a:gd name="T6" fmla="*/ 324 w 1373"/>
                    <a:gd name="T7" fmla="*/ 0 h 1373"/>
                    <a:gd name="T8" fmla="*/ 1373 w 1373"/>
                    <a:gd name="T9" fmla="*/ 762 h 1373"/>
                  </a:gdLst>
                  <a:ahLst/>
                  <a:cxnLst>
                    <a:cxn ang="0">
                      <a:pos x="T0" y="T1"/>
                    </a:cxn>
                    <a:cxn ang="0">
                      <a:pos x="T2" y="T3"/>
                    </a:cxn>
                    <a:cxn ang="0">
                      <a:pos x="T4" y="T5"/>
                    </a:cxn>
                    <a:cxn ang="0">
                      <a:pos x="T6" y="T7"/>
                    </a:cxn>
                    <a:cxn ang="0">
                      <a:pos x="T8" y="T9"/>
                    </a:cxn>
                  </a:cxnLst>
                  <a:rect l="0" t="0" r="r" b="b"/>
                  <a:pathLst>
                    <a:path w="1373" h="1373">
                      <a:moveTo>
                        <a:pt x="1373" y="762"/>
                      </a:moveTo>
                      <a:cubicBezTo>
                        <a:pt x="1203" y="997"/>
                        <a:pt x="997" y="1203"/>
                        <a:pt x="763" y="1373"/>
                      </a:cubicBezTo>
                      <a:lnTo>
                        <a:pt x="0" y="323"/>
                      </a:lnTo>
                      <a:cubicBezTo>
                        <a:pt x="125" y="233"/>
                        <a:pt x="234" y="124"/>
                        <a:pt x="324" y="0"/>
                      </a:cubicBezTo>
                      <a:lnTo>
                        <a:pt x="1373" y="76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88" name="Freeform 13">
                  <a:extLst>
                    <a:ext uri="{FF2B5EF4-FFF2-40B4-BE49-F238E27FC236}">
                      <a16:creationId xmlns:a16="http://schemas.microsoft.com/office/drawing/2014/main" id="{EBC17EC1-00B9-4FA1-A3DB-58EDE4464F77}"/>
                    </a:ext>
                  </a:extLst>
                </p:cNvPr>
                <p:cNvSpPr>
                  <a:spLocks/>
                </p:cNvSpPr>
                <p:nvPr/>
              </p:nvSpPr>
              <p:spPr bwMode="auto">
                <a:xfrm>
                  <a:off x="4067" y="2724"/>
                  <a:ext cx="460" cy="568"/>
                </a:xfrm>
                <a:custGeom>
                  <a:avLst/>
                  <a:gdLst>
                    <a:gd name="T0" fmla="*/ 1170 w 1170"/>
                    <a:gd name="T1" fmla="*/ 1050 h 1442"/>
                    <a:gd name="T2" fmla="*/ 401 w 1170"/>
                    <a:gd name="T3" fmla="*/ 1442 h 1442"/>
                    <a:gd name="T4" fmla="*/ 0 w 1170"/>
                    <a:gd name="T5" fmla="*/ 208 h 1442"/>
                    <a:gd name="T6" fmla="*/ 407 w 1170"/>
                    <a:gd name="T7" fmla="*/ 0 h 1442"/>
                    <a:gd name="T8" fmla="*/ 1170 w 1170"/>
                    <a:gd name="T9" fmla="*/ 1050 h 1442"/>
                  </a:gdLst>
                  <a:ahLst/>
                  <a:cxnLst>
                    <a:cxn ang="0">
                      <a:pos x="T0" y="T1"/>
                    </a:cxn>
                    <a:cxn ang="0">
                      <a:pos x="T2" y="T3"/>
                    </a:cxn>
                    <a:cxn ang="0">
                      <a:pos x="T4" y="T5"/>
                    </a:cxn>
                    <a:cxn ang="0">
                      <a:pos x="T6" y="T7"/>
                    </a:cxn>
                    <a:cxn ang="0">
                      <a:pos x="T8" y="T9"/>
                    </a:cxn>
                  </a:cxnLst>
                  <a:rect l="0" t="0" r="r" b="b"/>
                  <a:pathLst>
                    <a:path w="1170" h="1442">
                      <a:moveTo>
                        <a:pt x="1170" y="1050"/>
                      </a:moveTo>
                      <a:cubicBezTo>
                        <a:pt x="936" y="1220"/>
                        <a:pt x="676" y="1352"/>
                        <a:pt x="401" y="1442"/>
                      </a:cubicBezTo>
                      <a:lnTo>
                        <a:pt x="0" y="208"/>
                      </a:lnTo>
                      <a:cubicBezTo>
                        <a:pt x="146" y="160"/>
                        <a:pt x="283" y="90"/>
                        <a:pt x="407" y="0"/>
                      </a:cubicBezTo>
                      <a:lnTo>
                        <a:pt x="1170" y="105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89" name="Freeform 14">
                  <a:extLst>
                    <a:ext uri="{FF2B5EF4-FFF2-40B4-BE49-F238E27FC236}">
                      <a16:creationId xmlns:a16="http://schemas.microsoft.com/office/drawing/2014/main" id="{4B846780-32F7-4734-8A36-A9CC9299B85A}"/>
                    </a:ext>
                  </a:extLst>
                </p:cNvPr>
                <p:cNvSpPr>
                  <a:spLocks/>
                </p:cNvSpPr>
                <p:nvPr/>
              </p:nvSpPr>
              <p:spPr bwMode="auto">
                <a:xfrm>
                  <a:off x="3857" y="2817"/>
                  <a:ext cx="335" cy="538"/>
                </a:xfrm>
                <a:custGeom>
                  <a:avLst/>
                  <a:gdLst>
                    <a:gd name="T0" fmla="*/ 852 w 852"/>
                    <a:gd name="T1" fmla="*/ 1233 h 1368"/>
                    <a:gd name="T2" fmla="*/ 0 w 852"/>
                    <a:gd name="T3" fmla="*/ 1368 h 1368"/>
                    <a:gd name="T4" fmla="*/ 0 w 852"/>
                    <a:gd name="T5" fmla="*/ 71 h 1368"/>
                    <a:gd name="T6" fmla="*/ 452 w 852"/>
                    <a:gd name="T7" fmla="*/ 0 h 1368"/>
                    <a:gd name="T8" fmla="*/ 852 w 852"/>
                    <a:gd name="T9" fmla="*/ 1233 h 1368"/>
                  </a:gdLst>
                  <a:ahLst/>
                  <a:cxnLst>
                    <a:cxn ang="0">
                      <a:pos x="T0" y="T1"/>
                    </a:cxn>
                    <a:cxn ang="0">
                      <a:pos x="T2" y="T3"/>
                    </a:cxn>
                    <a:cxn ang="0">
                      <a:pos x="T4" y="T5"/>
                    </a:cxn>
                    <a:cxn ang="0">
                      <a:pos x="T6" y="T7"/>
                    </a:cxn>
                    <a:cxn ang="0">
                      <a:pos x="T8" y="T9"/>
                    </a:cxn>
                  </a:cxnLst>
                  <a:rect l="0" t="0" r="r" b="b"/>
                  <a:pathLst>
                    <a:path w="852" h="1368">
                      <a:moveTo>
                        <a:pt x="852" y="1233"/>
                      </a:moveTo>
                      <a:cubicBezTo>
                        <a:pt x="577" y="1323"/>
                        <a:pt x="289" y="1368"/>
                        <a:pt x="0" y="1368"/>
                      </a:cubicBezTo>
                      <a:lnTo>
                        <a:pt x="0" y="71"/>
                      </a:lnTo>
                      <a:cubicBezTo>
                        <a:pt x="153" y="71"/>
                        <a:pt x="306" y="47"/>
                        <a:pt x="452" y="0"/>
                      </a:cubicBezTo>
                      <a:lnTo>
                        <a:pt x="852" y="123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0" name="Freeform 15">
                  <a:extLst>
                    <a:ext uri="{FF2B5EF4-FFF2-40B4-BE49-F238E27FC236}">
                      <a16:creationId xmlns:a16="http://schemas.microsoft.com/office/drawing/2014/main" id="{2A35F15C-5BBB-4254-A2DF-9D4C8670732A}"/>
                    </a:ext>
                  </a:extLst>
                </p:cNvPr>
                <p:cNvSpPr>
                  <a:spLocks/>
                </p:cNvSpPr>
                <p:nvPr/>
              </p:nvSpPr>
              <p:spPr bwMode="auto">
                <a:xfrm>
                  <a:off x="3488" y="2817"/>
                  <a:ext cx="335" cy="538"/>
                </a:xfrm>
                <a:custGeom>
                  <a:avLst/>
                  <a:gdLst>
                    <a:gd name="T0" fmla="*/ 852 w 852"/>
                    <a:gd name="T1" fmla="*/ 1368 h 1368"/>
                    <a:gd name="T2" fmla="*/ 0 w 852"/>
                    <a:gd name="T3" fmla="*/ 1233 h 1368"/>
                    <a:gd name="T4" fmla="*/ 400 w 852"/>
                    <a:gd name="T5" fmla="*/ 0 h 1368"/>
                    <a:gd name="T6" fmla="*/ 852 w 852"/>
                    <a:gd name="T7" fmla="*/ 71 h 1368"/>
                    <a:gd name="T8" fmla="*/ 852 w 852"/>
                    <a:gd name="T9" fmla="*/ 1368 h 1368"/>
                  </a:gdLst>
                  <a:ahLst/>
                  <a:cxnLst>
                    <a:cxn ang="0">
                      <a:pos x="T0" y="T1"/>
                    </a:cxn>
                    <a:cxn ang="0">
                      <a:pos x="T2" y="T3"/>
                    </a:cxn>
                    <a:cxn ang="0">
                      <a:pos x="T4" y="T5"/>
                    </a:cxn>
                    <a:cxn ang="0">
                      <a:pos x="T6" y="T7"/>
                    </a:cxn>
                    <a:cxn ang="0">
                      <a:pos x="T8" y="T9"/>
                    </a:cxn>
                  </a:cxnLst>
                  <a:rect l="0" t="0" r="r" b="b"/>
                  <a:pathLst>
                    <a:path w="852" h="1368">
                      <a:moveTo>
                        <a:pt x="852" y="1368"/>
                      </a:moveTo>
                      <a:cubicBezTo>
                        <a:pt x="563" y="1368"/>
                        <a:pt x="275" y="1323"/>
                        <a:pt x="0" y="1233"/>
                      </a:cubicBezTo>
                      <a:lnTo>
                        <a:pt x="400" y="0"/>
                      </a:lnTo>
                      <a:cubicBezTo>
                        <a:pt x="546" y="47"/>
                        <a:pt x="699" y="71"/>
                        <a:pt x="852" y="71"/>
                      </a:cubicBezTo>
                      <a:lnTo>
                        <a:pt x="852" y="1368"/>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1" name="Freeform 16">
                  <a:extLst>
                    <a:ext uri="{FF2B5EF4-FFF2-40B4-BE49-F238E27FC236}">
                      <a16:creationId xmlns:a16="http://schemas.microsoft.com/office/drawing/2014/main" id="{02C7C25A-5EE4-45DE-9DCA-674B25DC9DF7}"/>
                    </a:ext>
                  </a:extLst>
                </p:cNvPr>
                <p:cNvSpPr>
                  <a:spLocks/>
                </p:cNvSpPr>
                <p:nvPr/>
              </p:nvSpPr>
              <p:spPr bwMode="auto">
                <a:xfrm>
                  <a:off x="3154" y="2724"/>
                  <a:ext cx="459" cy="568"/>
                </a:xfrm>
                <a:custGeom>
                  <a:avLst/>
                  <a:gdLst>
                    <a:gd name="T0" fmla="*/ 769 w 1170"/>
                    <a:gd name="T1" fmla="*/ 1442 h 1442"/>
                    <a:gd name="T2" fmla="*/ 0 w 1170"/>
                    <a:gd name="T3" fmla="*/ 1050 h 1442"/>
                    <a:gd name="T4" fmla="*/ 762 w 1170"/>
                    <a:gd name="T5" fmla="*/ 0 h 1442"/>
                    <a:gd name="T6" fmla="*/ 1170 w 1170"/>
                    <a:gd name="T7" fmla="*/ 208 h 1442"/>
                    <a:gd name="T8" fmla="*/ 769 w 1170"/>
                    <a:gd name="T9" fmla="*/ 1442 h 1442"/>
                  </a:gdLst>
                  <a:ahLst/>
                  <a:cxnLst>
                    <a:cxn ang="0">
                      <a:pos x="T0" y="T1"/>
                    </a:cxn>
                    <a:cxn ang="0">
                      <a:pos x="T2" y="T3"/>
                    </a:cxn>
                    <a:cxn ang="0">
                      <a:pos x="T4" y="T5"/>
                    </a:cxn>
                    <a:cxn ang="0">
                      <a:pos x="T6" y="T7"/>
                    </a:cxn>
                    <a:cxn ang="0">
                      <a:pos x="T8" y="T9"/>
                    </a:cxn>
                  </a:cxnLst>
                  <a:rect l="0" t="0" r="r" b="b"/>
                  <a:pathLst>
                    <a:path w="1170" h="1442">
                      <a:moveTo>
                        <a:pt x="769" y="1442"/>
                      </a:moveTo>
                      <a:cubicBezTo>
                        <a:pt x="494" y="1352"/>
                        <a:pt x="234" y="1220"/>
                        <a:pt x="0" y="1050"/>
                      </a:cubicBezTo>
                      <a:lnTo>
                        <a:pt x="762" y="0"/>
                      </a:lnTo>
                      <a:cubicBezTo>
                        <a:pt x="887" y="90"/>
                        <a:pt x="1024" y="161"/>
                        <a:pt x="1170" y="208"/>
                      </a:cubicBezTo>
                      <a:lnTo>
                        <a:pt x="769" y="144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2" name="Freeform 17">
                  <a:extLst>
                    <a:ext uri="{FF2B5EF4-FFF2-40B4-BE49-F238E27FC236}">
                      <a16:creationId xmlns:a16="http://schemas.microsoft.com/office/drawing/2014/main" id="{4E53C4D3-38B1-48F4-839B-3346FF8ABC80}"/>
                    </a:ext>
                  </a:extLst>
                </p:cNvPr>
                <p:cNvSpPr>
                  <a:spLocks/>
                </p:cNvSpPr>
                <p:nvPr/>
              </p:nvSpPr>
              <p:spPr bwMode="auto">
                <a:xfrm>
                  <a:off x="2887" y="2577"/>
                  <a:ext cx="539" cy="540"/>
                </a:xfrm>
                <a:custGeom>
                  <a:avLst/>
                  <a:gdLst>
                    <a:gd name="T0" fmla="*/ 610 w 1373"/>
                    <a:gd name="T1" fmla="*/ 1373 h 1373"/>
                    <a:gd name="T2" fmla="*/ 0 w 1373"/>
                    <a:gd name="T3" fmla="*/ 762 h 1373"/>
                    <a:gd name="T4" fmla="*/ 1049 w 1373"/>
                    <a:gd name="T5" fmla="*/ 0 h 1373"/>
                    <a:gd name="T6" fmla="*/ 1373 w 1373"/>
                    <a:gd name="T7" fmla="*/ 323 h 1373"/>
                    <a:gd name="T8" fmla="*/ 610 w 1373"/>
                    <a:gd name="T9" fmla="*/ 1373 h 1373"/>
                  </a:gdLst>
                  <a:ahLst/>
                  <a:cxnLst>
                    <a:cxn ang="0">
                      <a:pos x="T0" y="T1"/>
                    </a:cxn>
                    <a:cxn ang="0">
                      <a:pos x="T2" y="T3"/>
                    </a:cxn>
                    <a:cxn ang="0">
                      <a:pos x="T4" y="T5"/>
                    </a:cxn>
                    <a:cxn ang="0">
                      <a:pos x="T6" y="T7"/>
                    </a:cxn>
                    <a:cxn ang="0">
                      <a:pos x="T8" y="T9"/>
                    </a:cxn>
                  </a:cxnLst>
                  <a:rect l="0" t="0" r="r" b="b"/>
                  <a:pathLst>
                    <a:path w="1373" h="1373">
                      <a:moveTo>
                        <a:pt x="610" y="1373"/>
                      </a:moveTo>
                      <a:cubicBezTo>
                        <a:pt x="376" y="1203"/>
                        <a:pt x="170" y="997"/>
                        <a:pt x="0" y="762"/>
                      </a:cubicBezTo>
                      <a:lnTo>
                        <a:pt x="1049" y="0"/>
                      </a:lnTo>
                      <a:cubicBezTo>
                        <a:pt x="1139" y="124"/>
                        <a:pt x="1248" y="233"/>
                        <a:pt x="1373" y="323"/>
                      </a:cubicBezTo>
                      <a:lnTo>
                        <a:pt x="610" y="137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3" name="Freeform 18">
                  <a:extLst>
                    <a:ext uri="{FF2B5EF4-FFF2-40B4-BE49-F238E27FC236}">
                      <a16:creationId xmlns:a16="http://schemas.microsoft.com/office/drawing/2014/main" id="{8E8A6B36-D777-49B2-844D-E1A07F5A1F27}"/>
                    </a:ext>
                  </a:extLst>
                </p:cNvPr>
                <p:cNvSpPr>
                  <a:spLocks/>
                </p:cNvSpPr>
                <p:nvPr/>
              </p:nvSpPr>
              <p:spPr bwMode="auto">
                <a:xfrm>
                  <a:off x="2713" y="2389"/>
                  <a:ext cx="566" cy="460"/>
                </a:xfrm>
                <a:custGeom>
                  <a:avLst/>
                  <a:gdLst>
                    <a:gd name="T0" fmla="*/ 392 w 1441"/>
                    <a:gd name="T1" fmla="*/ 1170 h 1170"/>
                    <a:gd name="T2" fmla="*/ 0 w 1441"/>
                    <a:gd name="T3" fmla="*/ 401 h 1170"/>
                    <a:gd name="T4" fmla="*/ 1234 w 1441"/>
                    <a:gd name="T5" fmla="*/ 0 h 1170"/>
                    <a:gd name="T6" fmla="*/ 1441 w 1441"/>
                    <a:gd name="T7" fmla="*/ 408 h 1170"/>
                    <a:gd name="T8" fmla="*/ 392 w 1441"/>
                    <a:gd name="T9" fmla="*/ 1170 h 1170"/>
                  </a:gdLst>
                  <a:ahLst/>
                  <a:cxnLst>
                    <a:cxn ang="0">
                      <a:pos x="T0" y="T1"/>
                    </a:cxn>
                    <a:cxn ang="0">
                      <a:pos x="T2" y="T3"/>
                    </a:cxn>
                    <a:cxn ang="0">
                      <a:pos x="T4" y="T5"/>
                    </a:cxn>
                    <a:cxn ang="0">
                      <a:pos x="T6" y="T7"/>
                    </a:cxn>
                    <a:cxn ang="0">
                      <a:pos x="T8" y="T9"/>
                    </a:cxn>
                  </a:cxnLst>
                  <a:rect l="0" t="0" r="r" b="b"/>
                  <a:pathLst>
                    <a:path w="1441" h="1170">
                      <a:moveTo>
                        <a:pt x="392" y="1170"/>
                      </a:moveTo>
                      <a:cubicBezTo>
                        <a:pt x="222" y="936"/>
                        <a:pt x="89" y="676"/>
                        <a:pt x="0" y="401"/>
                      </a:cubicBezTo>
                      <a:lnTo>
                        <a:pt x="1234" y="0"/>
                      </a:lnTo>
                      <a:cubicBezTo>
                        <a:pt x="1281" y="146"/>
                        <a:pt x="1351" y="284"/>
                        <a:pt x="1441" y="408"/>
                      </a:cubicBezTo>
                      <a:lnTo>
                        <a:pt x="392" y="117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4" name="Freeform 19">
                  <a:extLst>
                    <a:ext uri="{FF2B5EF4-FFF2-40B4-BE49-F238E27FC236}">
                      <a16:creationId xmlns:a16="http://schemas.microsoft.com/office/drawing/2014/main" id="{1413AC3E-EB18-48E0-AFAA-697F08784C7E}"/>
                    </a:ext>
                  </a:extLst>
                </p:cNvPr>
                <p:cNvSpPr>
                  <a:spLocks/>
                </p:cNvSpPr>
                <p:nvPr/>
              </p:nvSpPr>
              <p:spPr bwMode="auto">
                <a:xfrm>
                  <a:off x="2649" y="2179"/>
                  <a:ext cx="538" cy="335"/>
                </a:xfrm>
                <a:custGeom>
                  <a:avLst/>
                  <a:gdLst>
                    <a:gd name="T0" fmla="*/ 135 w 1369"/>
                    <a:gd name="T1" fmla="*/ 853 h 853"/>
                    <a:gd name="T2" fmla="*/ 0 w 1369"/>
                    <a:gd name="T3" fmla="*/ 0 h 853"/>
                    <a:gd name="T4" fmla="*/ 1297 w 1369"/>
                    <a:gd name="T5" fmla="*/ 0 h 853"/>
                    <a:gd name="T6" fmla="*/ 1369 w 1369"/>
                    <a:gd name="T7" fmla="*/ 452 h 853"/>
                    <a:gd name="T8" fmla="*/ 135 w 1369"/>
                    <a:gd name="T9" fmla="*/ 853 h 853"/>
                  </a:gdLst>
                  <a:ahLst/>
                  <a:cxnLst>
                    <a:cxn ang="0">
                      <a:pos x="T0" y="T1"/>
                    </a:cxn>
                    <a:cxn ang="0">
                      <a:pos x="T2" y="T3"/>
                    </a:cxn>
                    <a:cxn ang="0">
                      <a:pos x="T4" y="T5"/>
                    </a:cxn>
                    <a:cxn ang="0">
                      <a:pos x="T6" y="T7"/>
                    </a:cxn>
                    <a:cxn ang="0">
                      <a:pos x="T8" y="T9"/>
                    </a:cxn>
                  </a:cxnLst>
                  <a:rect l="0" t="0" r="r" b="b"/>
                  <a:pathLst>
                    <a:path w="1369" h="853">
                      <a:moveTo>
                        <a:pt x="135" y="853"/>
                      </a:moveTo>
                      <a:cubicBezTo>
                        <a:pt x="46" y="578"/>
                        <a:pt x="0" y="290"/>
                        <a:pt x="0" y="0"/>
                      </a:cubicBezTo>
                      <a:lnTo>
                        <a:pt x="1297" y="0"/>
                      </a:lnTo>
                      <a:cubicBezTo>
                        <a:pt x="1297" y="154"/>
                        <a:pt x="1321" y="306"/>
                        <a:pt x="1369" y="452"/>
                      </a:cubicBezTo>
                      <a:lnTo>
                        <a:pt x="135" y="85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5" name="Freeform 20">
                  <a:extLst>
                    <a:ext uri="{FF2B5EF4-FFF2-40B4-BE49-F238E27FC236}">
                      <a16:creationId xmlns:a16="http://schemas.microsoft.com/office/drawing/2014/main" id="{50799547-8188-422F-8E55-030DA16C8B88}"/>
                    </a:ext>
                  </a:extLst>
                </p:cNvPr>
                <p:cNvSpPr>
                  <a:spLocks/>
                </p:cNvSpPr>
                <p:nvPr/>
              </p:nvSpPr>
              <p:spPr bwMode="auto">
                <a:xfrm>
                  <a:off x="2649" y="1809"/>
                  <a:ext cx="538" cy="336"/>
                </a:xfrm>
                <a:custGeom>
                  <a:avLst/>
                  <a:gdLst>
                    <a:gd name="T0" fmla="*/ 0 w 1369"/>
                    <a:gd name="T1" fmla="*/ 853 h 853"/>
                    <a:gd name="T2" fmla="*/ 135 w 1369"/>
                    <a:gd name="T3" fmla="*/ 0 h 853"/>
                    <a:gd name="T4" fmla="*/ 1369 w 1369"/>
                    <a:gd name="T5" fmla="*/ 401 h 853"/>
                    <a:gd name="T6" fmla="*/ 1297 w 1369"/>
                    <a:gd name="T7" fmla="*/ 853 h 853"/>
                    <a:gd name="T8" fmla="*/ 0 w 1369"/>
                    <a:gd name="T9" fmla="*/ 853 h 853"/>
                  </a:gdLst>
                  <a:ahLst/>
                  <a:cxnLst>
                    <a:cxn ang="0">
                      <a:pos x="T0" y="T1"/>
                    </a:cxn>
                    <a:cxn ang="0">
                      <a:pos x="T2" y="T3"/>
                    </a:cxn>
                    <a:cxn ang="0">
                      <a:pos x="T4" y="T5"/>
                    </a:cxn>
                    <a:cxn ang="0">
                      <a:pos x="T6" y="T7"/>
                    </a:cxn>
                    <a:cxn ang="0">
                      <a:pos x="T8" y="T9"/>
                    </a:cxn>
                  </a:cxnLst>
                  <a:rect l="0" t="0" r="r" b="b"/>
                  <a:pathLst>
                    <a:path w="1369" h="853">
                      <a:moveTo>
                        <a:pt x="0" y="853"/>
                      </a:moveTo>
                      <a:cubicBezTo>
                        <a:pt x="0" y="563"/>
                        <a:pt x="46" y="275"/>
                        <a:pt x="135" y="0"/>
                      </a:cubicBezTo>
                      <a:lnTo>
                        <a:pt x="1369" y="401"/>
                      </a:lnTo>
                      <a:cubicBezTo>
                        <a:pt x="1321" y="547"/>
                        <a:pt x="1297" y="699"/>
                        <a:pt x="1297" y="853"/>
                      </a:cubicBezTo>
                      <a:lnTo>
                        <a:pt x="0" y="85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6" name="Freeform 21">
                  <a:extLst>
                    <a:ext uri="{FF2B5EF4-FFF2-40B4-BE49-F238E27FC236}">
                      <a16:creationId xmlns:a16="http://schemas.microsoft.com/office/drawing/2014/main" id="{F8DA0BA1-FA06-49A0-ABD0-BF8DF9BBBD24}"/>
                    </a:ext>
                  </a:extLst>
                </p:cNvPr>
                <p:cNvSpPr>
                  <a:spLocks/>
                </p:cNvSpPr>
                <p:nvPr/>
              </p:nvSpPr>
              <p:spPr bwMode="auto">
                <a:xfrm>
                  <a:off x="2713" y="1474"/>
                  <a:ext cx="566" cy="460"/>
                </a:xfrm>
                <a:custGeom>
                  <a:avLst/>
                  <a:gdLst>
                    <a:gd name="T0" fmla="*/ 0 w 1441"/>
                    <a:gd name="T1" fmla="*/ 769 h 1170"/>
                    <a:gd name="T2" fmla="*/ 392 w 1441"/>
                    <a:gd name="T3" fmla="*/ 0 h 1170"/>
                    <a:gd name="T4" fmla="*/ 1441 w 1441"/>
                    <a:gd name="T5" fmla="*/ 762 h 1170"/>
                    <a:gd name="T6" fmla="*/ 1234 w 1441"/>
                    <a:gd name="T7" fmla="*/ 1170 h 1170"/>
                    <a:gd name="T8" fmla="*/ 0 w 1441"/>
                    <a:gd name="T9" fmla="*/ 769 h 1170"/>
                  </a:gdLst>
                  <a:ahLst/>
                  <a:cxnLst>
                    <a:cxn ang="0">
                      <a:pos x="T0" y="T1"/>
                    </a:cxn>
                    <a:cxn ang="0">
                      <a:pos x="T2" y="T3"/>
                    </a:cxn>
                    <a:cxn ang="0">
                      <a:pos x="T4" y="T5"/>
                    </a:cxn>
                    <a:cxn ang="0">
                      <a:pos x="T6" y="T7"/>
                    </a:cxn>
                    <a:cxn ang="0">
                      <a:pos x="T8" y="T9"/>
                    </a:cxn>
                  </a:cxnLst>
                  <a:rect l="0" t="0" r="r" b="b"/>
                  <a:pathLst>
                    <a:path w="1441" h="1170">
                      <a:moveTo>
                        <a:pt x="0" y="769"/>
                      </a:moveTo>
                      <a:cubicBezTo>
                        <a:pt x="89" y="493"/>
                        <a:pt x="222" y="234"/>
                        <a:pt x="392" y="0"/>
                      </a:cubicBezTo>
                      <a:lnTo>
                        <a:pt x="1441" y="762"/>
                      </a:lnTo>
                      <a:cubicBezTo>
                        <a:pt x="1351" y="886"/>
                        <a:pt x="1281" y="1024"/>
                        <a:pt x="1234" y="1170"/>
                      </a:cubicBezTo>
                      <a:lnTo>
                        <a:pt x="0" y="769"/>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7" name="Freeform 22">
                  <a:extLst>
                    <a:ext uri="{FF2B5EF4-FFF2-40B4-BE49-F238E27FC236}">
                      <a16:creationId xmlns:a16="http://schemas.microsoft.com/office/drawing/2014/main" id="{247D015B-1E87-42C0-9063-BEDC727274A2}"/>
                    </a:ext>
                  </a:extLst>
                </p:cNvPr>
                <p:cNvSpPr>
                  <a:spLocks/>
                </p:cNvSpPr>
                <p:nvPr/>
              </p:nvSpPr>
              <p:spPr bwMode="auto">
                <a:xfrm>
                  <a:off x="2887" y="1206"/>
                  <a:ext cx="539" cy="540"/>
                </a:xfrm>
                <a:custGeom>
                  <a:avLst/>
                  <a:gdLst>
                    <a:gd name="T0" fmla="*/ 0 w 1373"/>
                    <a:gd name="T1" fmla="*/ 611 h 1373"/>
                    <a:gd name="T2" fmla="*/ 610 w 1373"/>
                    <a:gd name="T3" fmla="*/ 0 h 1373"/>
                    <a:gd name="T4" fmla="*/ 1373 w 1373"/>
                    <a:gd name="T5" fmla="*/ 1050 h 1373"/>
                    <a:gd name="T6" fmla="*/ 1049 w 1373"/>
                    <a:gd name="T7" fmla="*/ 1373 h 1373"/>
                    <a:gd name="T8" fmla="*/ 0 w 1373"/>
                    <a:gd name="T9" fmla="*/ 611 h 1373"/>
                  </a:gdLst>
                  <a:ahLst/>
                  <a:cxnLst>
                    <a:cxn ang="0">
                      <a:pos x="T0" y="T1"/>
                    </a:cxn>
                    <a:cxn ang="0">
                      <a:pos x="T2" y="T3"/>
                    </a:cxn>
                    <a:cxn ang="0">
                      <a:pos x="T4" y="T5"/>
                    </a:cxn>
                    <a:cxn ang="0">
                      <a:pos x="T6" y="T7"/>
                    </a:cxn>
                    <a:cxn ang="0">
                      <a:pos x="T8" y="T9"/>
                    </a:cxn>
                  </a:cxnLst>
                  <a:rect l="0" t="0" r="r" b="b"/>
                  <a:pathLst>
                    <a:path w="1373" h="1373">
                      <a:moveTo>
                        <a:pt x="0" y="611"/>
                      </a:moveTo>
                      <a:cubicBezTo>
                        <a:pt x="170" y="376"/>
                        <a:pt x="376" y="170"/>
                        <a:pt x="610" y="0"/>
                      </a:cubicBezTo>
                      <a:lnTo>
                        <a:pt x="1373" y="1050"/>
                      </a:lnTo>
                      <a:cubicBezTo>
                        <a:pt x="1248" y="1140"/>
                        <a:pt x="1139" y="1249"/>
                        <a:pt x="1049" y="1373"/>
                      </a:cubicBezTo>
                      <a:lnTo>
                        <a:pt x="0" y="6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98" name="Freeform 23">
                  <a:extLst>
                    <a:ext uri="{FF2B5EF4-FFF2-40B4-BE49-F238E27FC236}">
                      <a16:creationId xmlns:a16="http://schemas.microsoft.com/office/drawing/2014/main" id="{5A4F3CD4-ECC5-4569-BDA3-58F1EC214ECC}"/>
                    </a:ext>
                  </a:extLst>
                </p:cNvPr>
                <p:cNvSpPr>
                  <a:spLocks/>
                </p:cNvSpPr>
                <p:nvPr/>
              </p:nvSpPr>
              <p:spPr bwMode="auto">
                <a:xfrm>
                  <a:off x="3154" y="1031"/>
                  <a:ext cx="459" cy="568"/>
                </a:xfrm>
                <a:custGeom>
                  <a:avLst/>
                  <a:gdLst>
                    <a:gd name="T0" fmla="*/ 0 w 1170"/>
                    <a:gd name="T1" fmla="*/ 392 h 1442"/>
                    <a:gd name="T2" fmla="*/ 769 w 1170"/>
                    <a:gd name="T3" fmla="*/ 0 h 1442"/>
                    <a:gd name="T4" fmla="*/ 1170 w 1170"/>
                    <a:gd name="T5" fmla="*/ 1234 h 1442"/>
                    <a:gd name="T6" fmla="*/ 762 w 1170"/>
                    <a:gd name="T7" fmla="*/ 1442 h 1442"/>
                    <a:gd name="T8" fmla="*/ 0 w 1170"/>
                    <a:gd name="T9" fmla="*/ 392 h 1442"/>
                  </a:gdLst>
                  <a:ahLst/>
                  <a:cxnLst>
                    <a:cxn ang="0">
                      <a:pos x="T0" y="T1"/>
                    </a:cxn>
                    <a:cxn ang="0">
                      <a:pos x="T2" y="T3"/>
                    </a:cxn>
                    <a:cxn ang="0">
                      <a:pos x="T4" y="T5"/>
                    </a:cxn>
                    <a:cxn ang="0">
                      <a:pos x="T6" y="T7"/>
                    </a:cxn>
                    <a:cxn ang="0">
                      <a:pos x="T8" y="T9"/>
                    </a:cxn>
                  </a:cxnLst>
                  <a:rect l="0" t="0" r="r" b="b"/>
                  <a:pathLst>
                    <a:path w="1170" h="1442">
                      <a:moveTo>
                        <a:pt x="0" y="392"/>
                      </a:moveTo>
                      <a:cubicBezTo>
                        <a:pt x="234" y="222"/>
                        <a:pt x="494" y="90"/>
                        <a:pt x="769" y="0"/>
                      </a:cubicBezTo>
                      <a:lnTo>
                        <a:pt x="1170" y="1234"/>
                      </a:lnTo>
                      <a:cubicBezTo>
                        <a:pt x="1024" y="1281"/>
                        <a:pt x="887" y="1352"/>
                        <a:pt x="762" y="1442"/>
                      </a:cubicBezTo>
                      <a:lnTo>
                        <a:pt x="0" y="3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99" name="Freeform 24">
                  <a:extLst>
                    <a:ext uri="{FF2B5EF4-FFF2-40B4-BE49-F238E27FC236}">
                      <a16:creationId xmlns:a16="http://schemas.microsoft.com/office/drawing/2014/main" id="{377C1896-A4FC-4F59-AD66-61A239EB5EA4}"/>
                    </a:ext>
                  </a:extLst>
                </p:cNvPr>
                <p:cNvSpPr>
                  <a:spLocks/>
                </p:cNvSpPr>
                <p:nvPr/>
              </p:nvSpPr>
              <p:spPr bwMode="auto">
                <a:xfrm>
                  <a:off x="3488" y="968"/>
                  <a:ext cx="335" cy="539"/>
                </a:xfrm>
                <a:custGeom>
                  <a:avLst/>
                  <a:gdLst>
                    <a:gd name="T0" fmla="*/ 0 w 853"/>
                    <a:gd name="T1" fmla="*/ 135 h 1368"/>
                    <a:gd name="T2" fmla="*/ 853 w 853"/>
                    <a:gd name="T3" fmla="*/ 0 h 1368"/>
                    <a:gd name="T4" fmla="*/ 853 w 853"/>
                    <a:gd name="T5" fmla="*/ 1297 h 1368"/>
                    <a:gd name="T6" fmla="*/ 401 w 853"/>
                    <a:gd name="T7" fmla="*/ 1368 h 1368"/>
                    <a:gd name="T8" fmla="*/ 0 w 853"/>
                    <a:gd name="T9" fmla="*/ 135 h 1368"/>
                  </a:gdLst>
                  <a:ahLst/>
                  <a:cxnLst>
                    <a:cxn ang="0">
                      <a:pos x="T0" y="T1"/>
                    </a:cxn>
                    <a:cxn ang="0">
                      <a:pos x="T2" y="T3"/>
                    </a:cxn>
                    <a:cxn ang="0">
                      <a:pos x="T4" y="T5"/>
                    </a:cxn>
                    <a:cxn ang="0">
                      <a:pos x="T6" y="T7"/>
                    </a:cxn>
                    <a:cxn ang="0">
                      <a:pos x="T8" y="T9"/>
                    </a:cxn>
                  </a:cxnLst>
                  <a:rect l="0" t="0" r="r" b="b"/>
                  <a:pathLst>
                    <a:path w="853" h="1368">
                      <a:moveTo>
                        <a:pt x="0" y="135"/>
                      </a:moveTo>
                      <a:cubicBezTo>
                        <a:pt x="276" y="45"/>
                        <a:pt x="564" y="0"/>
                        <a:pt x="853" y="0"/>
                      </a:cubicBezTo>
                      <a:lnTo>
                        <a:pt x="853" y="1297"/>
                      </a:lnTo>
                      <a:cubicBezTo>
                        <a:pt x="700" y="1297"/>
                        <a:pt x="547" y="1321"/>
                        <a:pt x="401" y="1368"/>
                      </a:cubicBezTo>
                      <a:lnTo>
                        <a:pt x="0" y="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grpSp>
          <p:sp>
            <p:nvSpPr>
              <p:cNvPr id="79" name="Freeform: Shape 78">
                <a:extLst>
                  <a:ext uri="{FF2B5EF4-FFF2-40B4-BE49-F238E27FC236}">
                    <a16:creationId xmlns:a16="http://schemas.microsoft.com/office/drawing/2014/main" id="{BEC868A7-E867-40D3-9E71-2013AFA44D1C}"/>
                  </a:ext>
                </a:extLst>
              </p:cNvPr>
              <p:cNvSpPr>
                <a:spLocks/>
              </p:cNvSpPr>
              <p:nvPr/>
            </p:nvSpPr>
            <p:spPr bwMode="auto">
              <a:xfrm>
                <a:off x="4647238" y="1982660"/>
                <a:ext cx="2897527" cy="2897447"/>
              </a:xfrm>
              <a:custGeom>
                <a:avLst/>
                <a:gdLst>
                  <a:gd name="connsiteX0" fmla="*/ 1757886 w 2897527"/>
                  <a:gd name="connsiteY0" fmla="*/ 2489329 h 2897447"/>
                  <a:gd name="connsiteX1" fmla="*/ 1870356 w 2897527"/>
                  <a:gd name="connsiteY1" fmla="*/ 2836089 h 2897447"/>
                  <a:gd name="connsiteX2" fmla="*/ 1741006 w 2897527"/>
                  <a:gd name="connsiteY2" fmla="*/ 2869349 h 2897447"/>
                  <a:gd name="connsiteX3" fmla="*/ 1597026 w 2897527"/>
                  <a:gd name="connsiteY3" fmla="*/ 2891323 h 2897447"/>
                  <a:gd name="connsiteX4" fmla="*/ 1475750 w 2897527"/>
                  <a:gd name="connsiteY4" fmla="*/ 2897447 h 2897447"/>
                  <a:gd name="connsiteX5" fmla="*/ 1475750 w 2897527"/>
                  <a:gd name="connsiteY5" fmla="*/ 2533656 h 2897447"/>
                  <a:gd name="connsiteX6" fmla="*/ 1757886 w 2897527"/>
                  <a:gd name="connsiteY6" fmla="*/ 2489329 h 2897447"/>
                  <a:gd name="connsiteX7" fmla="*/ 1139640 w 2897527"/>
                  <a:gd name="connsiteY7" fmla="*/ 2489329 h 2897447"/>
                  <a:gd name="connsiteX8" fmla="*/ 1421776 w 2897527"/>
                  <a:gd name="connsiteY8" fmla="*/ 2533656 h 2897447"/>
                  <a:gd name="connsiteX9" fmla="*/ 1421776 w 2897527"/>
                  <a:gd name="connsiteY9" fmla="*/ 2897447 h 2897447"/>
                  <a:gd name="connsiteX10" fmla="*/ 1300500 w 2897527"/>
                  <a:gd name="connsiteY10" fmla="*/ 2891323 h 2897447"/>
                  <a:gd name="connsiteX11" fmla="*/ 1156520 w 2897527"/>
                  <a:gd name="connsiteY11" fmla="*/ 2869349 h 2897447"/>
                  <a:gd name="connsiteX12" fmla="*/ 1027171 w 2897527"/>
                  <a:gd name="connsiteY12" fmla="*/ 2836089 h 2897447"/>
                  <a:gd name="connsiteX13" fmla="*/ 2063152 w 2897527"/>
                  <a:gd name="connsiteY13" fmla="*/ 2341691 h 2897447"/>
                  <a:gd name="connsiteX14" fmla="*/ 2277733 w 2897527"/>
                  <a:gd name="connsiteY14" fmla="*/ 2637538 h 2897447"/>
                  <a:gd name="connsiteX15" fmla="*/ 2259520 w 2897527"/>
                  <a:gd name="connsiteY15" fmla="*/ 2651157 h 2897447"/>
                  <a:gd name="connsiteX16" fmla="*/ 2013202 w 2897527"/>
                  <a:gd name="connsiteY16" fmla="*/ 2784854 h 2897447"/>
                  <a:gd name="connsiteX17" fmla="*/ 1921559 w 2897527"/>
                  <a:gd name="connsiteY17" fmla="*/ 2818396 h 2897447"/>
                  <a:gd name="connsiteX18" fmla="*/ 1809125 w 2897527"/>
                  <a:gd name="connsiteY18" fmla="*/ 2471756 h 2897447"/>
                  <a:gd name="connsiteX19" fmla="*/ 2063152 w 2897527"/>
                  <a:gd name="connsiteY19" fmla="*/ 2341691 h 2897447"/>
                  <a:gd name="connsiteX20" fmla="*/ 834303 w 2897527"/>
                  <a:gd name="connsiteY20" fmla="*/ 2341691 h 2897447"/>
                  <a:gd name="connsiteX21" fmla="*/ 1088401 w 2897527"/>
                  <a:gd name="connsiteY21" fmla="*/ 2471756 h 2897447"/>
                  <a:gd name="connsiteX22" fmla="*/ 976186 w 2897527"/>
                  <a:gd name="connsiteY22" fmla="*/ 2818476 h 2897447"/>
                  <a:gd name="connsiteX23" fmla="*/ 884325 w 2897527"/>
                  <a:gd name="connsiteY23" fmla="*/ 2784854 h 2897447"/>
                  <a:gd name="connsiteX24" fmla="*/ 638007 w 2897527"/>
                  <a:gd name="connsiteY24" fmla="*/ 2651157 h 2897447"/>
                  <a:gd name="connsiteX25" fmla="*/ 620233 w 2897527"/>
                  <a:gd name="connsiteY25" fmla="*/ 2637866 h 2897447"/>
                  <a:gd name="connsiteX26" fmla="*/ 2308282 w 2897527"/>
                  <a:gd name="connsiteY26" fmla="*/ 2108329 h 2897447"/>
                  <a:gd name="connsiteX27" fmla="*/ 2603736 w 2897527"/>
                  <a:gd name="connsiteY27" fmla="*/ 2322949 h 2897447"/>
                  <a:gd name="connsiteX28" fmla="*/ 2567720 w 2897527"/>
                  <a:gd name="connsiteY28" fmla="*/ 2371112 h 2897447"/>
                  <a:gd name="connsiteX29" fmla="*/ 2371152 w 2897527"/>
                  <a:gd name="connsiteY29" fmla="*/ 2567680 h 2897447"/>
                  <a:gd name="connsiteX30" fmla="*/ 2320669 w 2897527"/>
                  <a:gd name="connsiteY30" fmla="*/ 2605431 h 2897447"/>
                  <a:gd name="connsiteX31" fmla="*/ 2105988 w 2897527"/>
                  <a:gd name="connsiteY31" fmla="*/ 2309998 h 2897447"/>
                  <a:gd name="connsiteX32" fmla="*/ 2308282 w 2897527"/>
                  <a:gd name="connsiteY32" fmla="*/ 2108329 h 2897447"/>
                  <a:gd name="connsiteX33" fmla="*/ 589619 w 2897527"/>
                  <a:gd name="connsiteY33" fmla="*/ 2108329 h 2897447"/>
                  <a:gd name="connsiteX34" fmla="*/ 791538 w 2897527"/>
                  <a:gd name="connsiteY34" fmla="*/ 2309998 h 2897447"/>
                  <a:gd name="connsiteX35" fmla="*/ 577115 w 2897527"/>
                  <a:gd name="connsiteY35" fmla="*/ 2605623 h 2897447"/>
                  <a:gd name="connsiteX36" fmla="*/ 526374 w 2897527"/>
                  <a:gd name="connsiteY36" fmla="*/ 2567680 h 2897447"/>
                  <a:gd name="connsiteX37" fmla="*/ 329807 w 2897527"/>
                  <a:gd name="connsiteY37" fmla="*/ 2371112 h 2897447"/>
                  <a:gd name="connsiteX38" fmla="*/ 294115 w 2897527"/>
                  <a:gd name="connsiteY38" fmla="*/ 2323383 h 2897447"/>
                  <a:gd name="connsiteX39" fmla="*/ 2470012 w 2897527"/>
                  <a:gd name="connsiteY39" fmla="*/ 1809879 h 2897447"/>
                  <a:gd name="connsiteX40" fmla="*/ 2817882 w 2897527"/>
                  <a:gd name="connsiteY40" fmla="*/ 1923032 h 2897447"/>
                  <a:gd name="connsiteX41" fmla="*/ 2784894 w 2897527"/>
                  <a:gd name="connsiteY41" fmla="*/ 2013162 h 2897447"/>
                  <a:gd name="connsiteX42" fmla="*/ 2651197 w 2897527"/>
                  <a:gd name="connsiteY42" fmla="*/ 2259480 h 2897447"/>
                  <a:gd name="connsiteX43" fmla="*/ 2636354 w 2897527"/>
                  <a:gd name="connsiteY43" fmla="*/ 2279330 h 2897447"/>
                  <a:gd name="connsiteX44" fmla="*/ 2340938 w 2897527"/>
                  <a:gd name="connsiteY44" fmla="*/ 2064530 h 2897447"/>
                  <a:gd name="connsiteX45" fmla="*/ 2470012 w 2897527"/>
                  <a:gd name="connsiteY45" fmla="*/ 1809879 h 2897447"/>
                  <a:gd name="connsiteX46" fmla="*/ 429101 w 2897527"/>
                  <a:gd name="connsiteY46" fmla="*/ 1809879 h 2897447"/>
                  <a:gd name="connsiteX47" fmla="*/ 558175 w 2897527"/>
                  <a:gd name="connsiteY47" fmla="*/ 2064530 h 2897447"/>
                  <a:gd name="connsiteX48" fmla="*/ 261731 w 2897527"/>
                  <a:gd name="connsiteY48" fmla="*/ 2280077 h 2897447"/>
                  <a:gd name="connsiteX49" fmla="*/ 246329 w 2897527"/>
                  <a:gd name="connsiteY49" fmla="*/ 2259480 h 2897447"/>
                  <a:gd name="connsiteX50" fmla="*/ 112632 w 2897527"/>
                  <a:gd name="connsiteY50" fmla="*/ 2013162 h 2897447"/>
                  <a:gd name="connsiteX51" fmla="*/ 79813 w 2897527"/>
                  <a:gd name="connsiteY51" fmla="*/ 1923493 h 2897447"/>
                  <a:gd name="connsiteX52" fmla="*/ 2531823 w 2897527"/>
                  <a:gd name="connsiteY52" fmla="*/ 1476504 h 2897447"/>
                  <a:gd name="connsiteX53" fmla="*/ 2897446 w 2897527"/>
                  <a:gd name="connsiteY53" fmla="*/ 1476504 h 2897447"/>
                  <a:gd name="connsiteX54" fmla="*/ 2891363 w 2897527"/>
                  <a:gd name="connsiteY54" fmla="*/ 1596986 h 2897447"/>
                  <a:gd name="connsiteX55" fmla="*/ 2869389 w 2897527"/>
                  <a:gd name="connsiteY55" fmla="*/ 1740966 h 2897447"/>
                  <a:gd name="connsiteX56" fmla="*/ 2835753 w 2897527"/>
                  <a:gd name="connsiteY56" fmla="*/ 1871780 h 2897447"/>
                  <a:gd name="connsiteX57" fmla="*/ 2486988 w 2897527"/>
                  <a:gd name="connsiteY57" fmla="*/ 1758309 h 2897447"/>
                  <a:gd name="connsiteX58" fmla="*/ 2531823 w 2897527"/>
                  <a:gd name="connsiteY58" fmla="*/ 1476504 h 2897447"/>
                  <a:gd name="connsiteX59" fmla="*/ 80 w 2897527"/>
                  <a:gd name="connsiteY59" fmla="*/ 1476504 h 2897447"/>
                  <a:gd name="connsiteX60" fmla="*/ 367206 w 2897527"/>
                  <a:gd name="connsiteY60" fmla="*/ 1476504 h 2897447"/>
                  <a:gd name="connsiteX61" fmla="*/ 412125 w 2897527"/>
                  <a:gd name="connsiteY61" fmla="*/ 1758309 h 2897447"/>
                  <a:gd name="connsiteX62" fmla="*/ 61846 w 2897527"/>
                  <a:gd name="connsiteY62" fmla="*/ 1872062 h 2897447"/>
                  <a:gd name="connsiteX63" fmla="*/ 28138 w 2897527"/>
                  <a:gd name="connsiteY63" fmla="*/ 1740966 h 2897447"/>
                  <a:gd name="connsiteX64" fmla="*/ 6164 w 2897527"/>
                  <a:gd name="connsiteY64" fmla="*/ 1596986 h 2897447"/>
                  <a:gd name="connsiteX65" fmla="*/ 2835849 w 2897527"/>
                  <a:gd name="connsiteY65" fmla="*/ 1026042 h 2897447"/>
                  <a:gd name="connsiteX66" fmla="*/ 2869389 w 2897527"/>
                  <a:gd name="connsiteY66" fmla="*/ 1156480 h 2897447"/>
                  <a:gd name="connsiteX67" fmla="*/ 2891363 w 2897527"/>
                  <a:gd name="connsiteY67" fmla="*/ 1300460 h 2897447"/>
                  <a:gd name="connsiteX68" fmla="*/ 2897527 w 2897527"/>
                  <a:gd name="connsiteY68" fmla="*/ 1422529 h 2897447"/>
                  <a:gd name="connsiteX69" fmla="*/ 2531823 w 2897527"/>
                  <a:gd name="connsiteY69" fmla="*/ 1422529 h 2897447"/>
                  <a:gd name="connsiteX70" fmla="*/ 2486988 w 2897527"/>
                  <a:gd name="connsiteY70" fmla="*/ 1139883 h 2897447"/>
                  <a:gd name="connsiteX71" fmla="*/ 61750 w 2897527"/>
                  <a:gd name="connsiteY71" fmla="*/ 1025760 h 2897447"/>
                  <a:gd name="connsiteX72" fmla="*/ 412125 w 2897527"/>
                  <a:gd name="connsiteY72" fmla="*/ 1139883 h 2897447"/>
                  <a:gd name="connsiteX73" fmla="*/ 367206 w 2897527"/>
                  <a:gd name="connsiteY73" fmla="*/ 1422529 h 2897447"/>
                  <a:gd name="connsiteX74" fmla="*/ 0 w 2897527"/>
                  <a:gd name="connsiteY74" fmla="*/ 1422529 h 2897447"/>
                  <a:gd name="connsiteX75" fmla="*/ 6164 w 2897527"/>
                  <a:gd name="connsiteY75" fmla="*/ 1300460 h 2897447"/>
                  <a:gd name="connsiteX76" fmla="*/ 28138 w 2897527"/>
                  <a:gd name="connsiteY76" fmla="*/ 1156480 h 2897447"/>
                  <a:gd name="connsiteX77" fmla="*/ 2636353 w 2897527"/>
                  <a:gd name="connsiteY77" fmla="*/ 618116 h 2897447"/>
                  <a:gd name="connsiteX78" fmla="*/ 2651197 w 2897527"/>
                  <a:gd name="connsiteY78" fmla="*/ 637966 h 2897447"/>
                  <a:gd name="connsiteX79" fmla="*/ 2784894 w 2897527"/>
                  <a:gd name="connsiteY79" fmla="*/ 884284 h 2897447"/>
                  <a:gd name="connsiteX80" fmla="*/ 2817882 w 2897527"/>
                  <a:gd name="connsiteY80" fmla="*/ 974413 h 2897447"/>
                  <a:gd name="connsiteX81" fmla="*/ 2470012 w 2897527"/>
                  <a:gd name="connsiteY81" fmla="*/ 1087566 h 2897447"/>
                  <a:gd name="connsiteX82" fmla="*/ 2340938 w 2897527"/>
                  <a:gd name="connsiteY82" fmla="*/ 832915 h 2897447"/>
                  <a:gd name="connsiteX83" fmla="*/ 261732 w 2897527"/>
                  <a:gd name="connsiteY83" fmla="*/ 617369 h 2897447"/>
                  <a:gd name="connsiteX84" fmla="*/ 558175 w 2897527"/>
                  <a:gd name="connsiteY84" fmla="*/ 832915 h 2897447"/>
                  <a:gd name="connsiteX85" fmla="*/ 429101 w 2897527"/>
                  <a:gd name="connsiteY85" fmla="*/ 1087566 h 2897447"/>
                  <a:gd name="connsiteX86" fmla="*/ 79813 w 2897527"/>
                  <a:gd name="connsiteY86" fmla="*/ 973952 h 2897447"/>
                  <a:gd name="connsiteX87" fmla="*/ 112632 w 2897527"/>
                  <a:gd name="connsiteY87" fmla="*/ 884284 h 2897447"/>
                  <a:gd name="connsiteX88" fmla="*/ 246329 w 2897527"/>
                  <a:gd name="connsiteY88" fmla="*/ 637966 h 2897447"/>
                  <a:gd name="connsiteX89" fmla="*/ 2320669 w 2897527"/>
                  <a:gd name="connsiteY89" fmla="*/ 292015 h 2897447"/>
                  <a:gd name="connsiteX90" fmla="*/ 2371152 w 2897527"/>
                  <a:gd name="connsiteY90" fmla="*/ 329766 h 2897447"/>
                  <a:gd name="connsiteX91" fmla="*/ 2567720 w 2897527"/>
                  <a:gd name="connsiteY91" fmla="*/ 526334 h 2897447"/>
                  <a:gd name="connsiteX92" fmla="*/ 2603736 w 2897527"/>
                  <a:gd name="connsiteY92" fmla="*/ 574497 h 2897447"/>
                  <a:gd name="connsiteX93" fmla="*/ 2308282 w 2897527"/>
                  <a:gd name="connsiteY93" fmla="*/ 789116 h 2897447"/>
                  <a:gd name="connsiteX94" fmla="*/ 2105988 w 2897527"/>
                  <a:gd name="connsiteY94" fmla="*/ 587447 h 2897447"/>
                  <a:gd name="connsiteX95" fmla="*/ 577116 w 2897527"/>
                  <a:gd name="connsiteY95" fmla="*/ 291823 h 2897447"/>
                  <a:gd name="connsiteX96" fmla="*/ 791538 w 2897527"/>
                  <a:gd name="connsiteY96" fmla="*/ 587447 h 2897447"/>
                  <a:gd name="connsiteX97" fmla="*/ 589619 w 2897527"/>
                  <a:gd name="connsiteY97" fmla="*/ 789116 h 2897447"/>
                  <a:gd name="connsiteX98" fmla="*/ 294116 w 2897527"/>
                  <a:gd name="connsiteY98" fmla="*/ 574063 h 2897447"/>
                  <a:gd name="connsiteX99" fmla="*/ 329807 w 2897527"/>
                  <a:gd name="connsiteY99" fmla="*/ 526334 h 2897447"/>
                  <a:gd name="connsiteX100" fmla="*/ 526374 w 2897527"/>
                  <a:gd name="connsiteY100" fmla="*/ 329766 h 2897447"/>
                  <a:gd name="connsiteX101" fmla="*/ 1921559 w 2897527"/>
                  <a:gd name="connsiteY101" fmla="*/ 79050 h 2897447"/>
                  <a:gd name="connsiteX102" fmla="*/ 2013202 w 2897527"/>
                  <a:gd name="connsiteY102" fmla="*/ 112592 h 2897447"/>
                  <a:gd name="connsiteX103" fmla="*/ 2259520 w 2897527"/>
                  <a:gd name="connsiteY103" fmla="*/ 246289 h 2897447"/>
                  <a:gd name="connsiteX104" fmla="*/ 2277733 w 2897527"/>
                  <a:gd name="connsiteY104" fmla="*/ 259908 h 2897447"/>
                  <a:gd name="connsiteX105" fmla="*/ 2063152 w 2897527"/>
                  <a:gd name="connsiteY105" fmla="*/ 555754 h 2897447"/>
                  <a:gd name="connsiteX106" fmla="*/ 1809125 w 2897527"/>
                  <a:gd name="connsiteY106" fmla="*/ 425689 h 2897447"/>
                  <a:gd name="connsiteX107" fmla="*/ 976186 w 2897527"/>
                  <a:gd name="connsiteY107" fmla="*/ 78970 h 2897447"/>
                  <a:gd name="connsiteX108" fmla="*/ 1088401 w 2897527"/>
                  <a:gd name="connsiteY108" fmla="*/ 425689 h 2897447"/>
                  <a:gd name="connsiteX109" fmla="*/ 834303 w 2897527"/>
                  <a:gd name="connsiteY109" fmla="*/ 555754 h 2897447"/>
                  <a:gd name="connsiteX110" fmla="*/ 620233 w 2897527"/>
                  <a:gd name="connsiteY110" fmla="*/ 259580 h 2897447"/>
                  <a:gd name="connsiteX111" fmla="*/ 638007 w 2897527"/>
                  <a:gd name="connsiteY111" fmla="*/ 246289 h 2897447"/>
                  <a:gd name="connsiteX112" fmla="*/ 884325 w 2897527"/>
                  <a:gd name="connsiteY112" fmla="*/ 112592 h 2897447"/>
                  <a:gd name="connsiteX113" fmla="*/ 1475750 w 2897527"/>
                  <a:gd name="connsiteY113" fmla="*/ 0 h 2897447"/>
                  <a:gd name="connsiteX114" fmla="*/ 1597026 w 2897527"/>
                  <a:gd name="connsiteY114" fmla="*/ 6124 h 2897447"/>
                  <a:gd name="connsiteX115" fmla="*/ 1741006 w 2897527"/>
                  <a:gd name="connsiteY115" fmla="*/ 28098 h 2897447"/>
                  <a:gd name="connsiteX116" fmla="*/ 1870637 w 2897527"/>
                  <a:gd name="connsiteY116" fmla="*/ 61429 h 2897447"/>
                  <a:gd name="connsiteX117" fmla="*/ 1757886 w 2897527"/>
                  <a:gd name="connsiteY117" fmla="*/ 409704 h 2897447"/>
                  <a:gd name="connsiteX118" fmla="*/ 1475750 w 2897527"/>
                  <a:gd name="connsiteY118" fmla="*/ 365295 h 2897447"/>
                  <a:gd name="connsiteX119" fmla="*/ 1421776 w 2897527"/>
                  <a:gd name="connsiteY119" fmla="*/ 0 h 2897447"/>
                  <a:gd name="connsiteX120" fmla="*/ 1421776 w 2897527"/>
                  <a:gd name="connsiteY120" fmla="*/ 365295 h 2897447"/>
                  <a:gd name="connsiteX121" fmla="*/ 1139971 w 2897527"/>
                  <a:gd name="connsiteY121" fmla="*/ 409704 h 2897447"/>
                  <a:gd name="connsiteX122" fmla="*/ 1027057 w 2897527"/>
                  <a:gd name="connsiteY122" fmla="*/ 61386 h 2897447"/>
                  <a:gd name="connsiteX123" fmla="*/ 1156520 w 2897527"/>
                  <a:gd name="connsiteY123" fmla="*/ 28098 h 2897447"/>
                  <a:gd name="connsiteX124" fmla="*/ 1300500 w 2897527"/>
                  <a:gd name="connsiteY124" fmla="*/ 6124 h 28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897527" h="2897447">
                    <a:moveTo>
                      <a:pt x="1757886" y="2489329"/>
                    </a:moveTo>
                    <a:lnTo>
                      <a:pt x="1870356" y="2836089"/>
                    </a:lnTo>
                    <a:lnTo>
                      <a:pt x="1741006" y="2869349"/>
                    </a:lnTo>
                    <a:cubicBezTo>
                      <a:pt x="1693808" y="2879007"/>
                      <a:pt x="1645774" y="2886372"/>
                      <a:pt x="1597026" y="2891323"/>
                    </a:cubicBezTo>
                    <a:lnTo>
                      <a:pt x="1475750" y="2897447"/>
                    </a:lnTo>
                    <a:lnTo>
                      <a:pt x="1475750" y="2533656"/>
                    </a:lnTo>
                    <a:cubicBezTo>
                      <a:pt x="1571252" y="2533656"/>
                      <a:pt x="1666754" y="2518672"/>
                      <a:pt x="1757886" y="2489329"/>
                    </a:cubicBezTo>
                    <a:close/>
                    <a:moveTo>
                      <a:pt x="1139640" y="2489329"/>
                    </a:moveTo>
                    <a:cubicBezTo>
                      <a:pt x="1230773" y="2518672"/>
                      <a:pt x="1326274" y="2533656"/>
                      <a:pt x="1421776" y="2533656"/>
                    </a:cubicBezTo>
                    <a:lnTo>
                      <a:pt x="1421776" y="2897447"/>
                    </a:lnTo>
                    <a:lnTo>
                      <a:pt x="1300500" y="2891323"/>
                    </a:lnTo>
                    <a:cubicBezTo>
                      <a:pt x="1251753" y="2886372"/>
                      <a:pt x="1203719" y="2879007"/>
                      <a:pt x="1156520" y="2869349"/>
                    </a:cubicBezTo>
                    <a:lnTo>
                      <a:pt x="1027171" y="2836089"/>
                    </a:lnTo>
                    <a:close/>
                    <a:moveTo>
                      <a:pt x="2063152" y="2341691"/>
                    </a:moveTo>
                    <a:lnTo>
                      <a:pt x="2277733" y="2637538"/>
                    </a:lnTo>
                    <a:lnTo>
                      <a:pt x="2259520" y="2651157"/>
                    </a:lnTo>
                    <a:cubicBezTo>
                      <a:pt x="2182375" y="2703275"/>
                      <a:pt x="2099945" y="2748165"/>
                      <a:pt x="2013202" y="2784854"/>
                    </a:cubicBezTo>
                    <a:lnTo>
                      <a:pt x="1921559" y="2818396"/>
                    </a:lnTo>
                    <a:lnTo>
                      <a:pt x="1809125" y="2471756"/>
                    </a:lnTo>
                    <a:cubicBezTo>
                      <a:pt x="1900250" y="2441741"/>
                      <a:pt x="1985758" y="2397969"/>
                      <a:pt x="2063152" y="2341691"/>
                    </a:cubicBezTo>
                    <a:close/>
                    <a:moveTo>
                      <a:pt x="834303" y="2341691"/>
                    </a:moveTo>
                    <a:cubicBezTo>
                      <a:pt x="912152" y="2397969"/>
                      <a:pt x="997474" y="2442366"/>
                      <a:pt x="1088401" y="2471756"/>
                    </a:cubicBezTo>
                    <a:lnTo>
                      <a:pt x="976186" y="2818476"/>
                    </a:lnTo>
                    <a:lnTo>
                      <a:pt x="884325" y="2784854"/>
                    </a:lnTo>
                    <a:cubicBezTo>
                      <a:pt x="797582" y="2748165"/>
                      <a:pt x="715152" y="2703275"/>
                      <a:pt x="638007" y="2651157"/>
                    </a:cubicBezTo>
                    <a:lnTo>
                      <a:pt x="620233" y="2637866"/>
                    </a:lnTo>
                    <a:close/>
                    <a:moveTo>
                      <a:pt x="2308282" y="2108329"/>
                    </a:moveTo>
                    <a:lnTo>
                      <a:pt x="2603736" y="2322949"/>
                    </a:lnTo>
                    <a:lnTo>
                      <a:pt x="2567720" y="2371112"/>
                    </a:lnTo>
                    <a:cubicBezTo>
                      <a:pt x="2508616" y="2442730"/>
                      <a:pt x="2442770" y="2508576"/>
                      <a:pt x="2371152" y="2567680"/>
                    </a:cubicBezTo>
                    <a:lnTo>
                      <a:pt x="2320669" y="2605431"/>
                    </a:lnTo>
                    <a:lnTo>
                      <a:pt x="2105988" y="2309998"/>
                    </a:lnTo>
                    <a:cubicBezTo>
                      <a:pt x="2184034" y="2253806"/>
                      <a:pt x="2252089" y="2185750"/>
                      <a:pt x="2308282" y="2108329"/>
                    </a:cubicBezTo>
                    <a:close/>
                    <a:moveTo>
                      <a:pt x="589619" y="2108329"/>
                    </a:moveTo>
                    <a:cubicBezTo>
                      <a:pt x="645707" y="2185750"/>
                      <a:pt x="713637" y="2253806"/>
                      <a:pt x="791538" y="2309998"/>
                    </a:cubicBezTo>
                    <a:lnTo>
                      <a:pt x="577115" y="2605623"/>
                    </a:lnTo>
                    <a:lnTo>
                      <a:pt x="526374" y="2567680"/>
                    </a:lnTo>
                    <a:cubicBezTo>
                      <a:pt x="454757" y="2508576"/>
                      <a:pt x="388910" y="2442730"/>
                      <a:pt x="329807" y="2371112"/>
                    </a:cubicBezTo>
                    <a:lnTo>
                      <a:pt x="294115" y="2323383"/>
                    </a:lnTo>
                    <a:close/>
                    <a:moveTo>
                      <a:pt x="2470012" y="1809879"/>
                    </a:moveTo>
                    <a:lnTo>
                      <a:pt x="2817882" y="1923032"/>
                    </a:lnTo>
                    <a:lnTo>
                      <a:pt x="2784894" y="2013162"/>
                    </a:lnTo>
                    <a:cubicBezTo>
                      <a:pt x="2748205" y="2099905"/>
                      <a:pt x="2703315" y="2182335"/>
                      <a:pt x="2651197" y="2259480"/>
                    </a:cubicBezTo>
                    <a:lnTo>
                      <a:pt x="2636354" y="2279330"/>
                    </a:lnTo>
                    <a:lnTo>
                      <a:pt x="2340938" y="2064530"/>
                    </a:lnTo>
                    <a:cubicBezTo>
                      <a:pt x="2397057" y="1987136"/>
                      <a:pt x="2440705" y="1901004"/>
                      <a:pt x="2470012" y="1809879"/>
                    </a:cubicBezTo>
                    <a:close/>
                    <a:moveTo>
                      <a:pt x="429101" y="1809879"/>
                    </a:moveTo>
                    <a:cubicBezTo>
                      <a:pt x="458408" y="1901004"/>
                      <a:pt x="502056" y="1987136"/>
                      <a:pt x="558175" y="2064530"/>
                    </a:cubicBezTo>
                    <a:lnTo>
                      <a:pt x="261731" y="2280077"/>
                    </a:lnTo>
                    <a:lnTo>
                      <a:pt x="246329" y="2259480"/>
                    </a:lnTo>
                    <a:cubicBezTo>
                      <a:pt x="194211" y="2182335"/>
                      <a:pt x="149321" y="2099905"/>
                      <a:pt x="112632" y="2013162"/>
                    </a:cubicBezTo>
                    <a:lnTo>
                      <a:pt x="79813" y="1923493"/>
                    </a:lnTo>
                    <a:close/>
                    <a:moveTo>
                      <a:pt x="2531823" y="1476504"/>
                    </a:moveTo>
                    <a:lnTo>
                      <a:pt x="2897446" y="1476504"/>
                    </a:lnTo>
                    <a:lnTo>
                      <a:pt x="2891363" y="1596986"/>
                    </a:lnTo>
                    <a:cubicBezTo>
                      <a:pt x="2886412" y="1645734"/>
                      <a:pt x="2879047" y="1693767"/>
                      <a:pt x="2869389" y="1740966"/>
                    </a:cubicBezTo>
                    <a:lnTo>
                      <a:pt x="2835753" y="1871780"/>
                    </a:lnTo>
                    <a:lnTo>
                      <a:pt x="2486988" y="1758309"/>
                    </a:lnTo>
                    <a:cubicBezTo>
                      <a:pt x="2516878" y="1667283"/>
                      <a:pt x="2531823" y="1572517"/>
                      <a:pt x="2531823" y="1476504"/>
                    </a:cubicBezTo>
                    <a:close/>
                    <a:moveTo>
                      <a:pt x="80" y="1476504"/>
                    </a:moveTo>
                    <a:lnTo>
                      <a:pt x="367206" y="1476504"/>
                    </a:lnTo>
                    <a:cubicBezTo>
                      <a:pt x="367206" y="1572517"/>
                      <a:pt x="382179" y="1667283"/>
                      <a:pt x="412125" y="1758309"/>
                    </a:cubicBezTo>
                    <a:lnTo>
                      <a:pt x="61846" y="1872062"/>
                    </a:lnTo>
                    <a:lnTo>
                      <a:pt x="28138" y="1740966"/>
                    </a:lnTo>
                    <a:cubicBezTo>
                      <a:pt x="18480" y="1693767"/>
                      <a:pt x="11115" y="1645734"/>
                      <a:pt x="6164" y="1596986"/>
                    </a:cubicBezTo>
                    <a:close/>
                    <a:moveTo>
                      <a:pt x="2835849" y="1026042"/>
                    </a:moveTo>
                    <a:lnTo>
                      <a:pt x="2869389" y="1156480"/>
                    </a:lnTo>
                    <a:cubicBezTo>
                      <a:pt x="2879047" y="1203679"/>
                      <a:pt x="2886412" y="1251713"/>
                      <a:pt x="2891363" y="1300460"/>
                    </a:cubicBezTo>
                    <a:lnTo>
                      <a:pt x="2897527" y="1422529"/>
                    </a:lnTo>
                    <a:lnTo>
                      <a:pt x="2531823" y="1422529"/>
                    </a:lnTo>
                    <a:cubicBezTo>
                      <a:pt x="2531823" y="1326229"/>
                      <a:pt x="2516878" y="1231180"/>
                      <a:pt x="2486988" y="1139883"/>
                    </a:cubicBezTo>
                    <a:close/>
                    <a:moveTo>
                      <a:pt x="61750" y="1025760"/>
                    </a:moveTo>
                    <a:lnTo>
                      <a:pt x="412125" y="1139883"/>
                    </a:lnTo>
                    <a:cubicBezTo>
                      <a:pt x="382179" y="1231180"/>
                      <a:pt x="367206" y="1326229"/>
                      <a:pt x="367206" y="1422529"/>
                    </a:cubicBezTo>
                    <a:lnTo>
                      <a:pt x="0" y="1422529"/>
                    </a:lnTo>
                    <a:lnTo>
                      <a:pt x="6164" y="1300460"/>
                    </a:lnTo>
                    <a:cubicBezTo>
                      <a:pt x="11115" y="1251713"/>
                      <a:pt x="18480" y="1203679"/>
                      <a:pt x="28138" y="1156480"/>
                    </a:cubicBezTo>
                    <a:close/>
                    <a:moveTo>
                      <a:pt x="2636353" y="618116"/>
                    </a:moveTo>
                    <a:lnTo>
                      <a:pt x="2651197" y="637966"/>
                    </a:lnTo>
                    <a:cubicBezTo>
                      <a:pt x="2703315" y="715112"/>
                      <a:pt x="2748205" y="797541"/>
                      <a:pt x="2784894" y="884284"/>
                    </a:cubicBezTo>
                    <a:lnTo>
                      <a:pt x="2817882" y="974413"/>
                    </a:lnTo>
                    <a:lnTo>
                      <a:pt x="2470012" y="1087566"/>
                    </a:lnTo>
                    <a:cubicBezTo>
                      <a:pt x="2440705" y="996441"/>
                      <a:pt x="2397057" y="910309"/>
                      <a:pt x="2340938" y="832915"/>
                    </a:cubicBezTo>
                    <a:close/>
                    <a:moveTo>
                      <a:pt x="261732" y="617369"/>
                    </a:moveTo>
                    <a:lnTo>
                      <a:pt x="558175" y="832915"/>
                    </a:lnTo>
                    <a:cubicBezTo>
                      <a:pt x="502056" y="910309"/>
                      <a:pt x="458408" y="996441"/>
                      <a:pt x="429101" y="1087566"/>
                    </a:cubicBezTo>
                    <a:lnTo>
                      <a:pt x="79813" y="973952"/>
                    </a:lnTo>
                    <a:lnTo>
                      <a:pt x="112632" y="884284"/>
                    </a:lnTo>
                    <a:cubicBezTo>
                      <a:pt x="149321" y="797541"/>
                      <a:pt x="194211" y="715112"/>
                      <a:pt x="246329" y="637966"/>
                    </a:cubicBezTo>
                    <a:close/>
                    <a:moveTo>
                      <a:pt x="2320669" y="292015"/>
                    </a:moveTo>
                    <a:lnTo>
                      <a:pt x="2371152" y="329766"/>
                    </a:lnTo>
                    <a:cubicBezTo>
                      <a:pt x="2442770" y="388870"/>
                      <a:pt x="2508616" y="454717"/>
                      <a:pt x="2567720" y="526334"/>
                    </a:cubicBezTo>
                    <a:lnTo>
                      <a:pt x="2603736" y="574497"/>
                    </a:lnTo>
                    <a:lnTo>
                      <a:pt x="2308282" y="789116"/>
                    </a:lnTo>
                    <a:cubicBezTo>
                      <a:pt x="2252089" y="711695"/>
                      <a:pt x="2184034" y="643640"/>
                      <a:pt x="2105988" y="587447"/>
                    </a:cubicBezTo>
                    <a:close/>
                    <a:moveTo>
                      <a:pt x="577116" y="291823"/>
                    </a:moveTo>
                    <a:lnTo>
                      <a:pt x="791538" y="587447"/>
                    </a:lnTo>
                    <a:cubicBezTo>
                      <a:pt x="713637" y="643640"/>
                      <a:pt x="645707" y="711695"/>
                      <a:pt x="589619" y="789116"/>
                    </a:cubicBezTo>
                    <a:lnTo>
                      <a:pt x="294116" y="574063"/>
                    </a:lnTo>
                    <a:lnTo>
                      <a:pt x="329807" y="526334"/>
                    </a:lnTo>
                    <a:cubicBezTo>
                      <a:pt x="388910" y="454717"/>
                      <a:pt x="454757" y="388870"/>
                      <a:pt x="526374" y="329766"/>
                    </a:cubicBezTo>
                    <a:close/>
                    <a:moveTo>
                      <a:pt x="1921559" y="79050"/>
                    </a:moveTo>
                    <a:lnTo>
                      <a:pt x="2013202" y="112592"/>
                    </a:lnTo>
                    <a:cubicBezTo>
                      <a:pt x="2099945" y="149281"/>
                      <a:pt x="2182375" y="194171"/>
                      <a:pt x="2259520" y="246289"/>
                    </a:cubicBezTo>
                    <a:lnTo>
                      <a:pt x="2277733" y="259908"/>
                    </a:lnTo>
                    <a:lnTo>
                      <a:pt x="2063152" y="555754"/>
                    </a:lnTo>
                    <a:cubicBezTo>
                      <a:pt x="1985758" y="499476"/>
                      <a:pt x="1900250" y="455079"/>
                      <a:pt x="1809125" y="425689"/>
                    </a:cubicBezTo>
                    <a:close/>
                    <a:moveTo>
                      <a:pt x="976186" y="78970"/>
                    </a:moveTo>
                    <a:lnTo>
                      <a:pt x="1088401" y="425689"/>
                    </a:lnTo>
                    <a:cubicBezTo>
                      <a:pt x="997474" y="455079"/>
                      <a:pt x="912152" y="499476"/>
                      <a:pt x="834303" y="555754"/>
                    </a:cubicBezTo>
                    <a:lnTo>
                      <a:pt x="620233" y="259580"/>
                    </a:lnTo>
                    <a:lnTo>
                      <a:pt x="638007" y="246289"/>
                    </a:lnTo>
                    <a:cubicBezTo>
                      <a:pt x="715152" y="194171"/>
                      <a:pt x="797582" y="149281"/>
                      <a:pt x="884325" y="112592"/>
                    </a:cubicBezTo>
                    <a:close/>
                    <a:moveTo>
                      <a:pt x="1475750" y="0"/>
                    </a:moveTo>
                    <a:lnTo>
                      <a:pt x="1597026" y="6124"/>
                    </a:lnTo>
                    <a:cubicBezTo>
                      <a:pt x="1645774" y="11074"/>
                      <a:pt x="1693808" y="18439"/>
                      <a:pt x="1741006" y="28098"/>
                    </a:cubicBezTo>
                    <a:lnTo>
                      <a:pt x="1870637" y="61429"/>
                    </a:lnTo>
                    <a:lnTo>
                      <a:pt x="1757886" y="409704"/>
                    </a:lnTo>
                    <a:cubicBezTo>
                      <a:pt x="1666754" y="380306"/>
                      <a:pt x="1571252" y="365295"/>
                      <a:pt x="1475750" y="365295"/>
                    </a:cubicBezTo>
                    <a:close/>
                    <a:moveTo>
                      <a:pt x="1421776" y="0"/>
                    </a:moveTo>
                    <a:lnTo>
                      <a:pt x="1421776" y="365295"/>
                    </a:lnTo>
                    <a:cubicBezTo>
                      <a:pt x="1326386" y="365295"/>
                      <a:pt x="1230996" y="380306"/>
                      <a:pt x="1139971" y="409704"/>
                    </a:cubicBezTo>
                    <a:lnTo>
                      <a:pt x="1027057" y="61386"/>
                    </a:lnTo>
                    <a:lnTo>
                      <a:pt x="1156520" y="28098"/>
                    </a:lnTo>
                    <a:cubicBezTo>
                      <a:pt x="1203719" y="18439"/>
                      <a:pt x="1251753" y="11074"/>
                      <a:pt x="1300500" y="6124"/>
                    </a:cubicBezTo>
                    <a:close/>
                  </a:path>
                </a:pathLst>
              </a:custGeom>
              <a:solidFill>
                <a:sysClr val="windowText" lastClr="000000">
                  <a:alpha val="20000"/>
                </a:sys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914377">
                  <a:defRPr/>
                </a:pPr>
                <a:endParaRPr lang="en-US" kern="0">
                  <a:solidFill>
                    <a:prstClr val="black"/>
                  </a:solidFill>
                  <a:latin typeface="Calibri" panose="020F0502020204030204"/>
                </a:endParaRPr>
              </a:p>
            </p:txBody>
          </p:sp>
        </p:grpSp>
      </p:grpSp>
      <p:sp>
        <p:nvSpPr>
          <p:cNvPr id="100" name="TextBox 99">
            <a:extLst>
              <a:ext uri="{FF2B5EF4-FFF2-40B4-BE49-F238E27FC236}">
                <a16:creationId xmlns:a16="http://schemas.microsoft.com/office/drawing/2014/main" id="{B27E892E-CA21-4199-BBA8-23B9BB4C53BA}"/>
              </a:ext>
            </a:extLst>
          </p:cNvPr>
          <p:cNvSpPr txBox="1"/>
          <p:nvPr/>
        </p:nvSpPr>
        <p:spPr>
          <a:xfrm>
            <a:off x="9938952" y="3111960"/>
            <a:ext cx="801823" cy="461665"/>
          </a:xfrm>
          <a:prstGeom prst="rect">
            <a:avLst/>
          </a:prstGeom>
          <a:noFill/>
        </p:spPr>
        <p:txBody>
          <a:bodyPr wrap="none" rtlCol="0">
            <a:spAutoFit/>
          </a:bodyPr>
          <a:lstStyle/>
          <a:p>
            <a:pPr algn="l"/>
            <a:r>
              <a:rPr lang="en-US" sz="2400" b="1" dirty="0">
                <a:latin typeface="Arial" panose="020B0604020202020204" pitchFamily="34" charset="0"/>
                <a:cs typeface="Arial" panose="020B0604020202020204" pitchFamily="34" charset="0"/>
              </a:rPr>
              <a:t>80%</a:t>
            </a:r>
          </a:p>
        </p:txBody>
      </p:sp>
      <p:sp>
        <p:nvSpPr>
          <p:cNvPr id="101" name="Text Placeholder 2">
            <a:extLst>
              <a:ext uri="{FF2B5EF4-FFF2-40B4-BE49-F238E27FC236}">
                <a16:creationId xmlns:a16="http://schemas.microsoft.com/office/drawing/2014/main" id="{E8B6456E-1122-4A85-A25D-D9F1604EE998}"/>
              </a:ext>
            </a:extLst>
          </p:cNvPr>
          <p:cNvSpPr txBox="1">
            <a:spLocks/>
          </p:cNvSpPr>
          <p:nvPr/>
        </p:nvSpPr>
        <p:spPr>
          <a:xfrm>
            <a:off x="9373930" y="4258551"/>
            <a:ext cx="1922127" cy="801263"/>
          </a:xfrm>
          <a:prstGeom prst="rect">
            <a:avLst/>
          </a:prstGeom>
        </p:spPr>
        <p:txBody>
          <a:bodyPr vert="horz" lIns="0" tIns="0" rIns="0" bIns="0" rtlCol="0" anchor="t">
            <a:noAutofit/>
          </a:bodyPr>
          <a:lst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000" b="0" i="0" kern="1200">
                <a:solidFill>
                  <a:schemeClr val="tx1"/>
                </a:solidFill>
                <a:latin typeface="Arial" charset="0"/>
                <a:ea typeface="Arial" charset="0"/>
                <a:cs typeface="Arial" charset="0"/>
              </a:defRPr>
            </a:lvl1pPr>
            <a:lvl2pPr marL="514350" indent="-171450" algn="l" defTabSz="685800" rtl="0" eaLnBrk="1" fontAlgn="base" hangingPunct="1">
              <a:lnSpc>
                <a:spcPct val="90000"/>
              </a:lnSpc>
              <a:spcBef>
                <a:spcPts val="375"/>
              </a:spcBef>
              <a:spcAft>
                <a:spcPct val="0"/>
              </a:spcAft>
              <a:buClr>
                <a:schemeClr val="tx1">
                  <a:lumMod val="60000"/>
                  <a:lumOff val="40000"/>
                </a:schemeClr>
              </a:buClr>
              <a:buFont typeface="Helvetica" charset="0"/>
              <a:buChar char="-"/>
              <a:defRPr sz="1800" b="0" i="0" kern="1200">
                <a:solidFill>
                  <a:schemeClr val="tx1"/>
                </a:solidFill>
                <a:latin typeface="Arial" charset="0"/>
                <a:ea typeface="Arial" charset="0"/>
                <a:cs typeface="Arial" charset="0"/>
              </a:defRPr>
            </a:lvl2pPr>
            <a:lvl3pPr marL="688975" indent="-114300"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baseline="0">
                <a:solidFill>
                  <a:schemeClr val="tx1"/>
                </a:solidFill>
                <a:latin typeface="Arial" charset="0"/>
                <a:ea typeface="Arial" charset="0"/>
                <a:cs typeface="Arial" charset="0"/>
              </a:defRPr>
            </a:lvl3pPr>
            <a:lvl4pPr marL="915988" indent="-112713"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4pPr>
            <a:lvl5pPr marL="1144588" indent="-115888" algn="l" defTabSz="685800" rtl="0" eaLnBrk="1" fontAlgn="base" hangingPunct="1">
              <a:lnSpc>
                <a:spcPct val="90000"/>
              </a:lnSpc>
              <a:spcBef>
                <a:spcPts val="375"/>
              </a:spcBef>
              <a:spcAft>
                <a:spcPct val="0"/>
              </a:spcAft>
              <a:buClr>
                <a:schemeClr val="tx1">
                  <a:lumMod val="60000"/>
                  <a:lumOff val="40000"/>
                </a:schemeClr>
              </a:buClr>
              <a:buSzPct val="70000"/>
              <a:buFont typeface="Arial" charset="0"/>
              <a:buChar char="•"/>
              <a:tabLst/>
              <a:defRPr sz="16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66">
              <a:spcBef>
                <a:spcPts val="751"/>
              </a:spcBef>
              <a:buClr>
                <a:srgbClr val="009845"/>
              </a:buClr>
              <a:buNone/>
            </a:pPr>
            <a:r>
              <a:rPr lang="en-US" sz="1600" dirty="0"/>
              <a:t>of SAP</a:t>
            </a:r>
            <a:br>
              <a:rPr lang="en-US" sz="1600" dirty="0"/>
            </a:br>
            <a:r>
              <a:rPr lang="en-US" sz="1600" dirty="0"/>
              <a:t>customers </a:t>
            </a:r>
            <a:br>
              <a:rPr lang="en-US" sz="1600" dirty="0"/>
            </a:br>
            <a:r>
              <a:rPr lang="en-US" sz="1600" dirty="0"/>
              <a:t>are SME</a:t>
            </a:r>
          </a:p>
        </p:txBody>
      </p:sp>
      <p:grpSp>
        <p:nvGrpSpPr>
          <p:cNvPr id="102" name="Group 101">
            <a:extLst>
              <a:ext uri="{FF2B5EF4-FFF2-40B4-BE49-F238E27FC236}">
                <a16:creationId xmlns:a16="http://schemas.microsoft.com/office/drawing/2014/main" id="{8DC28B2B-BFD3-4125-9F62-4E2A5B6AAD5A}"/>
              </a:ext>
            </a:extLst>
          </p:cNvPr>
          <p:cNvGrpSpPr>
            <a:grpSpLocks noChangeAspect="1"/>
          </p:cNvGrpSpPr>
          <p:nvPr/>
        </p:nvGrpSpPr>
        <p:grpSpPr>
          <a:xfrm>
            <a:off x="9586429" y="2646073"/>
            <a:ext cx="1420156" cy="1423137"/>
            <a:chOff x="4205288" y="1536701"/>
            <a:chExt cx="3781425" cy="3789363"/>
          </a:xfrm>
        </p:grpSpPr>
        <p:grpSp>
          <p:nvGrpSpPr>
            <p:cNvPr id="103" name="Group 102">
              <a:extLst>
                <a:ext uri="{FF2B5EF4-FFF2-40B4-BE49-F238E27FC236}">
                  <a16:creationId xmlns:a16="http://schemas.microsoft.com/office/drawing/2014/main" id="{2C4079C9-FBB2-45D0-9711-8E71CE4A9368}"/>
                </a:ext>
              </a:extLst>
            </p:cNvPr>
            <p:cNvGrpSpPr>
              <a:grpSpLocks noChangeAspect="1"/>
            </p:cNvGrpSpPr>
            <p:nvPr/>
          </p:nvGrpSpPr>
          <p:grpSpPr bwMode="auto">
            <a:xfrm>
              <a:off x="4205288" y="1536701"/>
              <a:ext cx="3781425" cy="3789363"/>
              <a:chOff x="2649" y="968"/>
              <a:chExt cx="2382" cy="2387"/>
            </a:xfrm>
            <a:solidFill>
              <a:srgbClr val="D3D3D3"/>
            </a:solidFill>
          </p:grpSpPr>
          <p:sp>
            <p:nvSpPr>
              <p:cNvPr id="106" name="Freeform 5">
                <a:extLst>
                  <a:ext uri="{FF2B5EF4-FFF2-40B4-BE49-F238E27FC236}">
                    <a16:creationId xmlns:a16="http://schemas.microsoft.com/office/drawing/2014/main" id="{550C341F-1AA5-46CF-81F1-0218E8B4AE04}"/>
                  </a:ext>
                </a:extLst>
              </p:cNvPr>
              <p:cNvSpPr>
                <a:spLocks/>
              </p:cNvSpPr>
              <p:nvPr/>
            </p:nvSpPr>
            <p:spPr bwMode="auto">
              <a:xfrm>
                <a:off x="3857" y="968"/>
                <a:ext cx="335" cy="539"/>
              </a:xfrm>
              <a:custGeom>
                <a:avLst/>
                <a:gdLst>
                  <a:gd name="T0" fmla="*/ 0 w 852"/>
                  <a:gd name="T1" fmla="*/ 0 h 1368"/>
                  <a:gd name="T2" fmla="*/ 852 w 852"/>
                  <a:gd name="T3" fmla="*/ 135 h 1368"/>
                  <a:gd name="T4" fmla="*/ 452 w 852"/>
                  <a:gd name="T5" fmla="*/ 1368 h 1368"/>
                  <a:gd name="T6" fmla="*/ 0 w 852"/>
                  <a:gd name="T7" fmla="*/ 1297 h 1368"/>
                  <a:gd name="T8" fmla="*/ 0 w 852"/>
                  <a:gd name="T9" fmla="*/ 0 h 1368"/>
                </a:gdLst>
                <a:ahLst/>
                <a:cxnLst>
                  <a:cxn ang="0">
                    <a:pos x="T0" y="T1"/>
                  </a:cxn>
                  <a:cxn ang="0">
                    <a:pos x="T2" y="T3"/>
                  </a:cxn>
                  <a:cxn ang="0">
                    <a:pos x="T4" y="T5"/>
                  </a:cxn>
                  <a:cxn ang="0">
                    <a:pos x="T6" y="T7"/>
                  </a:cxn>
                  <a:cxn ang="0">
                    <a:pos x="T8" y="T9"/>
                  </a:cxn>
                </a:cxnLst>
                <a:rect l="0" t="0" r="r" b="b"/>
                <a:pathLst>
                  <a:path w="852" h="1368">
                    <a:moveTo>
                      <a:pt x="0" y="0"/>
                    </a:moveTo>
                    <a:cubicBezTo>
                      <a:pt x="289" y="0"/>
                      <a:pt x="577" y="45"/>
                      <a:pt x="852" y="135"/>
                    </a:cubicBezTo>
                    <a:lnTo>
                      <a:pt x="452" y="1368"/>
                    </a:lnTo>
                    <a:cubicBezTo>
                      <a:pt x="306" y="1321"/>
                      <a:pt x="153" y="1297"/>
                      <a:pt x="0" y="1297"/>
                    </a:cubicBez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07" name="Freeform 6">
                <a:extLst>
                  <a:ext uri="{FF2B5EF4-FFF2-40B4-BE49-F238E27FC236}">
                    <a16:creationId xmlns:a16="http://schemas.microsoft.com/office/drawing/2014/main" id="{D061B883-DF05-4AA8-BDB6-326B60C65E79}"/>
                  </a:ext>
                </a:extLst>
              </p:cNvPr>
              <p:cNvSpPr>
                <a:spLocks/>
              </p:cNvSpPr>
              <p:nvPr/>
            </p:nvSpPr>
            <p:spPr bwMode="auto">
              <a:xfrm>
                <a:off x="4067" y="1031"/>
                <a:ext cx="460" cy="568"/>
              </a:xfrm>
              <a:custGeom>
                <a:avLst/>
                <a:gdLst>
                  <a:gd name="T0" fmla="*/ 401 w 1170"/>
                  <a:gd name="T1" fmla="*/ 0 h 1442"/>
                  <a:gd name="T2" fmla="*/ 1170 w 1170"/>
                  <a:gd name="T3" fmla="*/ 392 h 1442"/>
                  <a:gd name="T4" fmla="*/ 407 w 1170"/>
                  <a:gd name="T5" fmla="*/ 1442 h 1442"/>
                  <a:gd name="T6" fmla="*/ 0 w 1170"/>
                  <a:gd name="T7" fmla="*/ 1234 h 1442"/>
                  <a:gd name="T8" fmla="*/ 401 w 1170"/>
                  <a:gd name="T9" fmla="*/ 0 h 1442"/>
                </a:gdLst>
                <a:ahLst/>
                <a:cxnLst>
                  <a:cxn ang="0">
                    <a:pos x="T0" y="T1"/>
                  </a:cxn>
                  <a:cxn ang="0">
                    <a:pos x="T2" y="T3"/>
                  </a:cxn>
                  <a:cxn ang="0">
                    <a:pos x="T4" y="T5"/>
                  </a:cxn>
                  <a:cxn ang="0">
                    <a:pos x="T6" y="T7"/>
                  </a:cxn>
                  <a:cxn ang="0">
                    <a:pos x="T8" y="T9"/>
                  </a:cxn>
                </a:cxnLst>
                <a:rect l="0" t="0" r="r" b="b"/>
                <a:pathLst>
                  <a:path w="1170" h="1442">
                    <a:moveTo>
                      <a:pt x="401" y="0"/>
                    </a:moveTo>
                    <a:cubicBezTo>
                      <a:pt x="676" y="90"/>
                      <a:pt x="936" y="222"/>
                      <a:pt x="1170" y="392"/>
                    </a:cubicBezTo>
                    <a:lnTo>
                      <a:pt x="407" y="1442"/>
                    </a:lnTo>
                    <a:cubicBezTo>
                      <a:pt x="283" y="1352"/>
                      <a:pt x="146" y="1281"/>
                      <a:pt x="0" y="1234"/>
                    </a:cubicBezTo>
                    <a:lnTo>
                      <a:pt x="40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08" name="Freeform 7">
                <a:extLst>
                  <a:ext uri="{FF2B5EF4-FFF2-40B4-BE49-F238E27FC236}">
                    <a16:creationId xmlns:a16="http://schemas.microsoft.com/office/drawing/2014/main" id="{73D9ACE6-9099-4DB2-A1B7-08C1B0B6C399}"/>
                  </a:ext>
                </a:extLst>
              </p:cNvPr>
              <p:cNvSpPr>
                <a:spLocks/>
              </p:cNvSpPr>
              <p:nvPr/>
            </p:nvSpPr>
            <p:spPr bwMode="auto">
              <a:xfrm>
                <a:off x="4254" y="1206"/>
                <a:ext cx="540" cy="540"/>
              </a:xfrm>
              <a:custGeom>
                <a:avLst/>
                <a:gdLst>
                  <a:gd name="T0" fmla="*/ 763 w 1373"/>
                  <a:gd name="T1" fmla="*/ 0 h 1373"/>
                  <a:gd name="T2" fmla="*/ 1373 w 1373"/>
                  <a:gd name="T3" fmla="*/ 611 h 1373"/>
                  <a:gd name="T4" fmla="*/ 324 w 1373"/>
                  <a:gd name="T5" fmla="*/ 1373 h 1373"/>
                  <a:gd name="T6" fmla="*/ 0 w 1373"/>
                  <a:gd name="T7" fmla="*/ 1050 h 1373"/>
                  <a:gd name="T8" fmla="*/ 763 w 1373"/>
                  <a:gd name="T9" fmla="*/ 0 h 1373"/>
                </a:gdLst>
                <a:ahLst/>
                <a:cxnLst>
                  <a:cxn ang="0">
                    <a:pos x="T0" y="T1"/>
                  </a:cxn>
                  <a:cxn ang="0">
                    <a:pos x="T2" y="T3"/>
                  </a:cxn>
                  <a:cxn ang="0">
                    <a:pos x="T4" y="T5"/>
                  </a:cxn>
                  <a:cxn ang="0">
                    <a:pos x="T6" y="T7"/>
                  </a:cxn>
                  <a:cxn ang="0">
                    <a:pos x="T8" y="T9"/>
                  </a:cxn>
                </a:cxnLst>
                <a:rect l="0" t="0" r="r" b="b"/>
                <a:pathLst>
                  <a:path w="1373" h="1373">
                    <a:moveTo>
                      <a:pt x="763" y="0"/>
                    </a:moveTo>
                    <a:cubicBezTo>
                      <a:pt x="997" y="170"/>
                      <a:pt x="1203" y="376"/>
                      <a:pt x="1373" y="611"/>
                    </a:cubicBezTo>
                    <a:lnTo>
                      <a:pt x="324" y="1373"/>
                    </a:lnTo>
                    <a:cubicBezTo>
                      <a:pt x="234" y="1249"/>
                      <a:pt x="125" y="1140"/>
                      <a:pt x="0" y="1050"/>
                    </a:cubicBezTo>
                    <a:lnTo>
                      <a:pt x="76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09" name="Freeform 8">
                <a:extLst>
                  <a:ext uri="{FF2B5EF4-FFF2-40B4-BE49-F238E27FC236}">
                    <a16:creationId xmlns:a16="http://schemas.microsoft.com/office/drawing/2014/main" id="{8F5B580F-AA80-4381-AFC7-6A46C286E0E6}"/>
                  </a:ext>
                </a:extLst>
              </p:cNvPr>
              <p:cNvSpPr>
                <a:spLocks/>
              </p:cNvSpPr>
              <p:nvPr/>
            </p:nvSpPr>
            <p:spPr bwMode="auto">
              <a:xfrm>
                <a:off x="4402" y="1474"/>
                <a:ext cx="566" cy="460"/>
              </a:xfrm>
              <a:custGeom>
                <a:avLst/>
                <a:gdLst>
                  <a:gd name="T0" fmla="*/ 1049 w 1441"/>
                  <a:gd name="T1" fmla="*/ 0 h 1170"/>
                  <a:gd name="T2" fmla="*/ 1441 w 1441"/>
                  <a:gd name="T3" fmla="*/ 769 h 1170"/>
                  <a:gd name="T4" fmla="*/ 207 w 1441"/>
                  <a:gd name="T5" fmla="*/ 1170 h 1170"/>
                  <a:gd name="T6" fmla="*/ 0 w 1441"/>
                  <a:gd name="T7" fmla="*/ 762 h 1170"/>
                  <a:gd name="T8" fmla="*/ 1049 w 1441"/>
                  <a:gd name="T9" fmla="*/ 0 h 1170"/>
                </a:gdLst>
                <a:ahLst/>
                <a:cxnLst>
                  <a:cxn ang="0">
                    <a:pos x="T0" y="T1"/>
                  </a:cxn>
                  <a:cxn ang="0">
                    <a:pos x="T2" y="T3"/>
                  </a:cxn>
                  <a:cxn ang="0">
                    <a:pos x="T4" y="T5"/>
                  </a:cxn>
                  <a:cxn ang="0">
                    <a:pos x="T6" y="T7"/>
                  </a:cxn>
                  <a:cxn ang="0">
                    <a:pos x="T8" y="T9"/>
                  </a:cxn>
                </a:cxnLst>
                <a:rect l="0" t="0" r="r" b="b"/>
                <a:pathLst>
                  <a:path w="1441" h="1170">
                    <a:moveTo>
                      <a:pt x="1049" y="0"/>
                    </a:moveTo>
                    <a:cubicBezTo>
                      <a:pt x="1219" y="234"/>
                      <a:pt x="1352" y="493"/>
                      <a:pt x="1441" y="769"/>
                    </a:cubicBezTo>
                    <a:lnTo>
                      <a:pt x="207" y="1170"/>
                    </a:lnTo>
                    <a:cubicBezTo>
                      <a:pt x="160" y="1024"/>
                      <a:pt x="90" y="886"/>
                      <a:pt x="0" y="762"/>
                    </a:cubicBezTo>
                    <a:lnTo>
                      <a:pt x="1049"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10" name="Freeform 9">
                <a:extLst>
                  <a:ext uri="{FF2B5EF4-FFF2-40B4-BE49-F238E27FC236}">
                    <a16:creationId xmlns:a16="http://schemas.microsoft.com/office/drawing/2014/main" id="{B29BCD9E-7BB6-41F8-820A-03B343556D91}"/>
                  </a:ext>
                </a:extLst>
              </p:cNvPr>
              <p:cNvSpPr>
                <a:spLocks/>
              </p:cNvSpPr>
              <p:nvPr/>
            </p:nvSpPr>
            <p:spPr bwMode="auto">
              <a:xfrm>
                <a:off x="4494" y="1809"/>
                <a:ext cx="537" cy="336"/>
              </a:xfrm>
              <a:custGeom>
                <a:avLst/>
                <a:gdLst>
                  <a:gd name="T0" fmla="*/ 1234 w 1369"/>
                  <a:gd name="T1" fmla="*/ 0 h 853"/>
                  <a:gd name="T2" fmla="*/ 1369 w 1369"/>
                  <a:gd name="T3" fmla="*/ 853 h 853"/>
                  <a:gd name="T4" fmla="*/ 72 w 1369"/>
                  <a:gd name="T5" fmla="*/ 853 h 853"/>
                  <a:gd name="T6" fmla="*/ 0 w 1369"/>
                  <a:gd name="T7" fmla="*/ 401 h 853"/>
                  <a:gd name="T8" fmla="*/ 1234 w 1369"/>
                  <a:gd name="T9" fmla="*/ 0 h 853"/>
                </a:gdLst>
                <a:ahLst/>
                <a:cxnLst>
                  <a:cxn ang="0">
                    <a:pos x="T0" y="T1"/>
                  </a:cxn>
                  <a:cxn ang="0">
                    <a:pos x="T2" y="T3"/>
                  </a:cxn>
                  <a:cxn ang="0">
                    <a:pos x="T4" y="T5"/>
                  </a:cxn>
                  <a:cxn ang="0">
                    <a:pos x="T6" y="T7"/>
                  </a:cxn>
                  <a:cxn ang="0">
                    <a:pos x="T8" y="T9"/>
                  </a:cxn>
                </a:cxnLst>
                <a:rect l="0" t="0" r="r" b="b"/>
                <a:pathLst>
                  <a:path w="1369" h="853">
                    <a:moveTo>
                      <a:pt x="1234" y="0"/>
                    </a:moveTo>
                    <a:cubicBezTo>
                      <a:pt x="1323" y="275"/>
                      <a:pt x="1369" y="563"/>
                      <a:pt x="1369" y="853"/>
                    </a:cubicBezTo>
                    <a:lnTo>
                      <a:pt x="72" y="853"/>
                    </a:lnTo>
                    <a:cubicBezTo>
                      <a:pt x="72" y="699"/>
                      <a:pt x="48" y="547"/>
                      <a:pt x="0" y="401"/>
                    </a:cubicBezTo>
                    <a:lnTo>
                      <a:pt x="123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11" name="Freeform 10">
                <a:extLst>
                  <a:ext uri="{FF2B5EF4-FFF2-40B4-BE49-F238E27FC236}">
                    <a16:creationId xmlns:a16="http://schemas.microsoft.com/office/drawing/2014/main" id="{8900ABFB-C60E-48DE-BF6C-77CA97478B70}"/>
                  </a:ext>
                </a:extLst>
              </p:cNvPr>
              <p:cNvSpPr>
                <a:spLocks/>
              </p:cNvSpPr>
              <p:nvPr/>
            </p:nvSpPr>
            <p:spPr bwMode="auto">
              <a:xfrm>
                <a:off x="4494" y="2179"/>
                <a:ext cx="537" cy="335"/>
              </a:xfrm>
              <a:custGeom>
                <a:avLst/>
                <a:gdLst>
                  <a:gd name="T0" fmla="*/ 1369 w 1369"/>
                  <a:gd name="T1" fmla="*/ 0 h 853"/>
                  <a:gd name="T2" fmla="*/ 1234 w 1369"/>
                  <a:gd name="T3" fmla="*/ 853 h 853"/>
                  <a:gd name="T4" fmla="*/ 0 w 1369"/>
                  <a:gd name="T5" fmla="*/ 452 h 853"/>
                  <a:gd name="T6" fmla="*/ 72 w 1369"/>
                  <a:gd name="T7" fmla="*/ 0 h 853"/>
                  <a:gd name="T8" fmla="*/ 1369 w 1369"/>
                  <a:gd name="T9" fmla="*/ 0 h 853"/>
                </a:gdLst>
                <a:ahLst/>
                <a:cxnLst>
                  <a:cxn ang="0">
                    <a:pos x="T0" y="T1"/>
                  </a:cxn>
                  <a:cxn ang="0">
                    <a:pos x="T2" y="T3"/>
                  </a:cxn>
                  <a:cxn ang="0">
                    <a:pos x="T4" y="T5"/>
                  </a:cxn>
                  <a:cxn ang="0">
                    <a:pos x="T6" y="T7"/>
                  </a:cxn>
                  <a:cxn ang="0">
                    <a:pos x="T8" y="T9"/>
                  </a:cxn>
                </a:cxnLst>
                <a:rect l="0" t="0" r="r" b="b"/>
                <a:pathLst>
                  <a:path w="1369" h="853">
                    <a:moveTo>
                      <a:pt x="1369" y="0"/>
                    </a:moveTo>
                    <a:cubicBezTo>
                      <a:pt x="1369" y="290"/>
                      <a:pt x="1323" y="578"/>
                      <a:pt x="1234" y="853"/>
                    </a:cubicBezTo>
                    <a:lnTo>
                      <a:pt x="0" y="452"/>
                    </a:lnTo>
                    <a:cubicBezTo>
                      <a:pt x="48" y="306"/>
                      <a:pt x="72" y="154"/>
                      <a:pt x="72" y="0"/>
                    </a:cubicBezTo>
                    <a:lnTo>
                      <a:pt x="1369"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2" name="Freeform 11">
                <a:extLst>
                  <a:ext uri="{FF2B5EF4-FFF2-40B4-BE49-F238E27FC236}">
                    <a16:creationId xmlns:a16="http://schemas.microsoft.com/office/drawing/2014/main" id="{2A05E89E-2831-403C-8BBE-B2B5CBC6251C}"/>
                  </a:ext>
                </a:extLst>
              </p:cNvPr>
              <p:cNvSpPr>
                <a:spLocks/>
              </p:cNvSpPr>
              <p:nvPr/>
            </p:nvSpPr>
            <p:spPr bwMode="auto">
              <a:xfrm>
                <a:off x="4402" y="2389"/>
                <a:ext cx="566" cy="460"/>
              </a:xfrm>
              <a:custGeom>
                <a:avLst/>
                <a:gdLst>
                  <a:gd name="T0" fmla="*/ 1441 w 1441"/>
                  <a:gd name="T1" fmla="*/ 401 h 1170"/>
                  <a:gd name="T2" fmla="*/ 1049 w 1441"/>
                  <a:gd name="T3" fmla="*/ 1170 h 1170"/>
                  <a:gd name="T4" fmla="*/ 0 w 1441"/>
                  <a:gd name="T5" fmla="*/ 408 h 1170"/>
                  <a:gd name="T6" fmla="*/ 207 w 1441"/>
                  <a:gd name="T7" fmla="*/ 0 h 1170"/>
                  <a:gd name="T8" fmla="*/ 1441 w 1441"/>
                  <a:gd name="T9" fmla="*/ 401 h 1170"/>
                </a:gdLst>
                <a:ahLst/>
                <a:cxnLst>
                  <a:cxn ang="0">
                    <a:pos x="T0" y="T1"/>
                  </a:cxn>
                  <a:cxn ang="0">
                    <a:pos x="T2" y="T3"/>
                  </a:cxn>
                  <a:cxn ang="0">
                    <a:pos x="T4" y="T5"/>
                  </a:cxn>
                  <a:cxn ang="0">
                    <a:pos x="T6" y="T7"/>
                  </a:cxn>
                  <a:cxn ang="0">
                    <a:pos x="T8" y="T9"/>
                  </a:cxn>
                </a:cxnLst>
                <a:rect l="0" t="0" r="r" b="b"/>
                <a:pathLst>
                  <a:path w="1441" h="1170">
                    <a:moveTo>
                      <a:pt x="1441" y="401"/>
                    </a:moveTo>
                    <a:cubicBezTo>
                      <a:pt x="1352" y="676"/>
                      <a:pt x="1219" y="936"/>
                      <a:pt x="1049" y="1170"/>
                    </a:cubicBezTo>
                    <a:lnTo>
                      <a:pt x="0" y="408"/>
                    </a:lnTo>
                    <a:cubicBezTo>
                      <a:pt x="90" y="284"/>
                      <a:pt x="160" y="146"/>
                      <a:pt x="207" y="0"/>
                    </a:cubicBezTo>
                    <a:lnTo>
                      <a:pt x="1441" y="401"/>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3" name="Freeform 12">
                <a:extLst>
                  <a:ext uri="{FF2B5EF4-FFF2-40B4-BE49-F238E27FC236}">
                    <a16:creationId xmlns:a16="http://schemas.microsoft.com/office/drawing/2014/main" id="{17DA08B7-0B82-4F74-8509-8EC36C36FBF5}"/>
                  </a:ext>
                </a:extLst>
              </p:cNvPr>
              <p:cNvSpPr>
                <a:spLocks/>
              </p:cNvSpPr>
              <p:nvPr/>
            </p:nvSpPr>
            <p:spPr bwMode="auto">
              <a:xfrm>
                <a:off x="4254" y="2577"/>
                <a:ext cx="540" cy="540"/>
              </a:xfrm>
              <a:custGeom>
                <a:avLst/>
                <a:gdLst>
                  <a:gd name="T0" fmla="*/ 1373 w 1373"/>
                  <a:gd name="T1" fmla="*/ 762 h 1373"/>
                  <a:gd name="T2" fmla="*/ 763 w 1373"/>
                  <a:gd name="T3" fmla="*/ 1373 h 1373"/>
                  <a:gd name="T4" fmla="*/ 0 w 1373"/>
                  <a:gd name="T5" fmla="*/ 323 h 1373"/>
                  <a:gd name="T6" fmla="*/ 324 w 1373"/>
                  <a:gd name="T7" fmla="*/ 0 h 1373"/>
                  <a:gd name="T8" fmla="*/ 1373 w 1373"/>
                  <a:gd name="T9" fmla="*/ 762 h 1373"/>
                </a:gdLst>
                <a:ahLst/>
                <a:cxnLst>
                  <a:cxn ang="0">
                    <a:pos x="T0" y="T1"/>
                  </a:cxn>
                  <a:cxn ang="0">
                    <a:pos x="T2" y="T3"/>
                  </a:cxn>
                  <a:cxn ang="0">
                    <a:pos x="T4" y="T5"/>
                  </a:cxn>
                  <a:cxn ang="0">
                    <a:pos x="T6" y="T7"/>
                  </a:cxn>
                  <a:cxn ang="0">
                    <a:pos x="T8" y="T9"/>
                  </a:cxn>
                </a:cxnLst>
                <a:rect l="0" t="0" r="r" b="b"/>
                <a:pathLst>
                  <a:path w="1373" h="1373">
                    <a:moveTo>
                      <a:pt x="1373" y="762"/>
                    </a:moveTo>
                    <a:cubicBezTo>
                      <a:pt x="1203" y="997"/>
                      <a:pt x="997" y="1203"/>
                      <a:pt x="763" y="1373"/>
                    </a:cubicBezTo>
                    <a:lnTo>
                      <a:pt x="0" y="323"/>
                    </a:lnTo>
                    <a:cubicBezTo>
                      <a:pt x="125" y="233"/>
                      <a:pt x="234" y="124"/>
                      <a:pt x="324" y="0"/>
                    </a:cubicBezTo>
                    <a:lnTo>
                      <a:pt x="1373" y="762"/>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4" name="Freeform 13">
                <a:extLst>
                  <a:ext uri="{FF2B5EF4-FFF2-40B4-BE49-F238E27FC236}">
                    <a16:creationId xmlns:a16="http://schemas.microsoft.com/office/drawing/2014/main" id="{4A6073F6-7EC2-4B86-ACAB-6839035030DA}"/>
                  </a:ext>
                </a:extLst>
              </p:cNvPr>
              <p:cNvSpPr>
                <a:spLocks/>
              </p:cNvSpPr>
              <p:nvPr/>
            </p:nvSpPr>
            <p:spPr bwMode="auto">
              <a:xfrm>
                <a:off x="4067" y="2724"/>
                <a:ext cx="460" cy="568"/>
              </a:xfrm>
              <a:custGeom>
                <a:avLst/>
                <a:gdLst>
                  <a:gd name="T0" fmla="*/ 1170 w 1170"/>
                  <a:gd name="T1" fmla="*/ 1050 h 1442"/>
                  <a:gd name="T2" fmla="*/ 401 w 1170"/>
                  <a:gd name="T3" fmla="*/ 1442 h 1442"/>
                  <a:gd name="T4" fmla="*/ 0 w 1170"/>
                  <a:gd name="T5" fmla="*/ 208 h 1442"/>
                  <a:gd name="T6" fmla="*/ 407 w 1170"/>
                  <a:gd name="T7" fmla="*/ 0 h 1442"/>
                  <a:gd name="T8" fmla="*/ 1170 w 1170"/>
                  <a:gd name="T9" fmla="*/ 1050 h 1442"/>
                </a:gdLst>
                <a:ahLst/>
                <a:cxnLst>
                  <a:cxn ang="0">
                    <a:pos x="T0" y="T1"/>
                  </a:cxn>
                  <a:cxn ang="0">
                    <a:pos x="T2" y="T3"/>
                  </a:cxn>
                  <a:cxn ang="0">
                    <a:pos x="T4" y="T5"/>
                  </a:cxn>
                  <a:cxn ang="0">
                    <a:pos x="T6" y="T7"/>
                  </a:cxn>
                  <a:cxn ang="0">
                    <a:pos x="T8" y="T9"/>
                  </a:cxn>
                </a:cxnLst>
                <a:rect l="0" t="0" r="r" b="b"/>
                <a:pathLst>
                  <a:path w="1170" h="1442">
                    <a:moveTo>
                      <a:pt x="1170" y="1050"/>
                    </a:moveTo>
                    <a:cubicBezTo>
                      <a:pt x="936" y="1220"/>
                      <a:pt x="676" y="1352"/>
                      <a:pt x="401" y="1442"/>
                    </a:cubicBezTo>
                    <a:lnTo>
                      <a:pt x="0" y="208"/>
                    </a:lnTo>
                    <a:cubicBezTo>
                      <a:pt x="146" y="160"/>
                      <a:pt x="283" y="90"/>
                      <a:pt x="407" y="0"/>
                    </a:cubicBezTo>
                    <a:lnTo>
                      <a:pt x="1170" y="105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5" name="Freeform 14">
                <a:extLst>
                  <a:ext uri="{FF2B5EF4-FFF2-40B4-BE49-F238E27FC236}">
                    <a16:creationId xmlns:a16="http://schemas.microsoft.com/office/drawing/2014/main" id="{A7036D31-E616-4599-8839-51568C63072E}"/>
                  </a:ext>
                </a:extLst>
              </p:cNvPr>
              <p:cNvSpPr>
                <a:spLocks/>
              </p:cNvSpPr>
              <p:nvPr/>
            </p:nvSpPr>
            <p:spPr bwMode="auto">
              <a:xfrm>
                <a:off x="3857" y="2817"/>
                <a:ext cx="335" cy="538"/>
              </a:xfrm>
              <a:custGeom>
                <a:avLst/>
                <a:gdLst>
                  <a:gd name="T0" fmla="*/ 852 w 852"/>
                  <a:gd name="T1" fmla="*/ 1233 h 1368"/>
                  <a:gd name="T2" fmla="*/ 0 w 852"/>
                  <a:gd name="T3" fmla="*/ 1368 h 1368"/>
                  <a:gd name="T4" fmla="*/ 0 w 852"/>
                  <a:gd name="T5" fmla="*/ 71 h 1368"/>
                  <a:gd name="T6" fmla="*/ 452 w 852"/>
                  <a:gd name="T7" fmla="*/ 0 h 1368"/>
                  <a:gd name="T8" fmla="*/ 852 w 852"/>
                  <a:gd name="T9" fmla="*/ 1233 h 1368"/>
                </a:gdLst>
                <a:ahLst/>
                <a:cxnLst>
                  <a:cxn ang="0">
                    <a:pos x="T0" y="T1"/>
                  </a:cxn>
                  <a:cxn ang="0">
                    <a:pos x="T2" y="T3"/>
                  </a:cxn>
                  <a:cxn ang="0">
                    <a:pos x="T4" y="T5"/>
                  </a:cxn>
                  <a:cxn ang="0">
                    <a:pos x="T6" y="T7"/>
                  </a:cxn>
                  <a:cxn ang="0">
                    <a:pos x="T8" y="T9"/>
                  </a:cxn>
                </a:cxnLst>
                <a:rect l="0" t="0" r="r" b="b"/>
                <a:pathLst>
                  <a:path w="852" h="1368">
                    <a:moveTo>
                      <a:pt x="852" y="1233"/>
                    </a:moveTo>
                    <a:cubicBezTo>
                      <a:pt x="577" y="1323"/>
                      <a:pt x="289" y="1368"/>
                      <a:pt x="0" y="1368"/>
                    </a:cubicBezTo>
                    <a:lnTo>
                      <a:pt x="0" y="71"/>
                    </a:lnTo>
                    <a:cubicBezTo>
                      <a:pt x="153" y="71"/>
                      <a:pt x="306" y="47"/>
                      <a:pt x="452" y="0"/>
                    </a:cubicBezTo>
                    <a:lnTo>
                      <a:pt x="852" y="123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6" name="Freeform 15">
                <a:extLst>
                  <a:ext uri="{FF2B5EF4-FFF2-40B4-BE49-F238E27FC236}">
                    <a16:creationId xmlns:a16="http://schemas.microsoft.com/office/drawing/2014/main" id="{2A8470B4-9D56-46BB-86DD-8E9105D25DB2}"/>
                  </a:ext>
                </a:extLst>
              </p:cNvPr>
              <p:cNvSpPr>
                <a:spLocks/>
              </p:cNvSpPr>
              <p:nvPr/>
            </p:nvSpPr>
            <p:spPr bwMode="auto">
              <a:xfrm>
                <a:off x="3488" y="2817"/>
                <a:ext cx="335" cy="538"/>
              </a:xfrm>
              <a:custGeom>
                <a:avLst/>
                <a:gdLst>
                  <a:gd name="T0" fmla="*/ 852 w 852"/>
                  <a:gd name="T1" fmla="*/ 1368 h 1368"/>
                  <a:gd name="T2" fmla="*/ 0 w 852"/>
                  <a:gd name="T3" fmla="*/ 1233 h 1368"/>
                  <a:gd name="T4" fmla="*/ 400 w 852"/>
                  <a:gd name="T5" fmla="*/ 0 h 1368"/>
                  <a:gd name="T6" fmla="*/ 852 w 852"/>
                  <a:gd name="T7" fmla="*/ 71 h 1368"/>
                  <a:gd name="T8" fmla="*/ 852 w 852"/>
                  <a:gd name="T9" fmla="*/ 1368 h 1368"/>
                </a:gdLst>
                <a:ahLst/>
                <a:cxnLst>
                  <a:cxn ang="0">
                    <a:pos x="T0" y="T1"/>
                  </a:cxn>
                  <a:cxn ang="0">
                    <a:pos x="T2" y="T3"/>
                  </a:cxn>
                  <a:cxn ang="0">
                    <a:pos x="T4" y="T5"/>
                  </a:cxn>
                  <a:cxn ang="0">
                    <a:pos x="T6" y="T7"/>
                  </a:cxn>
                  <a:cxn ang="0">
                    <a:pos x="T8" y="T9"/>
                  </a:cxn>
                </a:cxnLst>
                <a:rect l="0" t="0" r="r" b="b"/>
                <a:pathLst>
                  <a:path w="852" h="1368">
                    <a:moveTo>
                      <a:pt x="852" y="1368"/>
                    </a:moveTo>
                    <a:cubicBezTo>
                      <a:pt x="563" y="1368"/>
                      <a:pt x="275" y="1323"/>
                      <a:pt x="0" y="1233"/>
                    </a:cubicBezTo>
                    <a:lnTo>
                      <a:pt x="400" y="0"/>
                    </a:lnTo>
                    <a:cubicBezTo>
                      <a:pt x="546" y="47"/>
                      <a:pt x="699" y="71"/>
                      <a:pt x="852" y="71"/>
                    </a:cubicBezTo>
                    <a:lnTo>
                      <a:pt x="852" y="1368"/>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7" name="Freeform 16">
                <a:extLst>
                  <a:ext uri="{FF2B5EF4-FFF2-40B4-BE49-F238E27FC236}">
                    <a16:creationId xmlns:a16="http://schemas.microsoft.com/office/drawing/2014/main" id="{10A5239B-8842-46E1-B131-1B5345248954}"/>
                  </a:ext>
                </a:extLst>
              </p:cNvPr>
              <p:cNvSpPr>
                <a:spLocks/>
              </p:cNvSpPr>
              <p:nvPr/>
            </p:nvSpPr>
            <p:spPr bwMode="auto">
              <a:xfrm>
                <a:off x="3154" y="2724"/>
                <a:ext cx="459" cy="568"/>
              </a:xfrm>
              <a:custGeom>
                <a:avLst/>
                <a:gdLst>
                  <a:gd name="T0" fmla="*/ 769 w 1170"/>
                  <a:gd name="T1" fmla="*/ 1442 h 1442"/>
                  <a:gd name="T2" fmla="*/ 0 w 1170"/>
                  <a:gd name="T3" fmla="*/ 1050 h 1442"/>
                  <a:gd name="T4" fmla="*/ 762 w 1170"/>
                  <a:gd name="T5" fmla="*/ 0 h 1442"/>
                  <a:gd name="T6" fmla="*/ 1170 w 1170"/>
                  <a:gd name="T7" fmla="*/ 208 h 1442"/>
                  <a:gd name="T8" fmla="*/ 769 w 1170"/>
                  <a:gd name="T9" fmla="*/ 1442 h 1442"/>
                </a:gdLst>
                <a:ahLst/>
                <a:cxnLst>
                  <a:cxn ang="0">
                    <a:pos x="T0" y="T1"/>
                  </a:cxn>
                  <a:cxn ang="0">
                    <a:pos x="T2" y="T3"/>
                  </a:cxn>
                  <a:cxn ang="0">
                    <a:pos x="T4" y="T5"/>
                  </a:cxn>
                  <a:cxn ang="0">
                    <a:pos x="T6" y="T7"/>
                  </a:cxn>
                  <a:cxn ang="0">
                    <a:pos x="T8" y="T9"/>
                  </a:cxn>
                </a:cxnLst>
                <a:rect l="0" t="0" r="r" b="b"/>
                <a:pathLst>
                  <a:path w="1170" h="1442">
                    <a:moveTo>
                      <a:pt x="769" y="1442"/>
                    </a:moveTo>
                    <a:cubicBezTo>
                      <a:pt x="494" y="1352"/>
                      <a:pt x="234" y="1220"/>
                      <a:pt x="0" y="1050"/>
                    </a:cubicBezTo>
                    <a:lnTo>
                      <a:pt x="762" y="0"/>
                    </a:lnTo>
                    <a:cubicBezTo>
                      <a:pt x="887" y="90"/>
                      <a:pt x="1024" y="161"/>
                      <a:pt x="1170" y="208"/>
                    </a:cubicBezTo>
                    <a:lnTo>
                      <a:pt x="769" y="1442"/>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8" name="Freeform 17">
                <a:extLst>
                  <a:ext uri="{FF2B5EF4-FFF2-40B4-BE49-F238E27FC236}">
                    <a16:creationId xmlns:a16="http://schemas.microsoft.com/office/drawing/2014/main" id="{27124D81-1E51-49B8-BE96-7ABC68368C60}"/>
                  </a:ext>
                </a:extLst>
              </p:cNvPr>
              <p:cNvSpPr>
                <a:spLocks/>
              </p:cNvSpPr>
              <p:nvPr/>
            </p:nvSpPr>
            <p:spPr bwMode="auto">
              <a:xfrm>
                <a:off x="2887" y="2577"/>
                <a:ext cx="539" cy="540"/>
              </a:xfrm>
              <a:custGeom>
                <a:avLst/>
                <a:gdLst>
                  <a:gd name="T0" fmla="*/ 610 w 1373"/>
                  <a:gd name="T1" fmla="*/ 1373 h 1373"/>
                  <a:gd name="T2" fmla="*/ 0 w 1373"/>
                  <a:gd name="T3" fmla="*/ 762 h 1373"/>
                  <a:gd name="T4" fmla="*/ 1049 w 1373"/>
                  <a:gd name="T5" fmla="*/ 0 h 1373"/>
                  <a:gd name="T6" fmla="*/ 1373 w 1373"/>
                  <a:gd name="T7" fmla="*/ 323 h 1373"/>
                  <a:gd name="T8" fmla="*/ 610 w 1373"/>
                  <a:gd name="T9" fmla="*/ 1373 h 1373"/>
                </a:gdLst>
                <a:ahLst/>
                <a:cxnLst>
                  <a:cxn ang="0">
                    <a:pos x="T0" y="T1"/>
                  </a:cxn>
                  <a:cxn ang="0">
                    <a:pos x="T2" y="T3"/>
                  </a:cxn>
                  <a:cxn ang="0">
                    <a:pos x="T4" y="T5"/>
                  </a:cxn>
                  <a:cxn ang="0">
                    <a:pos x="T6" y="T7"/>
                  </a:cxn>
                  <a:cxn ang="0">
                    <a:pos x="T8" y="T9"/>
                  </a:cxn>
                </a:cxnLst>
                <a:rect l="0" t="0" r="r" b="b"/>
                <a:pathLst>
                  <a:path w="1373" h="1373">
                    <a:moveTo>
                      <a:pt x="610" y="1373"/>
                    </a:moveTo>
                    <a:cubicBezTo>
                      <a:pt x="376" y="1203"/>
                      <a:pt x="170" y="997"/>
                      <a:pt x="0" y="762"/>
                    </a:cubicBezTo>
                    <a:lnTo>
                      <a:pt x="1049" y="0"/>
                    </a:lnTo>
                    <a:cubicBezTo>
                      <a:pt x="1139" y="124"/>
                      <a:pt x="1248" y="233"/>
                      <a:pt x="1373" y="323"/>
                    </a:cubicBezTo>
                    <a:lnTo>
                      <a:pt x="610" y="137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19" name="Freeform 18">
                <a:extLst>
                  <a:ext uri="{FF2B5EF4-FFF2-40B4-BE49-F238E27FC236}">
                    <a16:creationId xmlns:a16="http://schemas.microsoft.com/office/drawing/2014/main" id="{8E1E8000-F562-4DB4-9224-EEC1E11907B0}"/>
                  </a:ext>
                </a:extLst>
              </p:cNvPr>
              <p:cNvSpPr>
                <a:spLocks/>
              </p:cNvSpPr>
              <p:nvPr/>
            </p:nvSpPr>
            <p:spPr bwMode="auto">
              <a:xfrm>
                <a:off x="2713" y="2389"/>
                <a:ext cx="566" cy="460"/>
              </a:xfrm>
              <a:custGeom>
                <a:avLst/>
                <a:gdLst>
                  <a:gd name="T0" fmla="*/ 392 w 1441"/>
                  <a:gd name="T1" fmla="*/ 1170 h 1170"/>
                  <a:gd name="T2" fmla="*/ 0 w 1441"/>
                  <a:gd name="T3" fmla="*/ 401 h 1170"/>
                  <a:gd name="T4" fmla="*/ 1234 w 1441"/>
                  <a:gd name="T5" fmla="*/ 0 h 1170"/>
                  <a:gd name="T6" fmla="*/ 1441 w 1441"/>
                  <a:gd name="T7" fmla="*/ 408 h 1170"/>
                  <a:gd name="T8" fmla="*/ 392 w 1441"/>
                  <a:gd name="T9" fmla="*/ 1170 h 1170"/>
                </a:gdLst>
                <a:ahLst/>
                <a:cxnLst>
                  <a:cxn ang="0">
                    <a:pos x="T0" y="T1"/>
                  </a:cxn>
                  <a:cxn ang="0">
                    <a:pos x="T2" y="T3"/>
                  </a:cxn>
                  <a:cxn ang="0">
                    <a:pos x="T4" y="T5"/>
                  </a:cxn>
                  <a:cxn ang="0">
                    <a:pos x="T6" y="T7"/>
                  </a:cxn>
                  <a:cxn ang="0">
                    <a:pos x="T8" y="T9"/>
                  </a:cxn>
                </a:cxnLst>
                <a:rect l="0" t="0" r="r" b="b"/>
                <a:pathLst>
                  <a:path w="1441" h="1170">
                    <a:moveTo>
                      <a:pt x="392" y="1170"/>
                    </a:moveTo>
                    <a:cubicBezTo>
                      <a:pt x="222" y="936"/>
                      <a:pt x="89" y="676"/>
                      <a:pt x="0" y="401"/>
                    </a:cubicBezTo>
                    <a:lnTo>
                      <a:pt x="1234" y="0"/>
                    </a:lnTo>
                    <a:cubicBezTo>
                      <a:pt x="1281" y="146"/>
                      <a:pt x="1351" y="284"/>
                      <a:pt x="1441" y="408"/>
                    </a:cubicBezTo>
                    <a:lnTo>
                      <a:pt x="392" y="117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20" name="Freeform 19">
                <a:extLst>
                  <a:ext uri="{FF2B5EF4-FFF2-40B4-BE49-F238E27FC236}">
                    <a16:creationId xmlns:a16="http://schemas.microsoft.com/office/drawing/2014/main" id="{B75BB50C-F380-4A44-9493-CF7E7DB20505}"/>
                  </a:ext>
                </a:extLst>
              </p:cNvPr>
              <p:cNvSpPr>
                <a:spLocks/>
              </p:cNvSpPr>
              <p:nvPr/>
            </p:nvSpPr>
            <p:spPr bwMode="auto">
              <a:xfrm>
                <a:off x="2649" y="2179"/>
                <a:ext cx="538" cy="335"/>
              </a:xfrm>
              <a:custGeom>
                <a:avLst/>
                <a:gdLst>
                  <a:gd name="T0" fmla="*/ 135 w 1369"/>
                  <a:gd name="T1" fmla="*/ 853 h 853"/>
                  <a:gd name="T2" fmla="*/ 0 w 1369"/>
                  <a:gd name="T3" fmla="*/ 0 h 853"/>
                  <a:gd name="T4" fmla="*/ 1297 w 1369"/>
                  <a:gd name="T5" fmla="*/ 0 h 853"/>
                  <a:gd name="T6" fmla="*/ 1369 w 1369"/>
                  <a:gd name="T7" fmla="*/ 452 h 853"/>
                  <a:gd name="T8" fmla="*/ 135 w 1369"/>
                  <a:gd name="T9" fmla="*/ 853 h 853"/>
                </a:gdLst>
                <a:ahLst/>
                <a:cxnLst>
                  <a:cxn ang="0">
                    <a:pos x="T0" y="T1"/>
                  </a:cxn>
                  <a:cxn ang="0">
                    <a:pos x="T2" y="T3"/>
                  </a:cxn>
                  <a:cxn ang="0">
                    <a:pos x="T4" y="T5"/>
                  </a:cxn>
                  <a:cxn ang="0">
                    <a:pos x="T6" y="T7"/>
                  </a:cxn>
                  <a:cxn ang="0">
                    <a:pos x="T8" y="T9"/>
                  </a:cxn>
                </a:cxnLst>
                <a:rect l="0" t="0" r="r" b="b"/>
                <a:pathLst>
                  <a:path w="1369" h="853">
                    <a:moveTo>
                      <a:pt x="135" y="853"/>
                    </a:moveTo>
                    <a:cubicBezTo>
                      <a:pt x="46" y="578"/>
                      <a:pt x="0" y="290"/>
                      <a:pt x="0" y="0"/>
                    </a:cubicBezTo>
                    <a:lnTo>
                      <a:pt x="1297" y="0"/>
                    </a:lnTo>
                    <a:cubicBezTo>
                      <a:pt x="1297" y="154"/>
                      <a:pt x="1321" y="306"/>
                      <a:pt x="1369" y="452"/>
                    </a:cubicBezTo>
                    <a:lnTo>
                      <a:pt x="135" y="85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21" name="Freeform 20">
                <a:extLst>
                  <a:ext uri="{FF2B5EF4-FFF2-40B4-BE49-F238E27FC236}">
                    <a16:creationId xmlns:a16="http://schemas.microsoft.com/office/drawing/2014/main" id="{BF114702-F04E-4729-AA80-D6C7C2ECB320}"/>
                  </a:ext>
                </a:extLst>
              </p:cNvPr>
              <p:cNvSpPr>
                <a:spLocks/>
              </p:cNvSpPr>
              <p:nvPr/>
            </p:nvSpPr>
            <p:spPr bwMode="auto">
              <a:xfrm>
                <a:off x="2649" y="1809"/>
                <a:ext cx="538" cy="336"/>
              </a:xfrm>
              <a:custGeom>
                <a:avLst/>
                <a:gdLst>
                  <a:gd name="T0" fmla="*/ 0 w 1369"/>
                  <a:gd name="T1" fmla="*/ 853 h 853"/>
                  <a:gd name="T2" fmla="*/ 135 w 1369"/>
                  <a:gd name="T3" fmla="*/ 0 h 853"/>
                  <a:gd name="T4" fmla="*/ 1369 w 1369"/>
                  <a:gd name="T5" fmla="*/ 401 h 853"/>
                  <a:gd name="T6" fmla="*/ 1297 w 1369"/>
                  <a:gd name="T7" fmla="*/ 853 h 853"/>
                  <a:gd name="T8" fmla="*/ 0 w 1369"/>
                  <a:gd name="T9" fmla="*/ 853 h 853"/>
                </a:gdLst>
                <a:ahLst/>
                <a:cxnLst>
                  <a:cxn ang="0">
                    <a:pos x="T0" y="T1"/>
                  </a:cxn>
                  <a:cxn ang="0">
                    <a:pos x="T2" y="T3"/>
                  </a:cxn>
                  <a:cxn ang="0">
                    <a:pos x="T4" y="T5"/>
                  </a:cxn>
                  <a:cxn ang="0">
                    <a:pos x="T6" y="T7"/>
                  </a:cxn>
                  <a:cxn ang="0">
                    <a:pos x="T8" y="T9"/>
                  </a:cxn>
                </a:cxnLst>
                <a:rect l="0" t="0" r="r" b="b"/>
                <a:pathLst>
                  <a:path w="1369" h="853">
                    <a:moveTo>
                      <a:pt x="0" y="853"/>
                    </a:moveTo>
                    <a:cubicBezTo>
                      <a:pt x="0" y="563"/>
                      <a:pt x="46" y="275"/>
                      <a:pt x="135" y="0"/>
                    </a:cubicBezTo>
                    <a:lnTo>
                      <a:pt x="1369" y="401"/>
                    </a:lnTo>
                    <a:cubicBezTo>
                      <a:pt x="1321" y="547"/>
                      <a:pt x="1297" y="699"/>
                      <a:pt x="1297" y="853"/>
                    </a:cubicBezTo>
                    <a:lnTo>
                      <a:pt x="0" y="85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kern="0">
                  <a:solidFill>
                    <a:prstClr val="black"/>
                  </a:solidFill>
                  <a:latin typeface="Calibri" panose="020F0502020204030204"/>
                </a:endParaRPr>
              </a:p>
            </p:txBody>
          </p:sp>
          <p:sp>
            <p:nvSpPr>
              <p:cNvPr id="122" name="Freeform 21">
                <a:extLst>
                  <a:ext uri="{FF2B5EF4-FFF2-40B4-BE49-F238E27FC236}">
                    <a16:creationId xmlns:a16="http://schemas.microsoft.com/office/drawing/2014/main" id="{EAC922EA-C5C0-47F2-A287-4C50DACA1B6D}"/>
                  </a:ext>
                </a:extLst>
              </p:cNvPr>
              <p:cNvSpPr>
                <a:spLocks/>
              </p:cNvSpPr>
              <p:nvPr/>
            </p:nvSpPr>
            <p:spPr bwMode="auto">
              <a:xfrm>
                <a:off x="2713" y="1474"/>
                <a:ext cx="566" cy="460"/>
              </a:xfrm>
              <a:custGeom>
                <a:avLst/>
                <a:gdLst>
                  <a:gd name="T0" fmla="*/ 0 w 1441"/>
                  <a:gd name="T1" fmla="*/ 769 h 1170"/>
                  <a:gd name="T2" fmla="*/ 392 w 1441"/>
                  <a:gd name="T3" fmla="*/ 0 h 1170"/>
                  <a:gd name="T4" fmla="*/ 1441 w 1441"/>
                  <a:gd name="T5" fmla="*/ 762 h 1170"/>
                  <a:gd name="T6" fmla="*/ 1234 w 1441"/>
                  <a:gd name="T7" fmla="*/ 1170 h 1170"/>
                  <a:gd name="T8" fmla="*/ 0 w 1441"/>
                  <a:gd name="T9" fmla="*/ 769 h 1170"/>
                </a:gdLst>
                <a:ahLst/>
                <a:cxnLst>
                  <a:cxn ang="0">
                    <a:pos x="T0" y="T1"/>
                  </a:cxn>
                  <a:cxn ang="0">
                    <a:pos x="T2" y="T3"/>
                  </a:cxn>
                  <a:cxn ang="0">
                    <a:pos x="T4" y="T5"/>
                  </a:cxn>
                  <a:cxn ang="0">
                    <a:pos x="T6" y="T7"/>
                  </a:cxn>
                  <a:cxn ang="0">
                    <a:pos x="T8" y="T9"/>
                  </a:cxn>
                </a:cxnLst>
                <a:rect l="0" t="0" r="r" b="b"/>
                <a:pathLst>
                  <a:path w="1441" h="1170">
                    <a:moveTo>
                      <a:pt x="0" y="769"/>
                    </a:moveTo>
                    <a:cubicBezTo>
                      <a:pt x="89" y="493"/>
                      <a:pt x="222" y="234"/>
                      <a:pt x="392" y="0"/>
                    </a:cubicBezTo>
                    <a:lnTo>
                      <a:pt x="1441" y="762"/>
                    </a:lnTo>
                    <a:cubicBezTo>
                      <a:pt x="1351" y="886"/>
                      <a:pt x="1281" y="1024"/>
                      <a:pt x="1234" y="1170"/>
                    </a:cubicBezTo>
                    <a:lnTo>
                      <a:pt x="0" y="7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23" name="Freeform 22">
                <a:extLst>
                  <a:ext uri="{FF2B5EF4-FFF2-40B4-BE49-F238E27FC236}">
                    <a16:creationId xmlns:a16="http://schemas.microsoft.com/office/drawing/2014/main" id="{E4FD561B-D79B-4CE3-A8EA-F529BB2DFF43}"/>
                  </a:ext>
                </a:extLst>
              </p:cNvPr>
              <p:cNvSpPr>
                <a:spLocks/>
              </p:cNvSpPr>
              <p:nvPr/>
            </p:nvSpPr>
            <p:spPr bwMode="auto">
              <a:xfrm>
                <a:off x="2887" y="1206"/>
                <a:ext cx="539" cy="540"/>
              </a:xfrm>
              <a:custGeom>
                <a:avLst/>
                <a:gdLst>
                  <a:gd name="T0" fmla="*/ 0 w 1373"/>
                  <a:gd name="T1" fmla="*/ 611 h 1373"/>
                  <a:gd name="T2" fmla="*/ 610 w 1373"/>
                  <a:gd name="T3" fmla="*/ 0 h 1373"/>
                  <a:gd name="T4" fmla="*/ 1373 w 1373"/>
                  <a:gd name="T5" fmla="*/ 1050 h 1373"/>
                  <a:gd name="T6" fmla="*/ 1049 w 1373"/>
                  <a:gd name="T7" fmla="*/ 1373 h 1373"/>
                  <a:gd name="T8" fmla="*/ 0 w 1373"/>
                  <a:gd name="T9" fmla="*/ 611 h 1373"/>
                </a:gdLst>
                <a:ahLst/>
                <a:cxnLst>
                  <a:cxn ang="0">
                    <a:pos x="T0" y="T1"/>
                  </a:cxn>
                  <a:cxn ang="0">
                    <a:pos x="T2" y="T3"/>
                  </a:cxn>
                  <a:cxn ang="0">
                    <a:pos x="T4" y="T5"/>
                  </a:cxn>
                  <a:cxn ang="0">
                    <a:pos x="T6" y="T7"/>
                  </a:cxn>
                  <a:cxn ang="0">
                    <a:pos x="T8" y="T9"/>
                  </a:cxn>
                </a:cxnLst>
                <a:rect l="0" t="0" r="r" b="b"/>
                <a:pathLst>
                  <a:path w="1373" h="1373">
                    <a:moveTo>
                      <a:pt x="0" y="611"/>
                    </a:moveTo>
                    <a:cubicBezTo>
                      <a:pt x="170" y="376"/>
                      <a:pt x="376" y="170"/>
                      <a:pt x="610" y="0"/>
                    </a:cubicBezTo>
                    <a:lnTo>
                      <a:pt x="1373" y="1050"/>
                    </a:lnTo>
                    <a:cubicBezTo>
                      <a:pt x="1248" y="1140"/>
                      <a:pt x="1139" y="1249"/>
                      <a:pt x="1049" y="1373"/>
                    </a:cubicBezTo>
                    <a:lnTo>
                      <a:pt x="0" y="6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24" name="Freeform 23">
                <a:extLst>
                  <a:ext uri="{FF2B5EF4-FFF2-40B4-BE49-F238E27FC236}">
                    <a16:creationId xmlns:a16="http://schemas.microsoft.com/office/drawing/2014/main" id="{773D6906-CAD5-4779-B055-577D2330C128}"/>
                  </a:ext>
                </a:extLst>
              </p:cNvPr>
              <p:cNvSpPr>
                <a:spLocks/>
              </p:cNvSpPr>
              <p:nvPr/>
            </p:nvSpPr>
            <p:spPr bwMode="auto">
              <a:xfrm>
                <a:off x="3154" y="1031"/>
                <a:ext cx="459" cy="568"/>
              </a:xfrm>
              <a:custGeom>
                <a:avLst/>
                <a:gdLst>
                  <a:gd name="T0" fmla="*/ 0 w 1170"/>
                  <a:gd name="T1" fmla="*/ 392 h 1442"/>
                  <a:gd name="T2" fmla="*/ 769 w 1170"/>
                  <a:gd name="T3" fmla="*/ 0 h 1442"/>
                  <a:gd name="T4" fmla="*/ 1170 w 1170"/>
                  <a:gd name="T5" fmla="*/ 1234 h 1442"/>
                  <a:gd name="T6" fmla="*/ 762 w 1170"/>
                  <a:gd name="T7" fmla="*/ 1442 h 1442"/>
                  <a:gd name="T8" fmla="*/ 0 w 1170"/>
                  <a:gd name="T9" fmla="*/ 392 h 1442"/>
                </a:gdLst>
                <a:ahLst/>
                <a:cxnLst>
                  <a:cxn ang="0">
                    <a:pos x="T0" y="T1"/>
                  </a:cxn>
                  <a:cxn ang="0">
                    <a:pos x="T2" y="T3"/>
                  </a:cxn>
                  <a:cxn ang="0">
                    <a:pos x="T4" y="T5"/>
                  </a:cxn>
                  <a:cxn ang="0">
                    <a:pos x="T6" y="T7"/>
                  </a:cxn>
                  <a:cxn ang="0">
                    <a:pos x="T8" y="T9"/>
                  </a:cxn>
                </a:cxnLst>
                <a:rect l="0" t="0" r="r" b="b"/>
                <a:pathLst>
                  <a:path w="1170" h="1442">
                    <a:moveTo>
                      <a:pt x="0" y="392"/>
                    </a:moveTo>
                    <a:cubicBezTo>
                      <a:pt x="234" y="222"/>
                      <a:pt x="494" y="90"/>
                      <a:pt x="769" y="0"/>
                    </a:cubicBezTo>
                    <a:lnTo>
                      <a:pt x="1170" y="1234"/>
                    </a:lnTo>
                    <a:cubicBezTo>
                      <a:pt x="1024" y="1281"/>
                      <a:pt x="887" y="1352"/>
                      <a:pt x="762" y="1442"/>
                    </a:cubicBezTo>
                    <a:lnTo>
                      <a:pt x="0" y="3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sp>
            <p:nvSpPr>
              <p:cNvPr id="125" name="Freeform 24">
                <a:extLst>
                  <a:ext uri="{FF2B5EF4-FFF2-40B4-BE49-F238E27FC236}">
                    <a16:creationId xmlns:a16="http://schemas.microsoft.com/office/drawing/2014/main" id="{DFF5EE2A-DD16-42F9-A895-200DD532899A}"/>
                  </a:ext>
                </a:extLst>
              </p:cNvPr>
              <p:cNvSpPr>
                <a:spLocks/>
              </p:cNvSpPr>
              <p:nvPr/>
            </p:nvSpPr>
            <p:spPr bwMode="auto">
              <a:xfrm>
                <a:off x="3488" y="968"/>
                <a:ext cx="335" cy="539"/>
              </a:xfrm>
              <a:custGeom>
                <a:avLst/>
                <a:gdLst>
                  <a:gd name="T0" fmla="*/ 0 w 853"/>
                  <a:gd name="T1" fmla="*/ 135 h 1368"/>
                  <a:gd name="T2" fmla="*/ 853 w 853"/>
                  <a:gd name="T3" fmla="*/ 0 h 1368"/>
                  <a:gd name="T4" fmla="*/ 853 w 853"/>
                  <a:gd name="T5" fmla="*/ 1297 h 1368"/>
                  <a:gd name="T6" fmla="*/ 401 w 853"/>
                  <a:gd name="T7" fmla="*/ 1368 h 1368"/>
                  <a:gd name="T8" fmla="*/ 0 w 853"/>
                  <a:gd name="T9" fmla="*/ 135 h 1368"/>
                </a:gdLst>
                <a:ahLst/>
                <a:cxnLst>
                  <a:cxn ang="0">
                    <a:pos x="T0" y="T1"/>
                  </a:cxn>
                  <a:cxn ang="0">
                    <a:pos x="T2" y="T3"/>
                  </a:cxn>
                  <a:cxn ang="0">
                    <a:pos x="T4" y="T5"/>
                  </a:cxn>
                  <a:cxn ang="0">
                    <a:pos x="T6" y="T7"/>
                  </a:cxn>
                  <a:cxn ang="0">
                    <a:pos x="T8" y="T9"/>
                  </a:cxn>
                </a:cxnLst>
                <a:rect l="0" t="0" r="r" b="b"/>
                <a:pathLst>
                  <a:path w="853" h="1368">
                    <a:moveTo>
                      <a:pt x="0" y="135"/>
                    </a:moveTo>
                    <a:cubicBezTo>
                      <a:pt x="276" y="45"/>
                      <a:pt x="564" y="0"/>
                      <a:pt x="853" y="0"/>
                    </a:cubicBezTo>
                    <a:lnTo>
                      <a:pt x="853" y="1297"/>
                    </a:lnTo>
                    <a:cubicBezTo>
                      <a:pt x="700" y="1297"/>
                      <a:pt x="547" y="1321"/>
                      <a:pt x="401" y="1368"/>
                    </a:cubicBezTo>
                    <a:lnTo>
                      <a:pt x="0" y="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latin typeface="Calibri" panose="020F0502020204030204"/>
                </a:endParaRPr>
              </a:p>
            </p:txBody>
          </p:sp>
        </p:grpSp>
        <p:sp>
          <p:nvSpPr>
            <p:cNvPr id="104" name="Freeform: Shape 103">
              <a:extLst>
                <a:ext uri="{FF2B5EF4-FFF2-40B4-BE49-F238E27FC236}">
                  <a16:creationId xmlns:a16="http://schemas.microsoft.com/office/drawing/2014/main" id="{DE1C3CC3-9716-4082-8DFC-536CFD8B58C4}"/>
                </a:ext>
              </a:extLst>
            </p:cNvPr>
            <p:cNvSpPr>
              <a:spLocks/>
            </p:cNvSpPr>
            <p:nvPr/>
          </p:nvSpPr>
          <p:spPr bwMode="auto">
            <a:xfrm>
              <a:off x="4647238" y="1982660"/>
              <a:ext cx="2897527" cy="2897447"/>
            </a:xfrm>
            <a:custGeom>
              <a:avLst/>
              <a:gdLst>
                <a:gd name="connsiteX0" fmla="*/ 1757886 w 2897527"/>
                <a:gd name="connsiteY0" fmla="*/ 2489329 h 2897447"/>
                <a:gd name="connsiteX1" fmla="*/ 1870356 w 2897527"/>
                <a:gd name="connsiteY1" fmla="*/ 2836089 h 2897447"/>
                <a:gd name="connsiteX2" fmla="*/ 1741006 w 2897527"/>
                <a:gd name="connsiteY2" fmla="*/ 2869349 h 2897447"/>
                <a:gd name="connsiteX3" fmla="*/ 1597026 w 2897527"/>
                <a:gd name="connsiteY3" fmla="*/ 2891323 h 2897447"/>
                <a:gd name="connsiteX4" fmla="*/ 1475750 w 2897527"/>
                <a:gd name="connsiteY4" fmla="*/ 2897447 h 2897447"/>
                <a:gd name="connsiteX5" fmla="*/ 1475750 w 2897527"/>
                <a:gd name="connsiteY5" fmla="*/ 2533656 h 2897447"/>
                <a:gd name="connsiteX6" fmla="*/ 1757886 w 2897527"/>
                <a:gd name="connsiteY6" fmla="*/ 2489329 h 2897447"/>
                <a:gd name="connsiteX7" fmla="*/ 1139640 w 2897527"/>
                <a:gd name="connsiteY7" fmla="*/ 2489329 h 2897447"/>
                <a:gd name="connsiteX8" fmla="*/ 1421776 w 2897527"/>
                <a:gd name="connsiteY8" fmla="*/ 2533656 h 2897447"/>
                <a:gd name="connsiteX9" fmla="*/ 1421776 w 2897527"/>
                <a:gd name="connsiteY9" fmla="*/ 2897447 h 2897447"/>
                <a:gd name="connsiteX10" fmla="*/ 1300500 w 2897527"/>
                <a:gd name="connsiteY10" fmla="*/ 2891323 h 2897447"/>
                <a:gd name="connsiteX11" fmla="*/ 1156520 w 2897527"/>
                <a:gd name="connsiteY11" fmla="*/ 2869349 h 2897447"/>
                <a:gd name="connsiteX12" fmla="*/ 1027171 w 2897527"/>
                <a:gd name="connsiteY12" fmla="*/ 2836089 h 2897447"/>
                <a:gd name="connsiteX13" fmla="*/ 2063152 w 2897527"/>
                <a:gd name="connsiteY13" fmla="*/ 2341691 h 2897447"/>
                <a:gd name="connsiteX14" fmla="*/ 2277733 w 2897527"/>
                <a:gd name="connsiteY14" fmla="*/ 2637538 h 2897447"/>
                <a:gd name="connsiteX15" fmla="*/ 2259520 w 2897527"/>
                <a:gd name="connsiteY15" fmla="*/ 2651157 h 2897447"/>
                <a:gd name="connsiteX16" fmla="*/ 2013202 w 2897527"/>
                <a:gd name="connsiteY16" fmla="*/ 2784854 h 2897447"/>
                <a:gd name="connsiteX17" fmla="*/ 1921559 w 2897527"/>
                <a:gd name="connsiteY17" fmla="*/ 2818396 h 2897447"/>
                <a:gd name="connsiteX18" fmla="*/ 1809125 w 2897527"/>
                <a:gd name="connsiteY18" fmla="*/ 2471756 h 2897447"/>
                <a:gd name="connsiteX19" fmla="*/ 2063152 w 2897527"/>
                <a:gd name="connsiteY19" fmla="*/ 2341691 h 2897447"/>
                <a:gd name="connsiteX20" fmla="*/ 834303 w 2897527"/>
                <a:gd name="connsiteY20" fmla="*/ 2341691 h 2897447"/>
                <a:gd name="connsiteX21" fmla="*/ 1088401 w 2897527"/>
                <a:gd name="connsiteY21" fmla="*/ 2471756 h 2897447"/>
                <a:gd name="connsiteX22" fmla="*/ 976186 w 2897527"/>
                <a:gd name="connsiteY22" fmla="*/ 2818476 h 2897447"/>
                <a:gd name="connsiteX23" fmla="*/ 884325 w 2897527"/>
                <a:gd name="connsiteY23" fmla="*/ 2784854 h 2897447"/>
                <a:gd name="connsiteX24" fmla="*/ 638007 w 2897527"/>
                <a:gd name="connsiteY24" fmla="*/ 2651157 h 2897447"/>
                <a:gd name="connsiteX25" fmla="*/ 620233 w 2897527"/>
                <a:gd name="connsiteY25" fmla="*/ 2637866 h 2897447"/>
                <a:gd name="connsiteX26" fmla="*/ 2308282 w 2897527"/>
                <a:gd name="connsiteY26" fmla="*/ 2108329 h 2897447"/>
                <a:gd name="connsiteX27" fmla="*/ 2603736 w 2897527"/>
                <a:gd name="connsiteY27" fmla="*/ 2322949 h 2897447"/>
                <a:gd name="connsiteX28" fmla="*/ 2567720 w 2897527"/>
                <a:gd name="connsiteY28" fmla="*/ 2371112 h 2897447"/>
                <a:gd name="connsiteX29" fmla="*/ 2371152 w 2897527"/>
                <a:gd name="connsiteY29" fmla="*/ 2567680 h 2897447"/>
                <a:gd name="connsiteX30" fmla="*/ 2320669 w 2897527"/>
                <a:gd name="connsiteY30" fmla="*/ 2605431 h 2897447"/>
                <a:gd name="connsiteX31" fmla="*/ 2105988 w 2897527"/>
                <a:gd name="connsiteY31" fmla="*/ 2309998 h 2897447"/>
                <a:gd name="connsiteX32" fmla="*/ 2308282 w 2897527"/>
                <a:gd name="connsiteY32" fmla="*/ 2108329 h 2897447"/>
                <a:gd name="connsiteX33" fmla="*/ 589619 w 2897527"/>
                <a:gd name="connsiteY33" fmla="*/ 2108329 h 2897447"/>
                <a:gd name="connsiteX34" fmla="*/ 791538 w 2897527"/>
                <a:gd name="connsiteY34" fmla="*/ 2309998 h 2897447"/>
                <a:gd name="connsiteX35" fmla="*/ 577115 w 2897527"/>
                <a:gd name="connsiteY35" fmla="*/ 2605623 h 2897447"/>
                <a:gd name="connsiteX36" fmla="*/ 526374 w 2897527"/>
                <a:gd name="connsiteY36" fmla="*/ 2567680 h 2897447"/>
                <a:gd name="connsiteX37" fmla="*/ 329807 w 2897527"/>
                <a:gd name="connsiteY37" fmla="*/ 2371112 h 2897447"/>
                <a:gd name="connsiteX38" fmla="*/ 294115 w 2897527"/>
                <a:gd name="connsiteY38" fmla="*/ 2323383 h 2897447"/>
                <a:gd name="connsiteX39" fmla="*/ 2470012 w 2897527"/>
                <a:gd name="connsiteY39" fmla="*/ 1809879 h 2897447"/>
                <a:gd name="connsiteX40" fmla="*/ 2817882 w 2897527"/>
                <a:gd name="connsiteY40" fmla="*/ 1923032 h 2897447"/>
                <a:gd name="connsiteX41" fmla="*/ 2784894 w 2897527"/>
                <a:gd name="connsiteY41" fmla="*/ 2013162 h 2897447"/>
                <a:gd name="connsiteX42" fmla="*/ 2651197 w 2897527"/>
                <a:gd name="connsiteY42" fmla="*/ 2259480 h 2897447"/>
                <a:gd name="connsiteX43" fmla="*/ 2636354 w 2897527"/>
                <a:gd name="connsiteY43" fmla="*/ 2279330 h 2897447"/>
                <a:gd name="connsiteX44" fmla="*/ 2340938 w 2897527"/>
                <a:gd name="connsiteY44" fmla="*/ 2064530 h 2897447"/>
                <a:gd name="connsiteX45" fmla="*/ 2470012 w 2897527"/>
                <a:gd name="connsiteY45" fmla="*/ 1809879 h 2897447"/>
                <a:gd name="connsiteX46" fmla="*/ 429101 w 2897527"/>
                <a:gd name="connsiteY46" fmla="*/ 1809879 h 2897447"/>
                <a:gd name="connsiteX47" fmla="*/ 558175 w 2897527"/>
                <a:gd name="connsiteY47" fmla="*/ 2064530 h 2897447"/>
                <a:gd name="connsiteX48" fmla="*/ 261731 w 2897527"/>
                <a:gd name="connsiteY48" fmla="*/ 2280077 h 2897447"/>
                <a:gd name="connsiteX49" fmla="*/ 246329 w 2897527"/>
                <a:gd name="connsiteY49" fmla="*/ 2259480 h 2897447"/>
                <a:gd name="connsiteX50" fmla="*/ 112632 w 2897527"/>
                <a:gd name="connsiteY50" fmla="*/ 2013162 h 2897447"/>
                <a:gd name="connsiteX51" fmla="*/ 79813 w 2897527"/>
                <a:gd name="connsiteY51" fmla="*/ 1923493 h 2897447"/>
                <a:gd name="connsiteX52" fmla="*/ 2531823 w 2897527"/>
                <a:gd name="connsiteY52" fmla="*/ 1476504 h 2897447"/>
                <a:gd name="connsiteX53" fmla="*/ 2897446 w 2897527"/>
                <a:gd name="connsiteY53" fmla="*/ 1476504 h 2897447"/>
                <a:gd name="connsiteX54" fmla="*/ 2891363 w 2897527"/>
                <a:gd name="connsiteY54" fmla="*/ 1596986 h 2897447"/>
                <a:gd name="connsiteX55" fmla="*/ 2869389 w 2897527"/>
                <a:gd name="connsiteY55" fmla="*/ 1740966 h 2897447"/>
                <a:gd name="connsiteX56" fmla="*/ 2835753 w 2897527"/>
                <a:gd name="connsiteY56" fmla="*/ 1871780 h 2897447"/>
                <a:gd name="connsiteX57" fmla="*/ 2486988 w 2897527"/>
                <a:gd name="connsiteY57" fmla="*/ 1758309 h 2897447"/>
                <a:gd name="connsiteX58" fmla="*/ 2531823 w 2897527"/>
                <a:gd name="connsiteY58" fmla="*/ 1476504 h 2897447"/>
                <a:gd name="connsiteX59" fmla="*/ 80 w 2897527"/>
                <a:gd name="connsiteY59" fmla="*/ 1476504 h 2897447"/>
                <a:gd name="connsiteX60" fmla="*/ 367206 w 2897527"/>
                <a:gd name="connsiteY60" fmla="*/ 1476504 h 2897447"/>
                <a:gd name="connsiteX61" fmla="*/ 412125 w 2897527"/>
                <a:gd name="connsiteY61" fmla="*/ 1758309 h 2897447"/>
                <a:gd name="connsiteX62" fmla="*/ 61846 w 2897527"/>
                <a:gd name="connsiteY62" fmla="*/ 1872062 h 2897447"/>
                <a:gd name="connsiteX63" fmla="*/ 28138 w 2897527"/>
                <a:gd name="connsiteY63" fmla="*/ 1740966 h 2897447"/>
                <a:gd name="connsiteX64" fmla="*/ 6164 w 2897527"/>
                <a:gd name="connsiteY64" fmla="*/ 1596986 h 2897447"/>
                <a:gd name="connsiteX65" fmla="*/ 2835849 w 2897527"/>
                <a:gd name="connsiteY65" fmla="*/ 1026042 h 2897447"/>
                <a:gd name="connsiteX66" fmla="*/ 2869389 w 2897527"/>
                <a:gd name="connsiteY66" fmla="*/ 1156480 h 2897447"/>
                <a:gd name="connsiteX67" fmla="*/ 2891363 w 2897527"/>
                <a:gd name="connsiteY67" fmla="*/ 1300460 h 2897447"/>
                <a:gd name="connsiteX68" fmla="*/ 2897527 w 2897527"/>
                <a:gd name="connsiteY68" fmla="*/ 1422529 h 2897447"/>
                <a:gd name="connsiteX69" fmla="*/ 2531823 w 2897527"/>
                <a:gd name="connsiteY69" fmla="*/ 1422529 h 2897447"/>
                <a:gd name="connsiteX70" fmla="*/ 2486988 w 2897527"/>
                <a:gd name="connsiteY70" fmla="*/ 1139883 h 2897447"/>
                <a:gd name="connsiteX71" fmla="*/ 61750 w 2897527"/>
                <a:gd name="connsiteY71" fmla="*/ 1025760 h 2897447"/>
                <a:gd name="connsiteX72" fmla="*/ 412125 w 2897527"/>
                <a:gd name="connsiteY72" fmla="*/ 1139883 h 2897447"/>
                <a:gd name="connsiteX73" fmla="*/ 367206 w 2897527"/>
                <a:gd name="connsiteY73" fmla="*/ 1422529 h 2897447"/>
                <a:gd name="connsiteX74" fmla="*/ 0 w 2897527"/>
                <a:gd name="connsiteY74" fmla="*/ 1422529 h 2897447"/>
                <a:gd name="connsiteX75" fmla="*/ 6164 w 2897527"/>
                <a:gd name="connsiteY75" fmla="*/ 1300460 h 2897447"/>
                <a:gd name="connsiteX76" fmla="*/ 28138 w 2897527"/>
                <a:gd name="connsiteY76" fmla="*/ 1156480 h 2897447"/>
                <a:gd name="connsiteX77" fmla="*/ 2636353 w 2897527"/>
                <a:gd name="connsiteY77" fmla="*/ 618116 h 2897447"/>
                <a:gd name="connsiteX78" fmla="*/ 2651197 w 2897527"/>
                <a:gd name="connsiteY78" fmla="*/ 637966 h 2897447"/>
                <a:gd name="connsiteX79" fmla="*/ 2784894 w 2897527"/>
                <a:gd name="connsiteY79" fmla="*/ 884284 h 2897447"/>
                <a:gd name="connsiteX80" fmla="*/ 2817882 w 2897527"/>
                <a:gd name="connsiteY80" fmla="*/ 974413 h 2897447"/>
                <a:gd name="connsiteX81" fmla="*/ 2470012 w 2897527"/>
                <a:gd name="connsiteY81" fmla="*/ 1087566 h 2897447"/>
                <a:gd name="connsiteX82" fmla="*/ 2340938 w 2897527"/>
                <a:gd name="connsiteY82" fmla="*/ 832915 h 2897447"/>
                <a:gd name="connsiteX83" fmla="*/ 261732 w 2897527"/>
                <a:gd name="connsiteY83" fmla="*/ 617369 h 2897447"/>
                <a:gd name="connsiteX84" fmla="*/ 558175 w 2897527"/>
                <a:gd name="connsiteY84" fmla="*/ 832915 h 2897447"/>
                <a:gd name="connsiteX85" fmla="*/ 429101 w 2897527"/>
                <a:gd name="connsiteY85" fmla="*/ 1087566 h 2897447"/>
                <a:gd name="connsiteX86" fmla="*/ 79813 w 2897527"/>
                <a:gd name="connsiteY86" fmla="*/ 973952 h 2897447"/>
                <a:gd name="connsiteX87" fmla="*/ 112632 w 2897527"/>
                <a:gd name="connsiteY87" fmla="*/ 884284 h 2897447"/>
                <a:gd name="connsiteX88" fmla="*/ 246329 w 2897527"/>
                <a:gd name="connsiteY88" fmla="*/ 637966 h 2897447"/>
                <a:gd name="connsiteX89" fmla="*/ 2320669 w 2897527"/>
                <a:gd name="connsiteY89" fmla="*/ 292015 h 2897447"/>
                <a:gd name="connsiteX90" fmla="*/ 2371152 w 2897527"/>
                <a:gd name="connsiteY90" fmla="*/ 329766 h 2897447"/>
                <a:gd name="connsiteX91" fmla="*/ 2567720 w 2897527"/>
                <a:gd name="connsiteY91" fmla="*/ 526334 h 2897447"/>
                <a:gd name="connsiteX92" fmla="*/ 2603736 w 2897527"/>
                <a:gd name="connsiteY92" fmla="*/ 574497 h 2897447"/>
                <a:gd name="connsiteX93" fmla="*/ 2308282 w 2897527"/>
                <a:gd name="connsiteY93" fmla="*/ 789116 h 2897447"/>
                <a:gd name="connsiteX94" fmla="*/ 2105988 w 2897527"/>
                <a:gd name="connsiteY94" fmla="*/ 587447 h 2897447"/>
                <a:gd name="connsiteX95" fmla="*/ 577116 w 2897527"/>
                <a:gd name="connsiteY95" fmla="*/ 291823 h 2897447"/>
                <a:gd name="connsiteX96" fmla="*/ 791538 w 2897527"/>
                <a:gd name="connsiteY96" fmla="*/ 587447 h 2897447"/>
                <a:gd name="connsiteX97" fmla="*/ 589619 w 2897527"/>
                <a:gd name="connsiteY97" fmla="*/ 789116 h 2897447"/>
                <a:gd name="connsiteX98" fmla="*/ 294116 w 2897527"/>
                <a:gd name="connsiteY98" fmla="*/ 574063 h 2897447"/>
                <a:gd name="connsiteX99" fmla="*/ 329807 w 2897527"/>
                <a:gd name="connsiteY99" fmla="*/ 526334 h 2897447"/>
                <a:gd name="connsiteX100" fmla="*/ 526374 w 2897527"/>
                <a:gd name="connsiteY100" fmla="*/ 329766 h 2897447"/>
                <a:gd name="connsiteX101" fmla="*/ 1921559 w 2897527"/>
                <a:gd name="connsiteY101" fmla="*/ 79050 h 2897447"/>
                <a:gd name="connsiteX102" fmla="*/ 2013202 w 2897527"/>
                <a:gd name="connsiteY102" fmla="*/ 112592 h 2897447"/>
                <a:gd name="connsiteX103" fmla="*/ 2259520 w 2897527"/>
                <a:gd name="connsiteY103" fmla="*/ 246289 h 2897447"/>
                <a:gd name="connsiteX104" fmla="*/ 2277733 w 2897527"/>
                <a:gd name="connsiteY104" fmla="*/ 259908 h 2897447"/>
                <a:gd name="connsiteX105" fmla="*/ 2063152 w 2897527"/>
                <a:gd name="connsiteY105" fmla="*/ 555754 h 2897447"/>
                <a:gd name="connsiteX106" fmla="*/ 1809125 w 2897527"/>
                <a:gd name="connsiteY106" fmla="*/ 425689 h 2897447"/>
                <a:gd name="connsiteX107" fmla="*/ 976186 w 2897527"/>
                <a:gd name="connsiteY107" fmla="*/ 78970 h 2897447"/>
                <a:gd name="connsiteX108" fmla="*/ 1088401 w 2897527"/>
                <a:gd name="connsiteY108" fmla="*/ 425689 h 2897447"/>
                <a:gd name="connsiteX109" fmla="*/ 834303 w 2897527"/>
                <a:gd name="connsiteY109" fmla="*/ 555754 h 2897447"/>
                <a:gd name="connsiteX110" fmla="*/ 620233 w 2897527"/>
                <a:gd name="connsiteY110" fmla="*/ 259580 h 2897447"/>
                <a:gd name="connsiteX111" fmla="*/ 638007 w 2897527"/>
                <a:gd name="connsiteY111" fmla="*/ 246289 h 2897447"/>
                <a:gd name="connsiteX112" fmla="*/ 884325 w 2897527"/>
                <a:gd name="connsiteY112" fmla="*/ 112592 h 2897447"/>
                <a:gd name="connsiteX113" fmla="*/ 1475750 w 2897527"/>
                <a:gd name="connsiteY113" fmla="*/ 0 h 2897447"/>
                <a:gd name="connsiteX114" fmla="*/ 1597026 w 2897527"/>
                <a:gd name="connsiteY114" fmla="*/ 6124 h 2897447"/>
                <a:gd name="connsiteX115" fmla="*/ 1741006 w 2897527"/>
                <a:gd name="connsiteY115" fmla="*/ 28098 h 2897447"/>
                <a:gd name="connsiteX116" fmla="*/ 1870637 w 2897527"/>
                <a:gd name="connsiteY116" fmla="*/ 61429 h 2897447"/>
                <a:gd name="connsiteX117" fmla="*/ 1757886 w 2897527"/>
                <a:gd name="connsiteY117" fmla="*/ 409704 h 2897447"/>
                <a:gd name="connsiteX118" fmla="*/ 1475750 w 2897527"/>
                <a:gd name="connsiteY118" fmla="*/ 365295 h 2897447"/>
                <a:gd name="connsiteX119" fmla="*/ 1421776 w 2897527"/>
                <a:gd name="connsiteY119" fmla="*/ 0 h 2897447"/>
                <a:gd name="connsiteX120" fmla="*/ 1421776 w 2897527"/>
                <a:gd name="connsiteY120" fmla="*/ 365295 h 2897447"/>
                <a:gd name="connsiteX121" fmla="*/ 1139971 w 2897527"/>
                <a:gd name="connsiteY121" fmla="*/ 409704 h 2897447"/>
                <a:gd name="connsiteX122" fmla="*/ 1027057 w 2897527"/>
                <a:gd name="connsiteY122" fmla="*/ 61386 h 2897447"/>
                <a:gd name="connsiteX123" fmla="*/ 1156520 w 2897527"/>
                <a:gd name="connsiteY123" fmla="*/ 28098 h 2897447"/>
                <a:gd name="connsiteX124" fmla="*/ 1300500 w 2897527"/>
                <a:gd name="connsiteY124" fmla="*/ 6124 h 28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897527" h="2897447">
                  <a:moveTo>
                    <a:pt x="1757886" y="2489329"/>
                  </a:moveTo>
                  <a:lnTo>
                    <a:pt x="1870356" y="2836089"/>
                  </a:lnTo>
                  <a:lnTo>
                    <a:pt x="1741006" y="2869349"/>
                  </a:lnTo>
                  <a:cubicBezTo>
                    <a:pt x="1693808" y="2879007"/>
                    <a:pt x="1645774" y="2886372"/>
                    <a:pt x="1597026" y="2891323"/>
                  </a:cubicBezTo>
                  <a:lnTo>
                    <a:pt x="1475750" y="2897447"/>
                  </a:lnTo>
                  <a:lnTo>
                    <a:pt x="1475750" y="2533656"/>
                  </a:lnTo>
                  <a:cubicBezTo>
                    <a:pt x="1571252" y="2533656"/>
                    <a:pt x="1666754" y="2518672"/>
                    <a:pt x="1757886" y="2489329"/>
                  </a:cubicBezTo>
                  <a:close/>
                  <a:moveTo>
                    <a:pt x="1139640" y="2489329"/>
                  </a:moveTo>
                  <a:cubicBezTo>
                    <a:pt x="1230773" y="2518672"/>
                    <a:pt x="1326274" y="2533656"/>
                    <a:pt x="1421776" y="2533656"/>
                  </a:cubicBezTo>
                  <a:lnTo>
                    <a:pt x="1421776" y="2897447"/>
                  </a:lnTo>
                  <a:lnTo>
                    <a:pt x="1300500" y="2891323"/>
                  </a:lnTo>
                  <a:cubicBezTo>
                    <a:pt x="1251753" y="2886372"/>
                    <a:pt x="1203719" y="2879007"/>
                    <a:pt x="1156520" y="2869349"/>
                  </a:cubicBezTo>
                  <a:lnTo>
                    <a:pt x="1027171" y="2836089"/>
                  </a:lnTo>
                  <a:close/>
                  <a:moveTo>
                    <a:pt x="2063152" y="2341691"/>
                  </a:moveTo>
                  <a:lnTo>
                    <a:pt x="2277733" y="2637538"/>
                  </a:lnTo>
                  <a:lnTo>
                    <a:pt x="2259520" y="2651157"/>
                  </a:lnTo>
                  <a:cubicBezTo>
                    <a:pt x="2182375" y="2703275"/>
                    <a:pt x="2099945" y="2748165"/>
                    <a:pt x="2013202" y="2784854"/>
                  </a:cubicBezTo>
                  <a:lnTo>
                    <a:pt x="1921559" y="2818396"/>
                  </a:lnTo>
                  <a:lnTo>
                    <a:pt x="1809125" y="2471756"/>
                  </a:lnTo>
                  <a:cubicBezTo>
                    <a:pt x="1900250" y="2441741"/>
                    <a:pt x="1985758" y="2397969"/>
                    <a:pt x="2063152" y="2341691"/>
                  </a:cubicBezTo>
                  <a:close/>
                  <a:moveTo>
                    <a:pt x="834303" y="2341691"/>
                  </a:moveTo>
                  <a:cubicBezTo>
                    <a:pt x="912152" y="2397969"/>
                    <a:pt x="997474" y="2442366"/>
                    <a:pt x="1088401" y="2471756"/>
                  </a:cubicBezTo>
                  <a:lnTo>
                    <a:pt x="976186" y="2818476"/>
                  </a:lnTo>
                  <a:lnTo>
                    <a:pt x="884325" y="2784854"/>
                  </a:lnTo>
                  <a:cubicBezTo>
                    <a:pt x="797582" y="2748165"/>
                    <a:pt x="715152" y="2703275"/>
                    <a:pt x="638007" y="2651157"/>
                  </a:cubicBezTo>
                  <a:lnTo>
                    <a:pt x="620233" y="2637866"/>
                  </a:lnTo>
                  <a:close/>
                  <a:moveTo>
                    <a:pt x="2308282" y="2108329"/>
                  </a:moveTo>
                  <a:lnTo>
                    <a:pt x="2603736" y="2322949"/>
                  </a:lnTo>
                  <a:lnTo>
                    <a:pt x="2567720" y="2371112"/>
                  </a:lnTo>
                  <a:cubicBezTo>
                    <a:pt x="2508616" y="2442730"/>
                    <a:pt x="2442770" y="2508576"/>
                    <a:pt x="2371152" y="2567680"/>
                  </a:cubicBezTo>
                  <a:lnTo>
                    <a:pt x="2320669" y="2605431"/>
                  </a:lnTo>
                  <a:lnTo>
                    <a:pt x="2105988" y="2309998"/>
                  </a:lnTo>
                  <a:cubicBezTo>
                    <a:pt x="2184034" y="2253806"/>
                    <a:pt x="2252089" y="2185750"/>
                    <a:pt x="2308282" y="2108329"/>
                  </a:cubicBezTo>
                  <a:close/>
                  <a:moveTo>
                    <a:pt x="589619" y="2108329"/>
                  </a:moveTo>
                  <a:cubicBezTo>
                    <a:pt x="645707" y="2185750"/>
                    <a:pt x="713637" y="2253806"/>
                    <a:pt x="791538" y="2309998"/>
                  </a:cubicBezTo>
                  <a:lnTo>
                    <a:pt x="577115" y="2605623"/>
                  </a:lnTo>
                  <a:lnTo>
                    <a:pt x="526374" y="2567680"/>
                  </a:lnTo>
                  <a:cubicBezTo>
                    <a:pt x="454757" y="2508576"/>
                    <a:pt x="388910" y="2442730"/>
                    <a:pt x="329807" y="2371112"/>
                  </a:cubicBezTo>
                  <a:lnTo>
                    <a:pt x="294115" y="2323383"/>
                  </a:lnTo>
                  <a:close/>
                  <a:moveTo>
                    <a:pt x="2470012" y="1809879"/>
                  </a:moveTo>
                  <a:lnTo>
                    <a:pt x="2817882" y="1923032"/>
                  </a:lnTo>
                  <a:lnTo>
                    <a:pt x="2784894" y="2013162"/>
                  </a:lnTo>
                  <a:cubicBezTo>
                    <a:pt x="2748205" y="2099905"/>
                    <a:pt x="2703315" y="2182335"/>
                    <a:pt x="2651197" y="2259480"/>
                  </a:cubicBezTo>
                  <a:lnTo>
                    <a:pt x="2636354" y="2279330"/>
                  </a:lnTo>
                  <a:lnTo>
                    <a:pt x="2340938" y="2064530"/>
                  </a:lnTo>
                  <a:cubicBezTo>
                    <a:pt x="2397057" y="1987136"/>
                    <a:pt x="2440705" y="1901004"/>
                    <a:pt x="2470012" y="1809879"/>
                  </a:cubicBezTo>
                  <a:close/>
                  <a:moveTo>
                    <a:pt x="429101" y="1809879"/>
                  </a:moveTo>
                  <a:cubicBezTo>
                    <a:pt x="458408" y="1901004"/>
                    <a:pt x="502056" y="1987136"/>
                    <a:pt x="558175" y="2064530"/>
                  </a:cubicBezTo>
                  <a:lnTo>
                    <a:pt x="261731" y="2280077"/>
                  </a:lnTo>
                  <a:lnTo>
                    <a:pt x="246329" y="2259480"/>
                  </a:lnTo>
                  <a:cubicBezTo>
                    <a:pt x="194211" y="2182335"/>
                    <a:pt x="149321" y="2099905"/>
                    <a:pt x="112632" y="2013162"/>
                  </a:cubicBezTo>
                  <a:lnTo>
                    <a:pt x="79813" y="1923493"/>
                  </a:lnTo>
                  <a:close/>
                  <a:moveTo>
                    <a:pt x="2531823" y="1476504"/>
                  </a:moveTo>
                  <a:lnTo>
                    <a:pt x="2897446" y="1476504"/>
                  </a:lnTo>
                  <a:lnTo>
                    <a:pt x="2891363" y="1596986"/>
                  </a:lnTo>
                  <a:cubicBezTo>
                    <a:pt x="2886412" y="1645734"/>
                    <a:pt x="2879047" y="1693767"/>
                    <a:pt x="2869389" y="1740966"/>
                  </a:cubicBezTo>
                  <a:lnTo>
                    <a:pt x="2835753" y="1871780"/>
                  </a:lnTo>
                  <a:lnTo>
                    <a:pt x="2486988" y="1758309"/>
                  </a:lnTo>
                  <a:cubicBezTo>
                    <a:pt x="2516878" y="1667283"/>
                    <a:pt x="2531823" y="1572517"/>
                    <a:pt x="2531823" y="1476504"/>
                  </a:cubicBezTo>
                  <a:close/>
                  <a:moveTo>
                    <a:pt x="80" y="1476504"/>
                  </a:moveTo>
                  <a:lnTo>
                    <a:pt x="367206" y="1476504"/>
                  </a:lnTo>
                  <a:cubicBezTo>
                    <a:pt x="367206" y="1572517"/>
                    <a:pt x="382179" y="1667283"/>
                    <a:pt x="412125" y="1758309"/>
                  </a:cubicBezTo>
                  <a:lnTo>
                    <a:pt x="61846" y="1872062"/>
                  </a:lnTo>
                  <a:lnTo>
                    <a:pt x="28138" y="1740966"/>
                  </a:lnTo>
                  <a:cubicBezTo>
                    <a:pt x="18480" y="1693767"/>
                    <a:pt x="11115" y="1645734"/>
                    <a:pt x="6164" y="1596986"/>
                  </a:cubicBezTo>
                  <a:close/>
                  <a:moveTo>
                    <a:pt x="2835849" y="1026042"/>
                  </a:moveTo>
                  <a:lnTo>
                    <a:pt x="2869389" y="1156480"/>
                  </a:lnTo>
                  <a:cubicBezTo>
                    <a:pt x="2879047" y="1203679"/>
                    <a:pt x="2886412" y="1251713"/>
                    <a:pt x="2891363" y="1300460"/>
                  </a:cubicBezTo>
                  <a:lnTo>
                    <a:pt x="2897527" y="1422529"/>
                  </a:lnTo>
                  <a:lnTo>
                    <a:pt x="2531823" y="1422529"/>
                  </a:lnTo>
                  <a:cubicBezTo>
                    <a:pt x="2531823" y="1326229"/>
                    <a:pt x="2516878" y="1231180"/>
                    <a:pt x="2486988" y="1139883"/>
                  </a:cubicBezTo>
                  <a:close/>
                  <a:moveTo>
                    <a:pt x="61750" y="1025760"/>
                  </a:moveTo>
                  <a:lnTo>
                    <a:pt x="412125" y="1139883"/>
                  </a:lnTo>
                  <a:cubicBezTo>
                    <a:pt x="382179" y="1231180"/>
                    <a:pt x="367206" y="1326229"/>
                    <a:pt x="367206" y="1422529"/>
                  </a:cubicBezTo>
                  <a:lnTo>
                    <a:pt x="0" y="1422529"/>
                  </a:lnTo>
                  <a:lnTo>
                    <a:pt x="6164" y="1300460"/>
                  </a:lnTo>
                  <a:cubicBezTo>
                    <a:pt x="11115" y="1251713"/>
                    <a:pt x="18480" y="1203679"/>
                    <a:pt x="28138" y="1156480"/>
                  </a:cubicBezTo>
                  <a:close/>
                  <a:moveTo>
                    <a:pt x="2636353" y="618116"/>
                  </a:moveTo>
                  <a:lnTo>
                    <a:pt x="2651197" y="637966"/>
                  </a:lnTo>
                  <a:cubicBezTo>
                    <a:pt x="2703315" y="715112"/>
                    <a:pt x="2748205" y="797541"/>
                    <a:pt x="2784894" y="884284"/>
                  </a:cubicBezTo>
                  <a:lnTo>
                    <a:pt x="2817882" y="974413"/>
                  </a:lnTo>
                  <a:lnTo>
                    <a:pt x="2470012" y="1087566"/>
                  </a:lnTo>
                  <a:cubicBezTo>
                    <a:pt x="2440705" y="996441"/>
                    <a:pt x="2397057" y="910309"/>
                    <a:pt x="2340938" y="832915"/>
                  </a:cubicBezTo>
                  <a:close/>
                  <a:moveTo>
                    <a:pt x="261732" y="617369"/>
                  </a:moveTo>
                  <a:lnTo>
                    <a:pt x="558175" y="832915"/>
                  </a:lnTo>
                  <a:cubicBezTo>
                    <a:pt x="502056" y="910309"/>
                    <a:pt x="458408" y="996441"/>
                    <a:pt x="429101" y="1087566"/>
                  </a:cubicBezTo>
                  <a:lnTo>
                    <a:pt x="79813" y="973952"/>
                  </a:lnTo>
                  <a:lnTo>
                    <a:pt x="112632" y="884284"/>
                  </a:lnTo>
                  <a:cubicBezTo>
                    <a:pt x="149321" y="797541"/>
                    <a:pt x="194211" y="715112"/>
                    <a:pt x="246329" y="637966"/>
                  </a:cubicBezTo>
                  <a:close/>
                  <a:moveTo>
                    <a:pt x="2320669" y="292015"/>
                  </a:moveTo>
                  <a:lnTo>
                    <a:pt x="2371152" y="329766"/>
                  </a:lnTo>
                  <a:cubicBezTo>
                    <a:pt x="2442770" y="388870"/>
                    <a:pt x="2508616" y="454717"/>
                    <a:pt x="2567720" y="526334"/>
                  </a:cubicBezTo>
                  <a:lnTo>
                    <a:pt x="2603736" y="574497"/>
                  </a:lnTo>
                  <a:lnTo>
                    <a:pt x="2308282" y="789116"/>
                  </a:lnTo>
                  <a:cubicBezTo>
                    <a:pt x="2252089" y="711695"/>
                    <a:pt x="2184034" y="643640"/>
                    <a:pt x="2105988" y="587447"/>
                  </a:cubicBezTo>
                  <a:close/>
                  <a:moveTo>
                    <a:pt x="577116" y="291823"/>
                  </a:moveTo>
                  <a:lnTo>
                    <a:pt x="791538" y="587447"/>
                  </a:lnTo>
                  <a:cubicBezTo>
                    <a:pt x="713637" y="643640"/>
                    <a:pt x="645707" y="711695"/>
                    <a:pt x="589619" y="789116"/>
                  </a:cubicBezTo>
                  <a:lnTo>
                    <a:pt x="294116" y="574063"/>
                  </a:lnTo>
                  <a:lnTo>
                    <a:pt x="329807" y="526334"/>
                  </a:lnTo>
                  <a:cubicBezTo>
                    <a:pt x="388910" y="454717"/>
                    <a:pt x="454757" y="388870"/>
                    <a:pt x="526374" y="329766"/>
                  </a:cubicBezTo>
                  <a:close/>
                  <a:moveTo>
                    <a:pt x="1921559" y="79050"/>
                  </a:moveTo>
                  <a:lnTo>
                    <a:pt x="2013202" y="112592"/>
                  </a:lnTo>
                  <a:cubicBezTo>
                    <a:pt x="2099945" y="149281"/>
                    <a:pt x="2182375" y="194171"/>
                    <a:pt x="2259520" y="246289"/>
                  </a:cubicBezTo>
                  <a:lnTo>
                    <a:pt x="2277733" y="259908"/>
                  </a:lnTo>
                  <a:lnTo>
                    <a:pt x="2063152" y="555754"/>
                  </a:lnTo>
                  <a:cubicBezTo>
                    <a:pt x="1985758" y="499476"/>
                    <a:pt x="1900250" y="455079"/>
                    <a:pt x="1809125" y="425689"/>
                  </a:cubicBezTo>
                  <a:close/>
                  <a:moveTo>
                    <a:pt x="976186" y="78970"/>
                  </a:moveTo>
                  <a:lnTo>
                    <a:pt x="1088401" y="425689"/>
                  </a:lnTo>
                  <a:cubicBezTo>
                    <a:pt x="997474" y="455079"/>
                    <a:pt x="912152" y="499476"/>
                    <a:pt x="834303" y="555754"/>
                  </a:cubicBezTo>
                  <a:lnTo>
                    <a:pt x="620233" y="259580"/>
                  </a:lnTo>
                  <a:lnTo>
                    <a:pt x="638007" y="246289"/>
                  </a:lnTo>
                  <a:cubicBezTo>
                    <a:pt x="715152" y="194171"/>
                    <a:pt x="797582" y="149281"/>
                    <a:pt x="884325" y="112592"/>
                  </a:cubicBezTo>
                  <a:close/>
                  <a:moveTo>
                    <a:pt x="1475750" y="0"/>
                  </a:moveTo>
                  <a:lnTo>
                    <a:pt x="1597026" y="6124"/>
                  </a:lnTo>
                  <a:cubicBezTo>
                    <a:pt x="1645774" y="11074"/>
                    <a:pt x="1693808" y="18439"/>
                    <a:pt x="1741006" y="28098"/>
                  </a:cubicBezTo>
                  <a:lnTo>
                    <a:pt x="1870637" y="61429"/>
                  </a:lnTo>
                  <a:lnTo>
                    <a:pt x="1757886" y="409704"/>
                  </a:lnTo>
                  <a:cubicBezTo>
                    <a:pt x="1666754" y="380306"/>
                    <a:pt x="1571252" y="365295"/>
                    <a:pt x="1475750" y="365295"/>
                  </a:cubicBezTo>
                  <a:close/>
                  <a:moveTo>
                    <a:pt x="1421776" y="0"/>
                  </a:moveTo>
                  <a:lnTo>
                    <a:pt x="1421776" y="365295"/>
                  </a:lnTo>
                  <a:cubicBezTo>
                    <a:pt x="1326386" y="365295"/>
                    <a:pt x="1230996" y="380306"/>
                    <a:pt x="1139971" y="409704"/>
                  </a:cubicBezTo>
                  <a:lnTo>
                    <a:pt x="1027057" y="61386"/>
                  </a:lnTo>
                  <a:lnTo>
                    <a:pt x="1156520" y="28098"/>
                  </a:lnTo>
                  <a:cubicBezTo>
                    <a:pt x="1203719" y="18439"/>
                    <a:pt x="1251753" y="11074"/>
                    <a:pt x="1300500" y="6124"/>
                  </a:cubicBezTo>
                  <a:close/>
                </a:path>
              </a:pathLst>
            </a:custGeom>
            <a:solidFill>
              <a:sysClr val="windowText" lastClr="000000">
                <a:alpha val="20000"/>
              </a:sys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914377">
                <a:defRPr/>
              </a:pPr>
              <a:endParaRPr lang="en-US" kern="0">
                <a:solidFill>
                  <a:prstClr val="black"/>
                </a:solidFill>
                <a:latin typeface="Calibri" panose="020F0502020204030204"/>
              </a:endParaRPr>
            </a:p>
          </p:txBody>
        </p:sp>
      </p:grpSp>
      <p:pic>
        <p:nvPicPr>
          <p:cNvPr id="126" name="Picture 125">
            <a:extLst>
              <a:ext uri="{FF2B5EF4-FFF2-40B4-BE49-F238E27FC236}">
                <a16:creationId xmlns:a16="http://schemas.microsoft.com/office/drawing/2014/main" id="{7CE61DA4-96DB-4BED-BB84-C4FC44C4AB75}"/>
              </a:ext>
            </a:extLst>
          </p:cNvPr>
          <p:cNvPicPr>
            <a:picLocks noChangeAspect="1"/>
          </p:cNvPicPr>
          <p:nvPr/>
        </p:nvPicPr>
        <p:blipFill>
          <a:blip r:embed="rId5"/>
          <a:stretch>
            <a:fillRect/>
          </a:stretch>
        </p:blipFill>
        <p:spPr>
          <a:xfrm>
            <a:off x="987176" y="2111899"/>
            <a:ext cx="2804160" cy="2789183"/>
          </a:xfrm>
          <a:prstGeom prst="rect">
            <a:avLst/>
          </a:prstGeom>
        </p:spPr>
      </p:pic>
      <p:pic>
        <p:nvPicPr>
          <p:cNvPr id="4" name="Picture 3">
            <a:extLst>
              <a:ext uri="{FF2B5EF4-FFF2-40B4-BE49-F238E27FC236}">
                <a16:creationId xmlns:a16="http://schemas.microsoft.com/office/drawing/2014/main" id="{983B5781-3140-4D00-8347-C8F85AEE7F2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45294" y="3325961"/>
            <a:ext cx="728156" cy="373559"/>
          </a:xfrm>
          <a:prstGeom prst="rect">
            <a:avLst/>
          </a:prstGeom>
        </p:spPr>
      </p:pic>
    </p:spTree>
    <p:extLst>
      <p:ext uri="{BB962C8B-B14F-4D97-AF65-F5344CB8AC3E}">
        <p14:creationId xmlns:p14="http://schemas.microsoft.com/office/powerpoint/2010/main" val="2806129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93C6092-3FDB-8B6E-5F6D-A926EE603FBE}"/>
              </a:ext>
            </a:extLst>
          </p:cNvPr>
          <p:cNvSpPr>
            <a:spLocks noGrp="1"/>
          </p:cNvSpPr>
          <p:nvPr>
            <p:ph type="pic" sz="quarter" idx="12"/>
          </p:nvPr>
        </p:nvSpPr>
        <p:spPr/>
      </p:sp>
      <p:sp>
        <p:nvSpPr>
          <p:cNvPr id="14" name="Title 3">
            <a:extLst>
              <a:ext uri="{FF2B5EF4-FFF2-40B4-BE49-F238E27FC236}">
                <a16:creationId xmlns:a16="http://schemas.microsoft.com/office/drawing/2014/main" id="{17E4B8D8-135D-4D1F-8F44-BE3850958EF2}"/>
              </a:ext>
            </a:extLst>
          </p:cNvPr>
          <p:cNvSpPr>
            <a:spLocks noGrp="1"/>
          </p:cNvSpPr>
          <p:nvPr>
            <p:ph type="title"/>
          </p:nvPr>
        </p:nvSpPr>
        <p:spPr>
          <a:xfrm>
            <a:off x="6599665" y="938945"/>
            <a:ext cx="5206200" cy="1043020"/>
          </a:xfrm>
        </p:spPr>
        <p:txBody>
          <a:bodyPr/>
          <a:lstStyle/>
          <a:p>
            <a:r>
              <a:rPr lang="en-US" dirty="0"/>
              <a:t>What does your SAP data do for you?</a:t>
            </a:r>
          </a:p>
        </p:txBody>
      </p:sp>
      <p:sp>
        <p:nvSpPr>
          <p:cNvPr id="19" name="Text Placeholder 18">
            <a:extLst>
              <a:ext uri="{FF2B5EF4-FFF2-40B4-BE49-F238E27FC236}">
                <a16:creationId xmlns:a16="http://schemas.microsoft.com/office/drawing/2014/main" id="{9F52E0BD-840B-429C-A583-6B3CA29A4A08}"/>
              </a:ext>
            </a:extLst>
          </p:cNvPr>
          <p:cNvSpPr>
            <a:spLocks noGrp="1"/>
          </p:cNvSpPr>
          <p:nvPr>
            <p:ph type="body" sz="quarter" idx="16"/>
          </p:nvPr>
        </p:nvSpPr>
        <p:spPr/>
        <p:txBody>
          <a:bodyPr/>
          <a:lstStyle/>
          <a:p>
            <a:r>
              <a:rPr lang="en-US" dirty="0"/>
              <a:t>Your Business Runs on SAP</a:t>
            </a:r>
          </a:p>
          <a:p>
            <a:r>
              <a:rPr lang="en-US" dirty="0"/>
              <a:t>Processes Orders and Revenue</a:t>
            </a:r>
          </a:p>
          <a:p>
            <a:r>
              <a:rPr lang="en-US" dirty="0"/>
              <a:t>Controls and Moves Inventory</a:t>
            </a:r>
          </a:p>
          <a:p>
            <a:r>
              <a:rPr lang="en-US" dirty="0"/>
              <a:t>Pays Vendors and Employees</a:t>
            </a:r>
          </a:p>
          <a:p>
            <a:r>
              <a:rPr lang="en-US" dirty="0"/>
              <a:t>Maintains Company Financials / GL</a:t>
            </a:r>
          </a:p>
          <a:p>
            <a:endParaRPr lang="en-US" dirty="0"/>
          </a:p>
        </p:txBody>
      </p:sp>
      <p:pic>
        <p:nvPicPr>
          <p:cNvPr id="7" name="Picture 6" descr="A picture containing air, man, jumping, riding&#10;&#10;Description automatically generated">
            <a:extLst>
              <a:ext uri="{FF2B5EF4-FFF2-40B4-BE49-F238E27FC236}">
                <a16:creationId xmlns:a16="http://schemas.microsoft.com/office/drawing/2014/main" id="{8E0FF1E2-105C-4732-BD32-0F2C821D2DD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1" y="13"/>
            <a:ext cx="6079067" cy="6857987"/>
          </a:xfrm>
          <a:prstGeom prst="rect">
            <a:avLst/>
          </a:prstGeom>
          <a:noFill/>
        </p:spPr>
      </p:pic>
      <p:pic>
        <p:nvPicPr>
          <p:cNvPr id="9" name="Picture 8">
            <a:extLst>
              <a:ext uri="{FF2B5EF4-FFF2-40B4-BE49-F238E27FC236}">
                <a16:creationId xmlns:a16="http://schemas.microsoft.com/office/drawing/2014/main" id="{B051BB9B-A541-48F3-A1B4-E56616669B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 y="2615552"/>
            <a:ext cx="6079065" cy="4242437"/>
          </a:xfrm>
          <a:prstGeom prst="rect">
            <a:avLst/>
          </a:prstGeom>
        </p:spPr>
      </p:pic>
      <p:sp>
        <p:nvSpPr>
          <p:cNvPr id="24" name="Rectangle: Rounded Corners 23">
            <a:extLst>
              <a:ext uri="{FF2B5EF4-FFF2-40B4-BE49-F238E27FC236}">
                <a16:creationId xmlns:a16="http://schemas.microsoft.com/office/drawing/2014/main" id="{D5015021-9E4E-41C4-8D95-08F3A4807B78}"/>
              </a:ext>
            </a:extLst>
          </p:cNvPr>
          <p:cNvSpPr/>
          <p:nvPr/>
        </p:nvSpPr>
        <p:spPr>
          <a:xfrm>
            <a:off x="6599666" y="5055051"/>
            <a:ext cx="5202591" cy="919401"/>
          </a:xfrm>
          <a:prstGeom prst="roundRect">
            <a:avLst/>
          </a:prstGeom>
          <a:solidFill>
            <a:schemeClr val="accent5"/>
          </a:solidFill>
        </p:spPr>
        <p:txBody>
          <a:bodyPr wrap="square" lIns="609600">
            <a:spAutoFit/>
          </a:bodyPr>
          <a:lstStyle/>
          <a:p>
            <a:pPr algn="ctr"/>
            <a:r>
              <a:rPr lang="en-US" sz="2400" b="1" dirty="0">
                <a:solidFill>
                  <a:schemeClr val="bg1"/>
                </a:solidFill>
                <a:latin typeface="Arial" panose="020B0604020202020204" pitchFamily="34" charset="0"/>
                <a:cs typeface="Arial" panose="020B0604020202020204" pitchFamily="34" charset="0"/>
              </a:rPr>
              <a:t>Data is the lifeblood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of your business</a:t>
            </a:r>
          </a:p>
        </p:txBody>
      </p:sp>
      <p:pic>
        <p:nvPicPr>
          <p:cNvPr id="25" name="Picture 24">
            <a:extLst>
              <a:ext uri="{FF2B5EF4-FFF2-40B4-BE49-F238E27FC236}">
                <a16:creationId xmlns:a16="http://schemas.microsoft.com/office/drawing/2014/main" id="{C528052C-F2BB-455F-BA47-07B44A538716}"/>
              </a:ext>
            </a:extLst>
          </p:cNvPr>
          <p:cNvPicPr>
            <a:picLocks noChangeAspect="1"/>
          </p:cNvPicPr>
          <p:nvPr/>
        </p:nvPicPr>
        <p:blipFill>
          <a:blip r:embed="rId5"/>
          <a:stretch>
            <a:fillRect/>
          </a:stretch>
        </p:blipFill>
        <p:spPr>
          <a:xfrm>
            <a:off x="6789434" y="5216420"/>
            <a:ext cx="755969" cy="755969"/>
          </a:xfrm>
          <a:prstGeom prst="rect">
            <a:avLst/>
          </a:prstGeom>
        </p:spPr>
      </p:pic>
    </p:spTree>
    <p:extLst>
      <p:ext uri="{BB962C8B-B14F-4D97-AF65-F5344CB8AC3E}">
        <p14:creationId xmlns:p14="http://schemas.microsoft.com/office/powerpoint/2010/main" val="4259108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CEC7C1D0-C592-483E-A8E3-37312EE9DA2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10" name="Title 9">
            <a:extLst>
              <a:ext uri="{FF2B5EF4-FFF2-40B4-BE49-F238E27FC236}">
                <a16:creationId xmlns:a16="http://schemas.microsoft.com/office/drawing/2014/main" id="{E6510F76-1E85-4E21-BC98-7D7FF34CCB6F}"/>
              </a:ext>
            </a:extLst>
          </p:cNvPr>
          <p:cNvSpPr>
            <a:spLocks noGrp="1"/>
          </p:cNvSpPr>
          <p:nvPr>
            <p:ph type="title"/>
          </p:nvPr>
        </p:nvSpPr>
        <p:spPr>
          <a:xfrm>
            <a:off x="6526439" y="218668"/>
            <a:ext cx="4908585" cy="656785"/>
          </a:xfrm>
        </p:spPr>
        <p:txBody>
          <a:bodyPr>
            <a:noAutofit/>
          </a:bodyPr>
          <a:lstStyle/>
          <a:p>
            <a:r>
              <a:rPr lang="en-US" sz="3200" dirty="0"/>
              <a:t>Your SAP data can </a:t>
            </a:r>
            <a:br>
              <a:rPr lang="en-US" sz="3200" dirty="0"/>
            </a:br>
            <a:r>
              <a:rPr lang="en-US" sz="3200" dirty="0"/>
              <a:t>do MORE</a:t>
            </a:r>
          </a:p>
        </p:txBody>
      </p:sp>
      <p:sp>
        <p:nvSpPr>
          <p:cNvPr id="13" name="Text Placeholder 12">
            <a:extLst>
              <a:ext uri="{FF2B5EF4-FFF2-40B4-BE49-F238E27FC236}">
                <a16:creationId xmlns:a16="http://schemas.microsoft.com/office/drawing/2014/main" id="{E22A4D79-6CF1-4454-A8D5-5FC865160CD3}"/>
              </a:ext>
            </a:extLst>
          </p:cNvPr>
          <p:cNvSpPr>
            <a:spLocks noGrp="1"/>
          </p:cNvSpPr>
          <p:nvPr>
            <p:ph type="body" sz="quarter" idx="16"/>
          </p:nvPr>
        </p:nvSpPr>
        <p:spPr>
          <a:xfrm>
            <a:off x="6526439" y="1432327"/>
            <a:ext cx="5218192" cy="3837285"/>
          </a:xfrm>
        </p:spPr>
        <p:txBody>
          <a:bodyPr/>
          <a:lstStyle/>
          <a:p>
            <a:r>
              <a:rPr lang="en-US" sz="2400" dirty="0"/>
              <a:t>Integrate SAP Data into modern data lakes or enterprise/cloud data warehouses</a:t>
            </a:r>
          </a:p>
          <a:p>
            <a:r>
              <a:rPr lang="en-US" sz="2400" dirty="0"/>
              <a:t>Enable Machine Learning (ML) initiatives by combining data from SAP with data from other trusted sources</a:t>
            </a:r>
          </a:p>
          <a:p>
            <a:r>
              <a:rPr lang="en-US" sz="2400" dirty="0"/>
              <a:t>Derive valuable, actionable insights by analyzing data in real-time</a:t>
            </a:r>
          </a:p>
        </p:txBody>
      </p:sp>
      <p:sp>
        <p:nvSpPr>
          <p:cNvPr id="14" name="Rectangle: Rounded Corners 13">
            <a:extLst>
              <a:ext uri="{FF2B5EF4-FFF2-40B4-BE49-F238E27FC236}">
                <a16:creationId xmlns:a16="http://schemas.microsoft.com/office/drawing/2014/main" id="{390927AB-1396-4E78-ADF8-D8C91FA4C8CD}"/>
              </a:ext>
            </a:extLst>
          </p:cNvPr>
          <p:cNvSpPr/>
          <p:nvPr/>
        </p:nvSpPr>
        <p:spPr>
          <a:xfrm>
            <a:off x="6526439" y="4904872"/>
            <a:ext cx="5202591" cy="919401"/>
          </a:xfrm>
          <a:prstGeom prst="roundRect">
            <a:avLst/>
          </a:prstGeom>
          <a:solidFill>
            <a:schemeClr val="accent5"/>
          </a:solidFill>
        </p:spPr>
        <p:txBody>
          <a:bodyPr wrap="square" lIns="487680">
            <a:spAutoFit/>
          </a:bodyPr>
          <a:lstStyle/>
          <a:p>
            <a:pPr algn="ctr"/>
            <a:r>
              <a:rPr lang="en-US" sz="2400" b="1" dirty="0">
                <a:solidFill>
                  <a:schemeClr val="bg1"/>
                </a:solidFill>
                <a:latin typeface="Arial" panose="020B0604020202020204" pitchFamily="34" charset="0"/>
                <a:cs typeface="Arial" panose="020B0604020202020204" pitchFamily="34" charset="0"/>
              </a:rPr>
              <a:t>Your Data has  </a:t>
            </a:r>
          </a:p>
          <a:p>
            <a:pPr algn="ctr"/>
            <a:r>
              <a:rPr lang="en-US" sz="2400" b="1" dirty="0">
                <a:solidFill>
                  <a:schemeClr val="bg1"/>
                </a:solidFill>
                <a:latin typeface="Arial" panose="020B0604020202020204" pitchFamily="34" charset="0"/>
                <a:cs typeface="Arial" panose="020B0604020202020204" pitchFamily="34" charset="0"/>
              </a:rPr>
              <a:t>a Story to Tell</a:t>
            </a:r>
          </a:p>
        </p:txBody>
      </p:sp>
      <p:pic>
        <p:nvPicPr>
          <p:cNvPr id="26" name="Picture 25" descr="A close up of a logo&#10;&#10;Description automatically generated">
            <a:extLst>
              <a:ext uri="{FF2B5EF4-FFF2-40B4-BE49-F238E27FC236}">
                <a16:creationId xmlns:a16="http://schemas.microsoft.com/office/drawing/2014/main" id="{3ACBAF34-EE5F-4300-A18F-F996A12232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99" y="602172"/>
            <a:ext cx="2716887" cy="2976417"/>
          </a:xfrm>
          <a:prstGeom prst="rect">
            <a:avLst/>
          </a:prstGeom>
        </p:spPr>
      </p:pic>
      <p:pic>
        <p:nvPicPr>
          <p:cNvPr id="27" name="Picture 26" descr="A close up of a logo&#10;&#10;Description automatically generated">
            <a:extLst>
              <a:ext uri="{FF2B5EF4-FFF2-40B4-BE49-F238E27FC236}">
                <a16:creationId xmlns:a16="http://schemas.microsoft.com/office/drawing/2014/main" id="{029DFC7F-7BD4-4E97-8D1D-22DFEEAA87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905711" y="-116724"/>
            <a:ext cx="2904476" cy="3181927"/>
          </a:xfrm>
          <a:prstGeom prst="rect">
            <a:avLst/>
          </a:prstGeom>
        </p:spPr>
      </p:pic>
      <p:pic>
        <p:nvPicPr>
          <p:cNvPr id="29" name="Picture 28">
            <a:extLst>
              <a:ext uri="{FF2B5EF4-FFF2-40B4-BE49-F238E27FC236}">
                <a16:creationId xmlns:a16="http://schemas.microsoft.com/office/drawing/2014/main" id="{60A167A6-E105-488B-8B79-0D9D9E0360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65159" y="4982806"/>
            <a:ext cx="763531" cy="763531"/>
          </a:xfrm>
          <a:prstGeom prst="rect">
            <a:avLst/>
          </a:prstGeom>
        </p:spPr>
      </p:pic>
    </p:spTree>
    <p:extLst>
      <p:ext uri="{BB962C8B-B14F-4D97-AF65-F5344CB8AC3E}">
        <p14:creationId xmlns:p14="http://schemas.microsoft.com/office/powerpoint/2010/main" val="127314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CE57-8922-4DB7-AC0E-EC18BFA5F1B9}"/>
              </a:ext>
            </a:extLst>
          </p:cNvPr>
          <p:cNvSpPr>
            <a:spLocks noGrp="1"/>
          </p:cNvSpPr>
          <p:nvPr>
            <p:ph type="title"/>
          </p:nvPr>
        </p:nvSpPr>
        <p:spPr/>
        <p:txBody>
          <a:bodyPr/>
          <a:lstStyle/>
          <a:p>
            <a:r>
              <a:rPr lang="en-US" dirty="0"/>
              <a:t>Use Cases</a:t>
            </a:r>
          </a:p>
        </p:txBody>
      </p:sp>
      <p:sp>
        <p:nvSpPr>
          <p:cNvPr id="5" name="Text Placeholder 11">
            <a:extLst>
              <a:ext uri="{FF2B5EF4-FFF2-40B4-BE49-F238E27FC236}">
                <a16:creationId xmlns:a16="http://schemas.microsoft.com/office/drawing/2014/main" id="{24965230-528B-AF13-7D4C-2FB435EB8713}"/>
              </a:ext>
            </a:extLst>
          </p:cNvPr>
          <p:cNvSpPr>
            <a:spLocks noGrp="1"/>
          </p:cNvSpPr>
          <p:nvPr>
            <p:ph type="body" sz="quarter" idx="11"/>
          </p:nvPr>
        </p:nvSpPr>
        <p:spPr/>
        <p:txBody>
          <a:bodyPr/>
          <a:lstStyle/>
          <a:p>
            <a:r>
              <a:rPr lang="en-US" dirty="0"/>
              <a:t>The Art of the Possible</a:t>
            </a:r>
          </a:p>
        </p:txBody>
      </p:sp>
      <p:sp>
        <p:nvSpPr>
          <p:cNvPr id="15" name="TextBox 14">
            <a:extLst>
              <a:ext uri="{FF2B5EF4-FFF2-40B4-BE49-F238E27FC236}">
                <a16:creationId xmlns:a16="http://schemas.microsoft.com/office/drawing/2014/main" id="{C4A9C33B-3294-4274-993B-C10AA69FB0B7}"/>
              </a:ext>
            </a:extLst>
          </p:cNvPr>
          <p:cNvSpPr txBox="1"/>
          <p:nvPr/>
        </p:nvSpPr>
        <p:spPr>
          <a:xfrm>
            <a:off x="2253972" y="1991470"/>
            <a:ext cx="2194560" cy="697755"/>
          </a:xfrm>
          <a:prstGeom prst="rect">
            <a:avLst/>
          </a:prstGeom>
          <a:noFill/>
        </p:spPr>
        <p:txBody>
          <a:bodyPr wrap="square" lIns="121920" tIns="60960" rIns="121920" bIns="60960" rtlCol="0" anchor="t">
            <a:spAutoFit/>
          </a:bodyPr>
          <a:lstStyle/>
          <a:p>
            <a:pPr algn="l"/>
            <a:r>
              <a:rPr lang="en-US" sz="1867" b="1" dirty="0">
                <a:ea typeface="ＭＳ Ｐゴシック"/>
                <a:cs typeface="Arial"/>
              </a:rPr>
              <a:t>Sales</a:t>
            </a:r>
            <a:r>
              <a:rPr lang="en-US" sz="1867" dirty="0">
                <a:ea typeface="ＭＳ Ｐゴシック"/>
                <a:cs typeface="Arial"/>
              </a:rPr>
              <a:t> have </a:t>
            </a:r>
          </a:p>
          <a:p>
            <a:pPr algn="l"/>
            <a:r>
              <a:rPr lang="en-US" sz="1867" dirty="0">
                <a:ea typeface="ＭＳ Ｐゴシック"/>
                <a:cs typeface="Arial"/>
              </a:rPr>
              <a:t>shifted online</a:t>
            </a:r>
            <a:endParaRPr lang="en-US" sz="1400" baseline="30000" dirty="0">
              <a:ea typeface="ＭＳ Ｐゴシック"/>
            </a:endParaRPr>
          </a:p>
        </p:txBody>
      </p:sp>
      <p:sp>
        <p:nvSpPr>
          <p:cNvPr id="16" name="TextBox 15">
            <a:extLst>
              <a:ext uri="{FF2B5EF4-FFF2-40B4-BE49-F238E27FC236}">
                <a16:creationId xmlns:a16="http://schemas.microsoft.com/office/drawing/2014/main" id="{DB3CAB1A-C518-47E8-84A6-3E32FBDEF8CA}"/>
              </a:ext>
            </a:extLst>
          </p:cNvPr>
          <p:cNvSpPr txBox="1"/>
          <p:nvPr/>
        </p:nvSpPr>
        <p:spPr>
          <a:xfrm>
            <a:off x="2251017" y="3097601"/>
            <a:ext cx="2194560" cy="666977"/>
          </a:xfrm>
          <a:prstGeom prst="rect">
            <a:avLst/>
          </a:prstGeom>
          <a:noFill/>
        </p:spPr>
        <p:txBody>
          <a:bodyPr wrap="square" rtlCol="0">
            <a:spAutoFit/>
          </a:bodyPr>
          <a:lstStyle/>
          <a:p>
            <a:pPr algn="l"/>
            <a:r>
              <a:rPr lang="en-US" sz="1867" b="1" dirty="0">
                <a:cs typeface="Arial" panose="020B0604020202020204" pitchFamily="34" charset="0"/>
              </a:rPr>
              <a:t>Supply chains </a:t>
            </a:r>
            <a:r>
              <a:rPr lang="en-US" sz="1867" dirty="0">
                <a:cs typeface="Arial" panose="020B0604020202020204" pitchFamily="34" charset="0"/>
              </a:rPr>
              <a:t>are disrupted</a:t>
            </a:r>
          </a:p>
        </p:txBody>
      </p:sp>
      <p:sp>
        <p:nvSpPr>
          <p:cNvPr id="17" name="TextBox 16">
            <a:extLst>
              <a:ext uri="{FF2B5EF4-FFF2-40B4-BE49-F238E27FC236}">
                <a16:creationId xmlns:a16="http://schemas.microsoft.com/office/drawing/2014/main" id="{54EDAFB7-A657-49A3-BF39-63B00CEC4918}"/>
              </a:ext>
            </a:extLst>
          </p:cNvPr>
          <p:cNvSpPr txBox="1"/>
          <p:nvPr/>
        </p:nvSpPr>
        <p:spPr>
          <a:xfrm>
            <a:off x="2253972" y="4211663"/>
            <a:ext cx="2194560" cy="666977"/>
          </a:xfrm>
          <a:prstGeom prst="rect">
            <a:avLst/>
          </a:prstGeom>
          <a:noFill/>
        </p:spPr>
        <p:txBody>
          <a:bodyPr wrap="square" rtlCol="0">
            <a:spAutoFit/>
          </a:bodyPr>
          <a:lstStyle/>
          <a:p>
            <a:pPr algn="l"/>
            <a:r>
              <a:rPr lang="en-US" sz="1867" b="1" dirty="0">
                <a:cs typeface="Arial" panose="020B0604020202020204" pitchFamily="34" charset="0"/>
              </a:rPr>
              <a:t>Working capital </a:t>
            </a:r>
            <a:r>
              <a:rPr lang="en-US" sz="1867" dirty="0">
                <a:cs typeface="Arial" panose="020B0604020202020204" pitchFamily="34" charset="0"/>
              </a:rPr>
              <a:t>is scarce</a:t>
            </a:r>
            <a:endParaRPr lang="en-US" sz="1400" baseline="30000" dirty="0">
              <a:cs typeface="Arial" panose="020B0604020202020204" pitchFamily="34" charset="0"/>
            </a:endParaRPr>
          </a:p>
        </p:txBody>
      </p:sp>
      <p:sp>
        <p:nvSpPr>
          <p:cNvPr id="19" name="TextBox 18">
            <a:extLst>
              <a:ext uri="{FF2B5EF4-FFF2-40B4-BE49-F238E27FC236}">
                <a16:creationId xmlns:a16="http://schemas.microsoft.com/office/drawing/2014/main" id="{1B640DFE-E10C-4FDB-84BD-FDC20DBEF555}"/>
              </a:ext>
            </a:extLst>
          </p:cNvPr>
          <p:cNvSpPr txBox="1"/>
          <p:nvPr/>
        </p:nvSpPr>
        <p:spPr>
          <a:xfrm>
            <a:off x="2217239" y="5310865"/>
            <a:ext cx="2194560" cy="666977"/>
          </a:xfrm>
          <a:prstGeom prst="rect">
            <a:avLst/>
          </a:prstGeom>
          <a:noFill/>
        </p:spPr>
        <p:txBody>
          <a:bodyPr wrap="square" rtlCol="0">
            <a:spAutoFit/>
          </a:bodyPr>
          <a:lstStyle/>
          <a:p>
            <a:pPr algn="l"/>
            <a:r>
              <a:rPr lang="en-US" sz="1867" b="1" dirty="0">
                <a:cs typeface="Arial" panose="020B0604020202020204" pitchFamily="34" charset="0"/>
              </a:rPr>
              <a:t>Digitization </a:t>
            </a:r>
            <a:r>
              <a:rPr lang="en-US" sz="1867" dirty="0">
                <a:cs typeface="Arial" panose="020B0604020202020204" pitchFamily="34" charset="0"/>
              </a:rPr>
              <a:t>has accelerated</a:t>
            </a:r>
          </a:p>
        </p:txBody>
      </p:sp>
      <p:sp>
        <p:nvSpPr>
          <p:cNvPr id="29" name="Oval 28">
            <a:extLst>
              <a:ext uri="{FF2B5EF4-FFF2-40B4-BE49-F238E27FC236}">
                <a16:creationId xmlns:a16="http://schemas.microsoft.com/office/drawing/2014/main" id="{887AC802-ED2E-4F36-9E21-15BB8B8AC121}"/>
              </a:ext>
            </a:extLst>
          </p:cNvPr>
          <p:cNvSpPr/>
          <p:nvPr/>
        </p:nvSpPr>
        <p:spPr>
          <a:xfrm>
            <a:off x="1165914" y="2946985"/>
            <a:ext cx="974175" cy="974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29">
            <a:extLst>
              <a:ext uri="{FF2B5EF4-FFF2-40B4-BE49-F238E27FC236}">
                <a16:creationId xmlns:a16="http://schemas.microsoft.com/office/drawing/2014/main" id="{934B7CB5-B460-43C0-860C-BC6E06342B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2292" y="3079281"/>
            <a:ext cx="714819" cy="714819"/>
          </a:xfrm>
          <a:prstGeom prst="rect">
            <a:avLst/>
          </a:prstGeom>
        </p:spPr>
      </p:pic>
      <p:sp>
        <p:nvSpPr>
          <p:cNvPr id="31" name="Oval 30">
            <a:extLst>
              <a:ext uri="{FF2B5EF4-FFF2-40B4-BE49-F238E27FC236}">
                <a16:creationId xmlns:a16="http://schemas.microsoft.com/office/drawing/2014/main" id="{92342406-756A-4877-89CA-3D5578760FFB}"/>
              </a:ext>
            </a:extLst>
          </p:cNvPr>
          <p:cNvSpPr/>
          <p:nvPr/>
        </p:nvSpPr>
        <p:spPr>
          <a:xfrm>
            <a:off x="1165914" y="5161073"/>
            <a:ext cx="974175" cy="974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2" name="Picture 31">
            <a:extLst>
              <a:ext uri="{FF2B5EF4-FFF2-40B4-BE49-F238E27FC236}">
                <a16:creationId xmlns:a16="http://schemas.microsoft.com/office/drawing/2014/main" id="{23A4D0D4-B790-4C7F-9CFD-89C521CBC8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49327" y="5284597"/>
            <a:ext cx="794703" cy="794703"/>
          </a:xfrm>
          <a:prstGeom prst="rect">
            <a:avLst/>
          </a:prstGeom>
        </p:spPr>
      </p:pic>
      <p:sp>
        <p:nvSpPr>
          <p:cNvPr id="33" name="Oval 32">
            <a:extLst>
              <a:ext uri="{FF2B5EF4-FFF2-40B4-BE49-F238E27FC236}">
                <a16:creationId xmlns:a16="http://schemas.microsoft.com/office/drawing/2014/main" id="{EF39F55E-0A71-4354-A0F2-1FB582255CCB}"/>
              </a:ext>
            </a:extLst>
          </p:cNvPr>
          <p:cNvSpPr/>
          <p:nvPr/>
        </p:nvSpPr>
        <p:spPr>
          <a:xfrm>
            <a:off x="1165914" y="1848678"/>
            <a:ext cx="974175" cy="974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4" name="Picture 33">
            <a:extLst>
              <a:ext uri="{FF2B5EF4-FFF2-40B4-BE49-F238E27FC236}">
                <a16:creationId xmlns:a16="http://schemas.microsoft.com/office/drawing/2014/main" id="{BDE7EB19-F144-47C6-AEB8-66AA26006E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45695" y="2037324"/>
            <a:ext cx="641768" cy="641768"/>
          </a:xfrm>
          <a:prstGeom prst="rect">
            <a:avLst/>
          </a:prstGeom>
        </p:spPr>
      </p:pic>
      <p:sp>
        <p:nvSpPr>
          <p:cNvPr id="35" name="Oval 34">
            <a:extLst>
              <a:ext uri="{FF2B5EF4-FFF2-40B4-BE49-F238E27FC236}">
                <a16:creationId xmlns:a16="http://schemas.microsoft.com/office/drawing/2014/main" id="{5B325323-16EE-4CC2-9695-CD81B00CCC5F}"/>
              </a:ext>
            </a:extLst>
          </p:cNvPr>
          <p:cNvSpPr/>
          <p:nvPr/>
        </p:nvSpPr>
        <p:spPr>
          <a:xfrm>
            <a:off x="1165914" y="4054601"/>
            <a:ext cx="974175" cy="974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6" name="Picture 35">
            <a:extLst>
              <a:ext uri="{FF2B5EF4-FFF2-40B4-BE49-F238E27FC236}">
                <a16:creationId xmlns:a16="http://schemas.microsoft.com/office/drawing/2014/main" id="{019C7267-756E-44C6-A8D2-07034085D9B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03942" y="4207224"/>
            <a:ext cx="658469" cy="658469"/>
          </a:xfrm>
          <a:prstGeom prst="rect">
            <a:avLst/>
          </a:prstGeom>
        </p:spPr>
      </p:pic>
      <p:sp>
        <p:nvSpPr>
          <p:cNvPr id="37" name="TextBox 36">
            <a:extLst>
              <a:ext uri="{FF2B5EF4-FFF2-40B4-BE49-F238E27FC236}">
                <a16:creationId xmlns:a16="http://schemas.microsoft.com/office/drawing/2014/main" id="{8977355A-AEB0-4957-8AA8-08C335BC27D5}"/>
              </a:ext>
            </a:extLst>
          </p:cNvPr>
          <p:cNvSpPr txBox="1"/>
          <p:nvPr/>
        </p:nvSpPr>
        <p:spPr>
          <a:xfrm>
            <a:off x="5135717" y="1991469"/>
            <a:ext cx="6217920" cy="697755"/>
          </a:xfrm>
          <a:prstGeom prst="rect">
            <a:avLst/>
          </a:prstGeom>
          <a:noFill/>
        </p:spPr>
        <p:txBody>
          <a:bodyPr wrap="square" lIns="121920" tIns="60960" rIns="121920" bIns="60960" rtlCol="0" anchor="t">
            <a:spAutoFit/>
          </a:bodyPr>
          <a:lstStyle/>
          <a:p>
            <a:pPr algn="l"/>
            <a:r>
              <a:rPr lang="en-US" sz="1867" b="1" dirty="0">
                <a:ea typeface="ＭＳ Ｐゴシック"/>
                <a:cs typeface="Arial"/>
              </a:rPr>
              <a:t>Active intelligence </a:t>
            </a:r>
            <a:r>
              <a:rPr lang="en-US" sz="1867" dirty="0">
                <a:ea typeface="ＭＳ Ｐゴシック"/>
                <a:cs typeface="Arial"/>
              </a:rPr>
              <a:t>on sales order trends, order fulfillment and distribution, and customer satisfaction</a:t>
            </a:r>
            <a:endParaRPr lang="en-US" sz="1400" baseline="30000" dirty="0">
              <a:ea typeface="ＭＳ Ｐゴシック"/>
            </a:endParaRPr>
          </a:p>
        </p:txBody>
      </p:sp>
      <p:sp>
        <p:nvSpPr>
          <p:cNvPr id="38" name="TextBox 37">
            <a:extLst>
              <a:ext uri="{FF2B5EF4-FFF2-40B4-BE49-F238E27FC236}">
                <a16:creationId xmlns:a16="http://schemas.microsoft.com/office/drawing/2014/main" id="{1C10974C-0D01-4796-914D-971E1AFBBDBC}"/>
              </a:ext>
            </a:extLst>
          </p:cNvPr>
          <p:cNvSpPr txBox="1"/>
          <p:nvPr/>
        </p:nvSpPr>
        <p:spPr>
          <a:xfrm>
            <a:off x="5135719" y="3097601"/>
            <a:ext cx="6217920" cy="666977"/>
          </a:xfrm>
          <a:prstGeom prst="rect">
            <a:avLst/>
          </a:prstGeom>
          <a:noFill/>
        </p:spPr>
        <p:txBody>
          <a:bodyPr wrap="square" rtlCol="0">
            <a:spAutoFit/>
          </a:bodyPr>
          <a:lstStyle/>
          <a:p>
            <a:pPr algn="l"/>
            <a:r>
              <a:rPr lang="en-US" sz="1867" b="1" dirty="0">
                <a:cs typeface="Arial" panose="020B0604020202020204" pitchFamily="34" charset="0"/>
              </a:rPr>
              <a:t>Real-time</a:t>
            </a:r>
            <a:r>
              <a:rPr lang="en-US" sz="1867" dirty="0">
                <a:cs typeface="Arial" panose="020B0604020202020204" pitchFamily="34" charset="0"/>
              </a:rPr>
              <a:t> visibility into inventory, logistics, and risks across global supply chains</a:t>
            </a:r>
          </a:p>
        </p:txBody>
      </p:sp>
      <p:sp>
        <p:nvSpPr>
          <p:cNvPr id="39" name="TextBox 38">
            <a:extLst>
              <a:ext uri="{FF2B5EF4-FFF2-40B4-BE49-F238E27FC236}">
                <a16:creationId xmlns:a16="http://schemas.microsoft.com/office/drawing/2014/main" id="{ECDF6E10-E29E-45AD-A441-D46366077CF1}"/>
              </a:ext>
            </a:extLst>
          </p:cNvPr>
          <p:cNvSpPr txBox="1"/>
          <p:nvPr/>
        </p:nvSpPr>
        <p:spPr>
          <a:xfrm>
            <a:off x="5135719" y="4211663"/>
            <a:ext cx="6217920" cy="666977"/>
          </a:xfrm>
          <a:prstGeom prst="rect">
            <a:avLst/>
          </a:prstGeom>
          <a:noFill/>
        </p:spPr>
        <p:txBody>
          <a:bodyPr wrap="square" rtlCol="0">
            <a:spAutoFit/>
          </a:bodyPr>
          <a:lstStyle/>
          <a:p>
            <a:pPr algn="l"/>
            <a:r>
              <a:rPr lang="en-US" sz="1867" b="1" dirty="0">
                <a:cs typeface="Arial" panose="020B0604020202020204" pitchFamily="34" charset="0"/>
              </a:rPr>
              <a:t>Increased speed and agility </a:t>
            </a:r>
            <a:r>
              <a:rPr lang="en-US" sz="1867" dirty="0">
                <a:cs typeface="Arial" panose="020B0604020202020204" pitchFamily="34" charset="0"/>
              </a:rPr>
              <a:t>to analyze critical financials and operational data to reduce time to insights</a:t>
            </a:r>
            <a:endParaRPr lang="en-US" sz="1400" baseline="30000" dirty="0">
              <a:cs typeface="Arial" panose="020B0604020202020204" pitchFamily="34" charset="0"/>
            </a:endParaRPr>
          </a:p>
        </p:txBody>
      </p:sp>
      <p:sp>
        <p:nvSpPr>
          <p:cNvPr id="40" name="TextBox 39">
            <a:extLst>
              <a:ext uri="{FF2B5EF4-FFF2-40B4-BE49-F238E27FC236}">
                <a16:creationId xmlns:a16="http://schemas.microsoft.com/office/drawing/2014/main" id="{DDD544E5-4515-4955-BFC2-052FB0334339}"/>
              </a:ext>
            </a:extLst>
          </p:cNvPr>
          <p:cNvSpPr txBox="1"/>
          <p:nvPr/>
        </p:nvSpPr>
        <p:spPr>
          <a:xfrm>
            <a:off x="5135719" y="5310865"/>
            <a:ext cx="6217920" cy="666977"/>
          </a:xfrm>
          <a:prstGeom prst="rect">
            <a:avLst/>
          </a:prstGeom>
          <a:noFill/>
        </p:spPr>
        <p:txBody>
          <a:bodyPr wrap="square" rtlCol="0">
            <a:spAutoFit/>
          </a:bodyPr>
          <a:lstStyle/>
          <a:p>
            <a:pPr algn="l"/>
            <a:r>
              <a:rPr lang="en-US" sz="1867" b="1" dirty="0">
                <a:cs typeface="Arial" panose="020B0604020202020204" pitchFamily="34" charset="0"/>
              </a:rPr>
              <a:t>Scalable, modern data architectures </a:t>
            </a:r>
            <a:r>
              <a:rPr lang="en-US" sz="1867" dirty="0">
                <a:cs typeface="Arial" panose="020B0604020202020204" pitchFamily="34" charset="0"/>
              </a:rPr>
              <a:t>that automate data integration and delivery to next-gen platforms</a:t>
            </a:r>
            <a:endParaRPr lang="en-US" sz="1867" strike="sngStrike" dirty="0">
              <a:cs typeface="Arial" panose="020B0604020202020204" pitchFamily="34" charset="0"/>
            </a:endParaRPr>
          </a:p>
        </p:txBody>
      </p:sp>
      <p:sp>
        <p:nvSpPr>
          <p:cNvPr id="41" name="Arrow: Right 40">
            <a:extLst>
              <a:ext uri="{FF2B5EF4-FFF2-40B4-BE49-F238E27FC236}">
                <a16:creationId xmlns:a16="http://schemas.microsoft.com/office/drawing/2014/main" id="{E38A1F68-4AE1-4C97-AC53-EFE495ED4E33}"/>
              </a:ext>
            </a:extLst>
          </p:cNvPr>
          <p:cNvSpPr/>
          <p:nvPr/>
        </p:nvSpPr>
        <p:spPr>
          <a:xfrm>
            <a:off x="4411439" y="2157403"/>
            <a:ext cx="517440" cy="365760"/>
          </a:xfrm>
          <a:prstGeom prst="rightArrow">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2" name="Arrow: Right 41">
            <a:extLst>
              <a:ext uri="{FF2B5EF4-FFF2-40B4-BE49-F238E27FC236}">
                <a16:creationId xmlns:a16="http://schemas.microsoft.com/office/drawing/2014/main" id="{42B29DFF-AC97-44B4-8A45-D028994813F4}"/>
              </a:ext>
            </a:extLst>
          </p:cNvPr>
          <p:cNvSpPr/>
          <p:nvPr/>
        </p:nvSpPr>
        <p:spPr>
          <a:xfrm>
            <a:off x="4431785" y="3263533"/>
            <a:ext cx="517440" cy="365760"/>
          </a:xfrm>
          <a:prstGeom prst="rightArrow">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3" name="Arrow: Right 42">
            <a:extLst>
              <a:ext uri="{FF2B5EF4-FFF2-40B4-BE49-F238E27FC236}">
                <a16:creationId xmlns:a16="http://schemas.microsoft.com/office/drawing/2014/main" id="{3359724F-7EB0-4224-BF62-F022D2862DDB}"/>
              </a:ext>
            </a:extLst>
          </p:cNvPr>
          <p:cNvSpPr/>
          <p:nvPr/>
        </p:nvSpPr>
        <p:spPr>
          <a:xfrm>
            <a:off x="4437005" y="4377596"/>
            <a:ext cx="517440" cy="365760"/>
          </a:xfrm>
          <a:prstGeom prst="rightArrow">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4" name="Arrow: Right 43">
            <a:extLst>
              <a:ext uri="{FF2B5EF4-FFF2-40B4-BE49-F238E27FC236}">
                <a16:creationId xmlns:a16="http://schemas.microsoft.com/office/drawing/2014/main" id="{A664650D-1BA0-4961-BA21-A9A417C7A343}"/>
              </a:ext>
            </a:extLst>
          </p:cNvPr>
          <p:cNvSpPr/>
          <p:nvPr/>
        </p:nvSpPr>
        <p:spPr>
          <a:xfrm>
            <a:off x="4457352" y="5476799"/>
            <a:ext cx="517440" cy="365760"/>
          </a:xfrm>
          <a:prstGeom prst="rightArrow">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5" name="TextBox 44">
            <a:extLst>
              <a:ext uri="{FF2B5EF4-FFF2-40B4-BE49-F238E27FC236}">
                <a16:creationId xmlns:a16="http://schemas.microsoft.com/office/drawing/2014/main" id="{1E3069A9-DCC8-4E3B-B40C-154BDBC61D7D}"/>
              </a:ext>
            </a:extLst>
          </p:cNvPr>
          <p:cNvSpPr txBox="1"/>
          <p:nvPr/>
        </p:nvSpPr>
        <p:spPr>
          <a:xfrm>
            <a:off x="2252344" y="1593798"/>
            <a:ext cx="2438400" cy="297454"/>
          </a:xfrm>
          <a:prstGeom prst="rect">
            <a:avLst/>
          </a:prstGeom>
          <a:noFill/>
        </p:spPr>
        <p:txBody>
          <a:bodyPr wrap="square" rtlCol="0">
            <a:spAutoFit/>
          </a:bodyPr>
          <a:lstStyle/>
          <a:p>
            <a:pPr algn="l"/>
            <a:r>
              <a:rPr lang="en-US" sz="1333" b="1" dirty="0">
                <a:solidFill>
                  <a:schemeClr val="bg1">
                    <a:lumMod val="65000"/>
                  </a:schemeClr>
                </a:solidFill>
                <a:latin typeface="Arial" panose="020B0604020202020204" pitchFamily="34" charset="0"/>
                <a:cs typeface="Arial" panose="020B0604020202020204" pitchFamily="34" charset="0"/>
              </a:rPr>
              <a:t>CHANGE</a:t>
            </a:r>
          </a:p>
        </p:txBody>
      </p:sp>
      <p:sp>
        <p:nvSpPr>
          <p:cNvPr id="46" name="TextBox 45">
            <a:extLst>
              <a:ext uri="{FF2B5EF4-FFF2-40B4-BE49-F238E27FC236}">
                <a16:creationId xmlns:a16="http://schemas.microsoft.com/office/drawing/2014/main" id="{CC3EFA47-7C0D-4B80-B995-BBEB799C136B}"/>
              </a:ext>
            </a:extLst>
          </p:cNvPr>
          <p:cNvSpPr txBox="1"/>
          <p:nvPr/>
        </p:nvSpPr>
        <p:spPr>
          <a:xfrm>
            <a:off x="5135717" y="1594242"/>
            <a:ext cx="2438400" cy="297454"/>
          </a:xfrm>
          <a:prstGeom prst="rect">
            <a:avLst/>
          </a:prstGeom>
          <a:noFill/>
        </p:spPr>
        <p:txBody>
          <a:bodyPr wrap="square" rtlCol="0">
            <a:spAutoFit/>
          </a:bodyPr>
          <a:lstStyle/>
          <a:p>
            <a:pPr algn="l"/>
            <a:r>
              <a:rPr lang="en-US" sz="1333" b="1" dirty="0">
                <a:solidFill>
                  <a:schemeClr val="bg1">
                    <a:lumMod val="65000"/>
                  </a:schemeClr>
                </a:solidFill>
                <a:latin typeface="Arial" panose="020B0604020202020204" pitchFamily="34" charset="0"/>
                <a:cs typeface="Arial" panose="020B0604020202020204" pitchFamily="34" charset="0"/>
              </a:rPr>
              <a:t>BUSINESS NEEDS</a:t>
            </a:r>
          </a:p>
        </p:txBody>
      </p:sp>
    </p:spTree>
    <p:extLst>
      <p:ext uri="{BB962C8B-B14F-4D97-AF65-F5344CB8AC3E}">
        <p14:creationId xmlns:p14="http://schemas.microsoft.com/office/powerpoint/2010/main" val="619336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0.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1.xml><?xml version="1.0" encoding="utf-8"?>
<a:theme xmlns:a="http://schemas.openxmlformats.org/drawingml/2006/main" name="2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QlikCorp Deck 2022">
  <a:themeElements>
    <a:clrScheme name="Custom 11">
      <a:dk1>
        <a:srgbClr val="545659"/>
      </a:dk1>
      <a:lt1>
        <a:srgbClr val="FFFFFF"/>
      </a:lt1>
      <a:dk2>
        <a:srgbClr val="244B59"/>
      </a:dk2>
      <a:lt2>
        <a:srgbClr val="1C345E"/>
      </a:lt2>
      <a:accent1>
        <a:srgbClr val="006580"/>
      </a:accent1>
      <a:accent2>
        <a:srgbClr val="870064"/>
      </a:accent2>
      <a:accent3>
        <a:srgbClr val="005CB9"/>
      </a:accent3>
      <a:accent4>
        <a:srgbClr val="156838"/>
      </a:accent4>
      <a:accent5>
        <a:srgbClr val="009845"/>
      </a:accent5>
      <a:accent6>
        <a:srgbClr val="655DC6"/>
      </a:accent6>
      <a:hlink>
        <a:srgbClr val="274B5A"/>
      </a:hlink>
      <a:folHlink>
        <a:srgbClr val="1867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1" id="{6230228A-33B0-4B70-BEE9-01DB93CADE12}" vid="{BE35DE8B-F103-468F-BDB5-C62C853C706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12328</TotalTime>
  <Words>3604</Words>
  <Application>Microsoft Office PowerPoint</Application>
  <PresentationFormat>Widescreen</PresentationFormat>
  <Paragraphs>427</Paragraphs>
  <Slides>29</Slides>
  <Notes>26</Notes>
  <HiddenSlides>0</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29</vt:i4>
      </vt:variant>
    </vt:vector>
  </HeadingPairs>
  <TitlesOfParts>
    <vt:vector size="57" baseType="lpstr">
      <vt:lpstr>Arial</vt:lpstr>
      <vt:lpstr>Benton Sans</vt:lpstr>
      <vt:lpstr>Calibri</vt:lpstr>
      <vt:lpstr>Calibri Light</vt:lpstr>
      <vt:lpstr>Century Gothic</vt:lpstr>
      <vt:lpstr>Helvetica</vt:lpstr>
      <vt:lpstr>Open Sans</vt:lpstr>
      <vt:lpstr>Open Sans Light</vt:lpstr>
      <vt:lpstr>Proxima Nova</vt:lpstr>
      <vt:lpstr>Proxima Nova Extrabold</vt:lpstr>
      <vt:lpstr>Proxima Nova Light</vt:lpstr>
      <vt:lpstr>Segoe UI Semibold</vt:lpstr>
      <vt:lpstr>Wingdings</vt:lpstr>
      <vt:lpstr>Wingdings 2</vt:lpstr>
      <vt:lpstr>Quotable</vt:lpstr>
      <vt:lpstr>3_Custom Design</vt:lpstr>
      <vt:lpstr>6_Custom Design</vt:lpstr>
      <vt:lpstr>2_Custom Design</vt:lpstr>
      <vt:lpstr>1_Custom Design</vt:lpstr>
      <vt:lpstr>4_Custom Design</vt:lpstr>
      <vt:lpstr>8_Custom Design</vt:lpstr>
      <vt:lpstr>7_Custom Design</vt:lpstr>
      <vt:lpstr>5_Custom Design</vt:lpstr>
      <vt:lpstr>1_Quotable</vt:lpstr>
      <vt:lpstr>2_Quotable</vt:lpstr>
      <vt:lpstr>Custom Design</vt:lpstr>
      <vt:lpstr>QlikCorp Deck 2022</vt:lpstr>
      <vt:lpstr>think-cell Slide</vt:lpstr>
      <vt:lpstr>PowerPoint Presentation</vt:lpstr>
      <vt:lpstr>Key Outcomes/Objectives</vt:lpstr>
      <vt:lpstr>PowerPoint Presentation</vt:lpstr>
      <vt:lpstr>Where are SAP Customers Investing?</vt:lpstr>
      <vt:lpstr>Data Challenge</vt:lpstr>
      <vt:lpstr>SAP</vt:lpstr>
      <vt:lpstr>What does your SAP data do for you?</vt:lpstr>
      <vt:lpstr>Your SAP data can  do MORE</vt:lpstr>
      <vt:lpstr>Use Cases</vt:lpstr>
      <vt:lpstr>Turning SAP Application Data Into Valuable Insights</vt:lpstr>
      <vt:lpstr>Turning Raw Data into Actionable Insights</vt:lpstr>
      <vt:lpstr>SAP Data Challenges</vt:lpstr>
      <vt:lpstr>What Customers are Looking for…</vt:lpstr>
      <vt:lpstr>Cloud Data Integration Partner Alignment</vt:lpstr>
      <vt:lpstr>Qlik Data Integration Platform – Core Use Cases</vt:lpstr>
      <vt:lpstr>Real-time SAP Data Replication</vt:lpstr>
      <vt:lpstr>Qlik and SAP </vt:lpstr>
      <vt:lpstr>Moving SAP Data with ODP</vt:lpstr>
      <vt:lpstr>Qlik and SAP </vt:lpstr>
      <vt:lpstr>Solution Accelerators</vt:lpstr>
      <vt:lpstr>SAP – Order 2 Cash</vt:lpstr>
      <vt:lpstr>Data Pipeline &amp; Analytics Architecture</vt:lpstr>
      <vt:lpstr>Data Pipeline &amp; Analytics Architecture</vt:lpstr>
      <vt:lpstr>Optimize Working Capital and DSO* * days sales outstanding = cycle time between order booking and customer payment; lower DSO = more cash, better liquidity</vt:lpstr>
      <vt:lpstr>Improve Financial Profitability and Resilience</vt:lpstr>
      <vt:lpstr>Decrease Inventory Inefficiencies and Costs</vt:lpstr>
      <vt:lpstr>The Vision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Brett</dc:creator>
  <cp:lastModifiedBy>Colleen Goldblatt</cp:lastModifiedBy>
  <cp:revision>234</cp:revision>
  <cp:lastPrinted>2022-10-24T20:42:01Z</cp:lastPrinted>
  <dcterms:created xsi:type="dcterms:W3CDTF">2019-06-20T17:26:24Z</dcterms:created>
  <dcterms:modified xsi:type="dcterms:W3CDTF">2022-11-29T23:05:16Z</dcterms:modified>
</cp:coreProperties>
</file>