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sldIdLst>
    <p:sldId id="256" r:id="rId5"/>
    <p:sldId id="2147475693" r:id="rId6"/>
    <p:sldId id="269" r:id="rId7"/>
    <p:sldId id="271" r:id="rId8"/>
    <p:sldId id="2147376524" r:id="rId9"/>
    <p:sldId id="305" r:id="rId10"/>
    <p:sldId id="2147475686" r:id="rId11"/>
    <p:sldId id="355" r:id="rId12"/>
    <p:sldId id="294" r:id="rId13"/>
    <p:sldId id="300" r:id="rId14"/>
    <p:sldId id="342" r:id="rId15"/>
    <p:sldId id="323" r:id="rId16"/>
    <p:sldId id="382" r:id="rId17"/>
    <p:sldId id="383" r:id="rId18"/>
    <p:sldId id="1342" r:id="rId19"/>
    <p:sldId id="1350" r:id="rId20"/>
    <p:sldId id="2147475694" r:id="rId21"/>
    <p:sldId id="329" r:id="rId22"/>
    <p:sldId id="297" r:id="rId23"/>
    <p:sldId id="2147475687" r:id="rId24"/>
    <p:sldId id="2147475688" r:id="rId25"/>
    <p:sldId id="2147475689" r:id="rId26"/>
    <p:sldId id="2147475691" r:id="rId27"/>
    <p:sldId id="2147376505" r:id="rId28"/>
    <p:sldId id="2147376504" r:id="rId29"/>
    <p:sldId id="2147475369" r:id="rId30"/>
    <p:sldId id="2147376514" r:id="rId31"/>
    <p:sldId id="2147376511" r:id="rId32"/>
    <p:sldId id="1481" r:id="rId33"/>
    <p:sldId id="5876" r:id="rId34"/>
    <p:sldId id="1394" r:id="rId35"/>
    <p:sldId id="2145706907" r:id="rId36"/>
    <p:sldId id="316" r:id="rId37"/>
    <p:sldId id="580" r:id="rId38"/>
  </p:sldIdLst>
  <p:sldSz cx="12192000" cy="6858000"/>
  <p:notesSz cx="6858000" cy="9144000"/>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Hassani, Valentin" initials="AV" lastIdx="16" clrIdx="0">
    <p:extLst>
      <p:ext uri="{19B8F6BF-5375-455C-9EA6-DF929625EA0E}">
        <p15:presenceInfo xmlns:p15="http://schemas.microsoft.com/office/powerpoint/2012/main" userId="S-1-5-21-1776865121-2078988875-3896139647-14110" providerId="AD"/>
      </p:ext>
    </p:extLst>
  </p:cmAuthor>
  <p:cmAuthor id="2" name="Schmidt, Johannes" initials="SJ" lastIdx="1" clrIdx="1">
    <p:extLst>
      <p:ext uri="{19B8F6BF-5375-455C-9EA6-DF929625EA0E}">
        <p15:presenceInfo xmlns:p15="http://schemas.microsoft.com/office/powerpoint/2012/main" userId="S-1-5-21-39340475-691031830-740312968-10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3AEAB-D06F-4CBA-8D5B-03E7D3D90396}" v="317" dt="2023-12-07T18:15:45.751"/>
    <p1510:client id="{7787DBF7-5C27-46AB-94DC-90C31FB414A6}" v="14" vWet="278" dt="2023-12-07T18:15:44.629"/>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636" y="102"/>
      </p:cViewPr>
      <p:guideLst>
        <p:guide orient="horz" pos="327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defRPr>
            </a:lvl1pPr>
          </a:lstStyle>
          <a:p>
            <a:fld id="{B3D70C3A-040B-41A3-B657-2144200C9036}" type="datetimeFigureOut">
              <a:rPr lang="en-US" smtClean="0"/>
              <a:pPr/>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n-lt"/>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n-lt"/>
              </a:defRPr>
            </a:lvl1pPr>
          </a:lstStyle>
          <a:p>
            <a:fld id="{4C086789-EBF2-4404-9DA5-E861D4B5F08B}" type="slidenum">
              <a:rPr lang="en-US" smtClean="0"/>
              <a:pPr/>
              <a:t>‹#›</a:t>
            </a:fld>
            <a:endParaRPr lang="en-US"/>
          </a:p>
        </p:txBody>
      </p:sp>
    </p:spTree>
    <p:extLst>
      <p:ext uri="{BB962C8B-B14F-4D97-AF65-F5344CB8AC3E}">
        <p14:creationId xmlns:p14="http://schemas.microsoft.com/office/powerpoint/2010/main" val="165803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rrala365-my.sharepoint.com/:p:/g/personal/christine_monk_serrala_com/ETv8O-8FXqFAtIakF3HXJ2EBF-2eL4CcSiQiNPOkY7WspA?e=LhIya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1916B9-ACCA-4143-883C-1952F0983819}" type="slidenum">
              <a:rPr lang="en-US" smtClean="0"/>
              <a:pPr/>
              <a:t>7</a:t>
            </a:fld>
            <a:endParaRPr lang="en-US"/>
          </a:p>
        </p:txBody>
      </p:sp>
    </p:spTree>
    <p:extLst>
      <p:ext uri="{BB962C8B-B14F-4D97-AF65-F5344CB8AC3E}">
        <p14:creationId xmlns:p14="http://schemas.microsoft.com/office/powerpoint/2010/main" val="4163642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ROB</a:t>
            </a:r>
            <a:br>
              <a:rPr lang="en-US"/>
            </a:br>
            <a:endParaRPr lang="en-US"/>
          </a:p>
          <a:p>
            <a:pPr rtl="0"/>
            <a:r>
              <a:rPr lang="en-US"/>
              <a:t>SAP has made considerable technical and structural improvements in S/4HANA (the Digital Core) over prior systems. Not only does HANA’s in-memory architecture deliver instantaneous responsiveness, but it has also enabled SAP to restructure the ERP solution from the ground up. S/4HANA’s simplified data structures reduce duplication and redundant tables, and create a “single source of truth” for reporting that reduces the likelihood of errors. </a:t>
            </a:r>
          </a:p>
          <a:p>
            <a:pPr rtl="0"/>
            <a:endParaRPr lang="en-US" sz="1200">
              <a:cs typeface="Hind Light"/>
            </a:endParaRPr>
          </a:p>
          <a:p>
            <a:pPr rtl="0"/>
            <a:r>
              <a:rPr lang="en-US" sz="1200">
                <a:cs typeface="Hind Light"/>
              </a:rPr>
              <a:t>Moving to S/4HANA is a complex process that will be led by the IT department. Greenfield and Brownfield are the most common strategies use to move. Each strategy has a different impact on Finance. </a:t>
            </a:r>
          </a:p>
          <a:p>
            <a:pPr rtl="0"/>
            <a:endParaRPr lang="en-US" sz="1200">
              <a:effectLst/>
              <a:cs typeface="Hind Light"/>
            </a:endParaRPr>
          </a:p>
          <a:p>
            <a:pPr rtl="0"/>
            <a:r>
              <a:rPr lang="en-US" sz="1200">
                <a:effectLst/>
                <a:cs typeface="Hind Light"/>
              </a:rPr>
              <a:t>https://blogs.sap.com/2018/12/18/conversion-to-sap-s4hana-insights-into-finance-data-migration/</a:t>
            </a:r>
          </a:p>
          <a:p>
            <a:pPr rtl="0"/>
            <a:endParaRPr lang="en-US" sz="1200">
              <a:effectLst/>
              <a:cs typeface="Hind Light"/>
            </a:endParaRPr>
          </a:p>
          <a:p>
            <a:r>
              <a:rPr lang="en-US">
                <a:cs typeface="Calibri"/>
              </a:rPr>
              <a:t>Several flavors in between greenfield and brownfield such as </a:t>
            </a:r>
            <a:r>
              <a:rPr lang="en-US" err="1">
                <a:cs typeface="Calibri"/>
              </a:rPr>
              <a:t>bluefield</a:t>
            </a:r>
            <a:r>
              <a:rPr lang="en-US">
                <a:cs typeface="Calibri"/>
              </a:rPr>
              <a:t>, selective brownfield … </a:t>
            </a:r>
          </a:p>
          <a:p>
            <a:endParaRPr lang="en-US" sz="1200">
              <a:effectLst/>
              <a:cs typeface="Calibri"/>
            </a:endParaRPr>
          </a:p>
          <a:p>
            <a:r>
              <a:rPr lang="en-US">
                <a:cs typeface="Calibri"/>
              </a:rPr>
              <a:t>Smaller companies are moving brownfield now, but it's still about 50:50. Age of the SAP system influences your decision, a lot of companies who do greenfield, their needs have changed as far as enterprise structure... Second </a:t>
            </a:r>
            <a:r>
              <a:rPr lang="en-US" err="1">
                <a:cs typeface="Calibri"/>
              </a:rPr>
              <a:t>chace</a:t>
            </a:r>
            <a:endParaRPr lang="en-US">
              <a:cs typeface="Calibri"/>
            </a:endParaRPr>
          </a:p>
          <a:p>
            <a:endParaRPr lang="en-US">
              <a:cs typeface="Calibri"/>
            </a:endParaRPr>
          </a:p>
          <a:p>
            <a:r>
              <a:rPr lang="en-US">
                <a:cs typeface="Calibri"/>
              </a:rPr>
              <a:t>Updating it in place to new hardware – an upgrade vs. Reimplementation.</a:t>
            </a:r>
          </a:p>
          <a:p>
            <a:endParaRPr lang="en-US">
              <a:cs typeface="Calibri"/>
            </a:endParaRPr>
          </a:p>
          <a:p>
            <a:r>
              <a:rPr lang="en-US">
                <a:cs typeface="Calibri"/>
              </a:rPr>
              <a:t>SI – 70% were still on ECC – there's a tsunami of companies that haven't made the switch. They're still in the planning stages. </a:t>
            </a:r>
          </a:p>
          <a:p>
            <a:endParaRPr lang="en-US">
              <a:cs typeface="Hind Light"/>
            </a:endParaRPr>
          </a:p>
          <a:p>
            <a:pPr rtl="0"/>
            <a:r>
              <a:rPr lang="en-US">
                <a:effectLst/>
              </a:rPr>
              <a:t>Greenfield </a:t>
            </a:r>
          </a:p>
          <a:p>
            <a:pPr rtl="0"/>
            <a:r>
              <a:rPr lang="en-US">
                <a:effectLst/>
              </a:rPr>
              <a:t>PROS</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Get the benefit of all S/4 has to offer</a:t>
            </a:r>
            <a:r>
              <a:rPr lang="en-US" b="0" i="0">
                <a:solidFill>
                  <a:srgbClr val="424242"/>
                </a:solidFill>
                <a:effectLst/>
                <a:latin typeface="Arial" panose="020B0604020202020204" pitchFamily="34" charset="0"/>
              </a:rPr>
              <a:t>​</a:t>
            </a:r>
            <a:br>
              <a:rPr lang="en-US" b="0" i="0">
                <a:solidFill>
                  <a:srgbClr val="424242"/>
                </a:solidFill>
                <a:effectLst/>
                <a:latin typeface="Arial" panose="020B0604020202020204" pitchFamily="34" charset="0"/>
              </a:rPr>
            </a:br>
            <a:r>
              <a:rPr lang="en-US" b="0" i="0">
                <a:solidFill>
                  <a:srgbClr val="424242"/>
                </a:solidFill>
                <a:effectLst/>
                <a:latin typeface="Arial" panose="020B0604020202020204" pitchFamily="34" charset="0"/>
              </a:rPr>
              <a:t>Big Data, Simplified process, and Mobile integration​</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Wipe the slate clean</a:t>
            </a:r>
            <a:r>
              <a:rPr lang="en-US" b="0" i="0">
                <a:solidFill>
                  <a:srgbClr val="424242"/>
                </a:solidFill>
                <a:effectLst/>
                <a:latin typeface="Arial" panose="020B0604020202020204" pitchFamily="34" charset="0"/>
              </a:rPr>
              <a:t>​</a:t>
            </a:r>
            <a:br>
              <a:rPr lang="en-US" b="0" i="0">
                <a:solidFill>
                  <a:srgbClr val="424242"/>
                </a:solidFill>
                <a:effectLst/>
                <a:latin typeface="Arial" panose="020B0604020202020204" pitchFamily="34" charset="0"/>
              </a:rPr>
            </a:br>
            <a:r>
              <a:rPr lang="en-US" b="0" i="0">
                <a:solidFill>
                  <a:srgbClr val="424242"/>
                </a:solidFill>
                <a:effectLst/>
                <a:latin typeface="Arial" panose="020B0604020202020204" pitchFamily="34" charset="0"/>
              </a:rPr>
              <a:t>aim for best practice​</a:t>
            </a:r>
          </a:p>
          <a:p>
            <a:pPr algn="l" rtl="0" fontAlgn="base">
              <a:buFont typeface="Arial" panose="020B0604020202020204" pitchFamily="34" charset="0"/>
              <a:buNone/>
            </a:pPr>
            <a:endParaRPr lang="en-US" b="1" i="0">
              <a:solidFill>
                <a:srgbClr val="424242"/>
              </a:solidFill>
              <a:effectLst/>
              <a:latin typeface="Arial" panose="020B0604020202020204" pitchFamily="34" charset="0"/>
            </a:endParaRPr>
          </a:p>
          <a:p>
            <a:pPr algn="l" rtl="0" fontAlgn="base">
              <a:buFont typeface="Arial" panose="020B0604020202020204" pitchFamily="34" charset="0"/>
              <a:buNone/>
            </a:pPr>
            <a:r>
              <a:rPr lang="en-US" b="1" i="0">
                <a:solidFill>
                  <a:srgbClr val="424242"/>
                </a:solidFill>
                <a:effectLst/>
                <a:latin typeface="Arial" panose="020B0604020202020204" pitchFamily="34" charset="0"/>
              </a:rPr>
              <a:t>CONS</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Time-consuming</a:t>
            </a:r>
            <a:r>
              <a:rPr lang="en-US" b="0" i="0">
                <a:solidFill>
                  <a:srgbClr val="424242"/>
                </a:solidFill>
                <a:effectLst/>
                <a:latin typeface="Arial" panose="020B0604020202020204" pitchFamily="34" charset="0"/>
              </a:rPr>
              <a:t>​</a:t>
            </a:r>
          </a:p>
          <a:p>
            <a:pPr algn="l" rtl="0" fontAlgn="base">
              <a:buFont typeface="Arial" panose="020B0604020202020204" pitchFamily="34" charset="0"/>
              <a:buChar char="•"/>
            </a:pPr>
            <a:r>
              <a:rPr lang="en-US" b="0" i="0">
                <a:solidFill>
                  <a:srgbClr val="424242"/>
                </a:solidFill>
                <a:effectLst/>
                <a:latin typeface="Arial" panose="020B0604020202020204" pitchFamily="34" charset="0"/>
              </a:rPr>
              <a:t>Requires </a:t>
            </a:r>
            <a:r>
              <a:rPr lang="en-US" b="1" i="0">
                <a:solidFill>
                  <a:srgbClr val="424242"/>
                </a:solidFill>
                <a:effectLst/>
                <a:latin typeface="Arial" panose="020B0604020202020204" pitchFamily="34" charset="0"/>
              </a:rPr>
              <a:t>significant buy-in </a:t>
            </a:r>
            <a:r>
              <a:rPr lang="en-US" b="0" i="0">
                <a:solidFill>
                  <a:srgbClr val="424242"/>
                </a:solidFill>
                <a:effectLst/>
                <a:latin typeface="Arial" panose="020B0604020202020204" pitchFamily="34" charset="0"/>
              </a:rPr>
              <a:t>from both business sponsors and end-users​</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Existing regression test assets no longer applicable </a:t>
            </a:r>
            <a:r>
              <a:rPr lang="en-US" b="0" i="0">
                <a:solidFill>
                  <a:srgbClr val="424242"/>
                </a:solidFill>
                <a:effectLst/>
                <a:latin typeface="Arial" panose="020B0604020202020204" pitchFamily="34" charset="0"/>
              </a:rPr>
              <a:t>rebuilt from scratch​</a:t>
            </a:r>
          </a:p>
          <a:p>
            <a:pPr algn="l" rtl="0" fontAlgn="base">
              <a:buFont typeface="Arial" panose="020B0604020202020204" pitchFamily="34" charset="0"/>
              <a:buChar char="•"/>
            </a:pPr>
            <a:endParaRPr lang="en-US" b="0" i="0">
              <a:solidFill>
                <a:srgbClr val="424242"/>
              </a:solidFill>
              <a:effectLst/>
              <a:latin typeface="Arial" panose="020B0604020202020204" pitchFamily="34" charset="0"/>
            </a:endParaRPr>
          </a:p>
          <a:p>
            <a:pPr algn="l" rtl="0" fontAlgn="base">
              <a:buFont typeface="Arial" panose="020B0604020202020204" pitchFamily="34" charset="0"/>
              <a:buNone/>
            </a:pPr>
            <a:r>
              <a:rPr lang="en-US" b="0" i="0">
                <a:solidFill>
                  <a:srgbClr val="424242"/>
                </a:solidFill>
                <a:effectLst/>
                <a:latin typeface="Arial" panose="020B0604020202020204" pitchFamily="34" charset="0"/>
              </a:rPr>
              <a:t>Brownfield </a:t>
            </a:r>
          </a:p>
          <a:p>
            <a:pPr algn="l" rtl="0" fontAlgn="base">
              <a:buFont typeface="Arial" panose="020B0604020202020204" pitchFamily="34" charset="0"/>
              <a:buNone/>
            </a:pPr>
            <a:r>
              <a:rPr lang="en-US" b="0" i="0">
                <a:solidFill>
                  <a:srgbClr val="424242"/>
                </a:solidFill>
                <a:effectLst/>
                <a:latin typeface="Arial" panose="020B0604020202020204" pitchFamily="34" charset="0"/>
              </a:rPr>
              <a:t>PROS</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Protects investments </a:t>
            </a:r>
            <a:r>
              <a:rPr lang="en-US" b="0" i="0">
                <a:solidFill>
                  <a:srgbClr val="424242"/>
                </a:solidFill>
                <a:effectLst/>
                <a:latin typeface="Arial" panose="020B0604020202020204" pitchFamily="34" charset="0"/>
              </a:rPr>
              <a:t>made in existing system​</a:t>
            </a:r>
            <a:br>
              <a:rPr lang="en-US" b="0" i="0">
                <a:solidFill>
                  <a:srgbClr val="424242"/>
                </a:solidFill>
                <a:effectLst/>
                <a:latin typeface="Arial" panose="020B0604020202020204" pitchFamily="34" charset="0"/>
              </a:rPr>
            </a:br>
            <a:r>
              <a:rPr lang="en-US" b="0" i="0">
                <a:solidFill>
                  <a:srgbClr val="424242"/>
                </a:solidFill>
                <a:effectLst/>
                <a:latin typeface="Arial" panose="020B0604020202020204" pitchFamily="34" charset="0"/>
              </a:rPr>
              <a:t>includes all config and custom development​</a:t>
            </a:r>
          </a:p>
          <a:p>
            <a:pPr algn="l" rtl="0" fontAlgn="base">
              <a:buFont typeface="Arial" panose="020B0604020202020204" pitchFamily="34" charset="0"/>
              <a:buChar char="•"/>
            </a:pPr>
            <a:r>
              <a:rPr lang="en-US" b="0" i="0">
                <a:solidFill>
                  <a:srgbClr val="424242"/>
                </a:solidFill>
                <a:effectLst/>
                <a:latin typeface="Arial" panose="020B0604020202020204" pitchFamily="34" charset="0"/>
              </a:rPr>
              <a:t>End-users see little to </a:t>
            </a:r>
            <a:r>
              <a:rPr lang="en-US" b="1" i="0">
                <a:solidFill>
                  <a:srgbClr val="424242"/>
                </a:solidFill>
                <a:effectLst/>
                <a:latin typeface="Arial" panose="020B0604020202020204" pitchFamily="34" charset="0"/>
              </a:rPr>
              <a:t>no disruption</a:t>
            </a:r>
            <a:r>
              <a:rPr lang="en-US" b="0" i="0">
                <a:solidFill>
                  <a:srgbClr val="424242"/>
                </a:solidFill>
                <a:effectLst/>
                <a:latin typeface="Arial" panose="020B0604020202020204" pitchFamily="34" charset="0"/>
              </a:rPr>
              <a:t>​</a:t>
            </a:r>
          </a:p>
          <a:p>
            <a:pPr algn="l" rtl="0" fontAlgn="base">
              <a:buFont typeface="Arial" panose="020B0604020202020204" pitchFamily="34" charset="0"/>
              <a:buChar char="•"/>
            </a:pPr>
            <a:r>
              <a:rPr lang="en-US" b="0" i="0">
                <a:solidFill>
                  <a:srgbClr val="424242"/>
                </a:solidFill>
                <a:effectLst/>
                <a:latin typeface="Arial" panose="020B0604020202020204" pitchFamily="34" charset="0"/>
              </a:rPr>
              <a:t>Step-by-step approach toward S/4 allows to </a:t>
            </a:r>
            <a:r>
              <a:rPr lang="en-US" b="1" i="0">
                <a:solidFill>
                  <a:srgbClr val="424242"/>
                </a:solidFill>
                <a:effectLst/>
                <a:latin typeface="Arial" panose="020B0604020202020204" pitchFamily="34" charset="0"/>
              </a:rPr>
              <a:t>proceed at own pace</a:t>
            </a:r>
            <a:r>
              <a:rPr lang="en-US" b="0" i="0">
                <a:solidFill>
                  <a:srgbClr val="424242"/>
                </a:solidFill>
                <a:effectLst/>
                <a:latin typeface="Arial" panose="020B0604020202020204" pitchFamily="34" charset="0"/>
              </a:rPr>
              <a:t>​</a:t>
            </a:r>
          </a:p>
          <a:p>
            <a:pPr algn="l" rtl="0" fontAlgn="base">
              <a:buFont typeface="Arial" panose="020B0604020202020204" pitchFamily="34" charset="0"/>
              <a:buChar char="•"/>
            </a:pPr>
            <a:endParaRPr lang="en-US" b="0" i="0">
              <a:solidFill>
                <a:srgbClr val="424242"/>
              </a:solidFill>
              <a:effectLst/>
              <a:latin typeface="Arial" panose="020B0604020202020204" pitchFamily="34" charset="0"/>
            </a:endParaRPr>
          </a:p>
          <a:p>
            <a:pPr algn="l" rtl="0" fontAlgn="base">
              <a:buFont typeface="Arial" panose="020B0604020202020204" pitchFamily="34" charset="0"/>
              <a:buNone/>
            </a:pPr>
            <a:r>
              <a:rPr lang="en-US" b="0" i="0">
                <a:solidFill>
                  <a:srgbClr val="424242"/>
                </a:solidFill>
                <a:effectLst/>
                <a:latin typeface="Arial" panose="020B0604020202020204" pitchFamily="34" charset="0"/>
              </a:rPr>
              <a:t>CONS</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Upgrade</a:t>
            </a:r>
            <a:r>
              <a:rPr lang="en-US" b="0" i="0">
                <a:solidFill>
                  <a:srgbClr val="424242"/>
                </a:solidFill>
                <a:effectLst/>
                <a:latin typeface="Arial" panose="020B0604020202020204" pitchFamily="34" charset="0"/>
              </a:rPr>
              <a:t> to at least </a:t>
            </a:r>
            <a:r>
              <a:rPr lang="en-US" b="1" i="0" err="1">
                <a:solidFill>
                  <a:srgbClr val="424242"/>
                </a:solidFill>
                <a:effectLst/>
                <a:latin typeface="Arial" panose="020B0604020202020204" pitchFamily="34" charset="0"/>
              </a:rPr>
              <a:t>EhP</a:t>
            </a:r>
            <a:r>
              <a:rPr lang="en-US" b="1" i="0">
                <a:solidFill>
                  <a:srgbClr val="424242"/>
                </a:solidFill>
                <a:effectLst/>
                <a:latin typeface="Arial" panose="020B0604020202020204" pitchFamily="34" charset="0"/>
              </a:rPr>
              <a:t> 7</a:t>
            </a:r>
            <a:r>
              <a:rPr lang="en-US" b="0" i="0">
                <a:solidFill>
                  <a:srgbClr val="424242"/>
                </a:solidFill>
                <a:effectLst/>
                <a:latin typeface="Arial" panose="020B0604020202020204" pitchFamily="34" charset="0"/>
              </a:rPr>
              <a:t>​</a:t>
            </a:r>
          </a:p>
          <a:p>
            <a:pPr algn="l" rtl="0" fontAlgn="base">
              <a:buFont typeface="Arial" panose="020B0604020202020204" pitchFamily="34" charset="0"/>
              <a:buChar char="•"/>
            </a:pPr>
            <a:r>
              <a:rPr lang="en-US" b="0" i="0">
                <a:solidFill>
                  <a:srgbClr val="424242"/>
                </a:solidFill>
                <a:effectLst/>
                <a:latin typeface="Arial" panose="020B0604020202020204" pitchFamily="34" charset="0"/>
              </a:rPr>
              <a:t>Convert to </a:t>
            </a:r>
            <a:r>
              <a:rPr lang="en-US" b="1" i="0">
                <a:solidFill>
                  <a:srgbClr val="424242"/>
                </a:solidFill>
                <a:effectLst/>
                <a:latin typeface="Arial" panose="020B0604020202020204" pitchFamily="34" charset="0"/>
              </a:rPr>
              <a:t>Unicode</a:t>
            </a:r>
            <a:r>
              <a:rPr lang="en-US" b="0" i="0">
                <a:solidFill>
                  <a:srgbClr val="424242"/>
                </a:solidFill>
                <a:effectLst/>
                <a:latin typeface="Arial" panose="020B0604020202020204" pitchFamily="34" charset="0"/>
              </a:rPr>
              <a:t>​</a:t>
            </a:r>
          </a:p>
          <a:p>
            <a:pPr algn="l" rtl="0" fontAlgn="base">
              <a:buFont typeface="Arial" panose="020B0604020202020204" pitchFamily="34" charset="0"/>
              <a:buChar char="•"/>
            </a:pPr>
            <a:r>
              <a:rPr lang="en-US" b="1" i="0">
                <a:solidFill>
                  <a:srgbClr val="424242"/>
                </a:solidFill>
                <a:effectLst/>
                <a:latin typeface="Arial" panose="020B0604020202020204" pitchFamily="34" charset="0"/>
              </a:rPr>
              <a:t>If data quality is poor </a:t>
            </a:r>
            <a:r>
              <a:rPr lang="en-US" b="0" i="0">
                <a:solidFill>
                  <a:srgbClr val="424242"/>
                </a:solidFill>
                <a:effectLst/>
                <a:latin typeface="Arial" panose="020B0604020202020204" pitchFamily="34" charset="0"/>
              </a:rPr>
              <a:t>this approach will be more </a:t>
            </a:r>
            <a:r>
              <a:rPr lang="en-US" b="1" i="0">
                <a:solidFill>
                  <a:srgbClr val="424242"/>
                </a:solidFill>
                <a:effectLst/>
                <a:latin typeface="Arial" panose="020B0604020202020204" pitchFamily="34" charset="0"/>
              </a:rPr>
              <a:t>time-consuming</a:t>
            </a:r>
            <a:r>
              <a:rPr lang="en-US" b="0" i="0">
                <a:solidFill>
                  <a:srgbClr val="424242"/>
                </a:solidFill>
                <a:effectLst/>
                <a:latin typeface="Arial" panose="020B0604020202020204" pitchFamily="34" charset="0"/>
              </a:rPr>
              <a:t>​</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86ED93-A5A1-4BBC-8291-43C84EA152C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6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Rob </a:t>
            </a:r>
          </a:p>
          <a:p>
            <a:endParaRPr lang="en-US" sz="2400"/>
          </a:p>
          <a:p>
            <a:r>
              <a:rPr lang="en-US" sz="2400"/>
              <a:t>Fiori </a:t>
            </a:r>
            <a:r>
              <a:rPr lang="en-US" sz="2400">
                <a:cs typeface="Hind Light"/>
              </a:rPr>
              <a:t>tiles/User Experience</a:t>
            </a:r>
          </a:p>
          <a:p>
            <a:r>
              <a:rPr lang="en-US" sz="2400">
                <a:cs typeface="Hind Light"/>
              </a:rPr>
              <a:t>Web/Mobile enabled applications</a:t>
            </a:r>
          </a:p>
          <a:p>
            <a:r>
              <a:rPr lang="en-US" sz="2400">
                <a:cs typeface="Hind Light"/>
              </a:rPr>
              <a:t>Advanced Analytics</a:t>
            </a:r>
          </a:p>
          <a:p>
            <a:r>
              <a:rPr lang="en-US" sz="2400">
                <a:cs typeface="Hind Light"/>
              </a:rPr>
              <a:t>Cloud components (BTP)</a:t>
            </a:r>
          </a:p>
          <a:p>
            <a:r>
              <a:rPr lang="en-US" sz="2400"/>
              <a:t>Simplified Data Model </a:t>
            </a:r>
          </a:p>
          <a:p>
            <a:pPr lvl="1"/>
            <a:r>
              <a:rPr lang="en-US" sz="2400">
                <a:cs typeface="Hind Light"/>
              </a:rPr>
              <a:t>Universal Ledger</a:t>
            </a:r>
          </a:p>
          <a:p>
            <a:pPr lvl="1"/>
            <a:r>
              <a:rPr lang="en-US" sz="2400">
                <a:cs typeface="Hind Light"/>
              </a:rPr>
              <a:t>Business Partners</a:t>
            </a:r>
          </a:p>
          <a:p>
            <a:endParaRPr lang="en-US"/>
          </a:p>
        </p:txBody>
      </p:sp>
      <p:sp>
        <p:nvSpPr>
          <p:cNvPr id="4" name="Slide Number Placeholder 3"/>
          <p:cNvSpPr>
            <a:spLocks noGrp="1"/>
          </p:cNvSpPr>
          <p:nvPr>
            <p:ph type="sldNum" sz="quarter" idx="5"/>
          </p:nvPr>
        </p:nvSpPr>
        <p:spPr/>
        <p:txBody>
          <a:bodyPr/>
          <a:lstStyle/>
          <a:p>
            <a:fld id="{4C086789-EBF2-4404-9DA5-E861D4B5F08B}" type="slidenum">
              <a:rPr lang="en-US" smtClean="0"/>
              <a:pPr/>
              <a:t>24</a:t>
            </a:fld>
            <a:endParaRPr lang="en-US"/>
          </a:p>
        </p:txBody>
      </p:sp>
    </p:spTree>
    <p:extLst>
      <p:ext uri="{BB962C8B-B14F-4D97-AF65-F5344CB8AC3E}">
        <p14:creationId xmlns:p14="http://schemas.microsoft.com/office/powerpoint/2010/main" val="30341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a:t>Michael </a:t>
            </a:r>
          </a:p>
          <a:p>
            <a:pPr>
              <a:spcBef>
                <a:spcPts val="600"/>
              </a:spcBef>
            </a:pPr>
            <a:endParaRPr lang="en-US" sz="1200">
              <a:cs typeface="Calibri"/>
            </a:endParaRPr>
          </a:p>
          <a:p>
            <a:pPr>
              <a:spcBef>
                <a:spcPts val="600"/>
              </a:spcBef>
            </a:pPr>
            <a:r>
              <a:rPr lang="en-US">
                <a:cs typeface="Calibri"/>
              </a:rPr>
              <a:t>SAC SAP analytics cloud – those capabilities only available with S/4 we could use the SAC cloud for reporting</a:t>
            </a:r>
          </a:p>
          <a:p>
            <a:pPr>
              <a:spcBef>
                <a:spcPts val="600"/>
              </a:spcBef>
            </a:pPr>
            <a:endParaRPr lang="en-US"/>
          </a:p>
          <a:p>
            <a:pPr>
              <a:spcBef>
                <a:spcPts val="600"/>
              </a:spcBef>
            </a:pPr>
            <a:r>
              <a:rPr lang="en-US" sz="1200"/>
              <a:t>Standardize processes globally</a:t>
            </a:r>
          </a:p>
          <a:p>
            <a:pPr>
              <a:spcBef>
                <a:spcPts val="600"/>
              </a:spcBef>
            </a:pPr>
            <a:r>
              <a:rPr lang="en-US" sz="1200"/>
              <a:t>Modernize </a:t>
            </a:r>
          </a:p>
          <a:p>
            <a:pPr>
              <a:spcBef>
                <a:spcPts val="600"/>
              </a:spcBef>
            </a:pPr>
            <a:r>
              <a:rPr lang="en-US" sz="1200"/>
              <a:t>Eliminate legacy customizations</a:t>
            </a:r>
          </a:p>
          <a:p>
            <a:pPr>
              <a:spcBef>
                <a:spcPts val="600"/>
              </a:spcBef>
            </a:pPr>
            <a:r>
              <a:rPr lang="en-US" sz="1200"/>
              <a:t>Increase automation (AI /ML)</a:t>
            </a:r>
          </a:p>
          <a:p>
            <a:pPr>
              <a:spcBef>
                <a:spcPts val="600"/>
              </a:spcBef>
            </a:pPr>
            <a:r>
              <a:rPr lang="en-US" sz="1200"/>
              <a:t>Improve third-party integrations (Procurement, Banks, Credit Rating Agencies)</a:t>
            </a:r>
          </a:p>
          <a:p>
            <a:pPr>
              <a:spcBef>
                <a:spcPts val="600"/>
              </a:spcBef>
            </a:pPr>
            <a:r>
              <a:rPr lang="en-US" sz="1200"/>
              <a:t>Add new cloud services / capabilities</a:t>
            </a:r>
          </a:p>
          <a:p>
            <a:pPr>
              <a:spcBef>
                <a:spcPts val="600"/>
              </a:spcBef>
            </a:pPr>
            <a:r>
              <a:rPr lang="en-US" sz="1200"/>
              <a:t>Improve user experience with Web/Mobile-enabled processes (e.g., Fiori)</a:t>
            </a:r>
          </a:p>
          <a:p>
            <a:pPr>
              <a:spcBef>
                <a:spcPts val="600"/>
              </a:spcBef>
            </a:pPr>
            <a:r>
              <a:rPr lang="en-US" sz="1200"/>
              <a:t>Gain better insights with reporting &amp; analytics </a:t>
            </a:r>
          </a:p>
          <a:p>
            <a:endParaRPr lang="en-US"/>
          </a:p>
        </p:txBody>
      </p:sp>
      <p:sp>
        <p:nvSpPr>
          <p:cNvPr id="4" name="Slide Number Placeholder 3"/>
          <p:cNvSpPr>
            <a:spLocks noGrp="1"/>
          </p:cNvSpPr>
          <p:nvPr>
            <p:ph type="sldNum" sz="quarter" idx="5"/>
          </p:nvPr>
        </p:nvSpPr>
        <p:spPr/>
        <p:txBody>
          <a:bodyPr/>
          <a:lstStyle/>
          <a:p>
            <a:fld id="{4C086789-EBF2-4404-9DA5-E861D4B5F08B}" type="slidenum">
              <a:rPr lang="en-US" smtClean="0"/>
              <a:pPr/>
              <a:t>25</a:t>
            </a:fld>
            <a:endParaRPr lang="en-US"/>
          </a:p>
        </p:txBody>
      </p:sp>
    </p:spTree>
    <p:extLst>
      <p:ext uri="{BB962C8B-B14F-4D97-AF65-F5344CB8AC3E}">
        <p14:creationId xmlns:p14="http://schemas.microsoft.com/office/powerpoint/2010/main" val="2430674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434340" indent="-342900">
              <a:lnSpc>
                <a:spcPct val="120000"/>
              </a:lnSpc>
              <a:buFont typeface="Arial"/>
              <a:buChar char="•"/>
            </a:pPr>
            <a:r>
              <a:rPr lang="en-US" sz="1200"/>
              <a:t>The Advanced Approvals app is available in the SAP BTP and works seamlessly with existing  on-premise SAP ECC and S/4HANA systems</a:t>
            </a:r>
          </a:p>
          <a:p>
            <a:pPr marL="434340" indent="-342900">
              <a:lnSpc>
                <a:spcPct val="120000"/>
              </a:lnSpc>
              <a:buFont typeface="Arial"/>
              <a:buChar char="•"/>
            </a:pPr>
            <a:r>
              <a:rPr lang="en-US" sz="1200"/>
              <a:t>Delivers new capabilities and connectivity to users in days, not weeks</a:t>
            </a:r>
          </a:p>
          <a:p>
            <a:pPr marL="434340" indent="-342900">
              <a:lnSpc>
                <a:spcPct val="120000"/>
              </a:lnSpc>
              <a:buFont typeface="Arial"/>
              <a:buChar char="•"/>
            </a:pPr>
            <a:r>
              <a:rPr lang="en-US" sz="1200"/>
              <a:t>Agility in design affords choice for user</a:t>
            </a:r>
          </a:p>
          <a:p>
            <a:pPr marL="434340" indent="-342900">
              <a:lnSpc>
                <a:spcPct val="120000"/>
              </a:lnSpc>
              <a:buFont typeface="Arial"/>
              <a:buChar char="•"/>
            </a:pPr>
            <a:r>
              <a:rPr lang="en-US" sz="1200"/>
              <a:t>Cost effective process improvement</a:t>
            </a:r>
          </a:p>
          <a:p>
            <a:pPr marL="360" marR="0" lvl="0" indent="0" algn="l" defTabSz="914400" rtl="0" eaLnBrk="1" fontAlgn="auto" latinLnBrk="0" hangingPunct="1">
              <a:lnSpc>
                <a:spcPct val="100000"/>
              </a:lnSpc>
              <a:spcBef>
                <a:spcPts val="0"/>
              </a:spcBef>
              <a:spcAft>
                <a:spcPts val="0"/>
              </a:spcAft>
              <a:buClr>
                <a:srgbClr val="424242"/>
              </a:buClr>
              <a:buSzTx/>
              <a:buFont typeface="Arial"/>
              <a:buNone/>
              <a:tabLst/>
              <a:defRPr/>
            </a:pPr>
            <a:endParaRPr lang="de-DE" sz="1200" b="0" strike="noStrike" spc="-1">
              <a:solidFill>
                <a:srgbClr val="424242"/>
              </a:solidFill>
              <a:latin typeface="Arial"/>
            </a:endParaRPr>
          </a:p>
          <a:p>
            <a:pPr marL="360" marR="0" lvl="0" indent="0" algn="l" defTabSz="914400" rtl="0" eaLnBrk="1" fontAlgn="auto" latinLnBrk="0" hangingPunct="1">
              <a:lnSpc>
                <a:spcPct val="100000"/>
              </a:lnSpc>
              <a:spcBef>
                <a:spcPts val="0"/>
              </a:spcBef>
              <a:spcAft>
                <a:spcPts val="0"/>
              </a:spcAft>
              <a:buClr>
                <a:srgbClr val="424242"/>
              </a:buClr>
              <a:buSzTx/>
              <a:buFont typeface="Arial"/>
              <a:buNone/>
              <a:tabLst/>
              <a:defRPr/>
            </a:pPr>
            <a:endParaRPr lang="de-DE" sz="1200" b="0" strike="noStrike" spc="-1">
              <a:solidFill>
                <a:srgbClr val="424242"/>
              </a:solidFill>
              <a:latin typeface="Arial"/>
            </a:endParaRPr>
          </a:p>
          <a:p>
            <a:pPr marL="360" marR="0" lvl="0" indent="0" algn="l" defTabSz="914400" rtl="0" eaLnBrk="1" fontAlgn="auto" latinLnBrk="0" hangingPunct="1">
              <a:lnSpc>
                <a:spcPct val="100000"/>
              </a:lnSpc>
              <a:spcBef>
                <a:spcPts val="0"/>
              </a:spcBef>
              <a:spcAft>
                <a:spcPts val="0"/>
              </a:spcAft>
              <a:buClr>
                <a:srgbClr val="424242"/>
              </a:buClr>
              <a:buSzTx/>
              <a:buFont typeface="Arial"/>
              <a:buNone/>
              <a:tabLst/>
              <a:defRPr/>
            </a:pPr>
            <a:r>
              <a:rPr lang="de-DE" sz="1200" b="0" strike="noStrike" spc="-1">
                <a:solidFill>
                  <a:srgbClr val="424242"/>
                </a:solidFill>
                <a:latin typeface="Arial"/>
              </a:rPr>
              <a:t>More info on connectivity is at: </a:t>
            </a:r>
            <a:r>
              <a:rPr lang="en-US" sz="1800" u="sng">
                <a:solidFill>
                  <a:srgbClr val="0563C1"/>
                </a:solidFill>
                <a:effectLst/>
                <a:latin typeface="Arial" panose="020B0604020202020204" pitchFamily="34" charset="0"/>
                <a:ea typeface="Calibri" panose="020F0502020204030204" pitchFamily="34" charset="0"/>
                <a:hlinkClick r:id="rId3"/>
              </a:rPr>
              <a:t>Serrala_Cloud_Add_Ons_SAP_Integration_Scenarios.pptx</a:t>
            </a:r>
            <a:endParaRPr lang="en-US" sz="1800">
              <a:effectLst/>
              <a:latin typeface="Arial" panose="020B0604020202020204" pitchFamily="34" charset="0"/>
              <a:ea typeface="Calibri" panose="020F0502020204030204" pitchFamily="34" charset="0"/>
            </a:endParaRPr>
          </a:p>
          <a:p>
            <a:pPr marL="360" indent="0">
              <a:lnSpc>
                <a:spcPct val="100000"/>
              </a:lnSpc>
              <a:buClr>
                <a:srgbClr val="424242"/>
              </a:buClr>
              <a:buFont typeface="Arial"/>
              <a:buNone/>
            </a:pPr>
            <a:endParaRPr lang="de-DE" sz="1200" b="0" strike="noStrike" spc="-1">
              <a:solidFill>
                <a:srgbClr val="424242"/>
              </a:solidFill>
              <a:latin typeface="Arial"/>
            </a:endParaRPr>
          </a:p>
          <a:p>
            <a:pPr marL="360" indent="0">
              <a:lnSpc>
                <a:spcPct val="100000"/>
              </a:lnSpc>
              <a:buClr>
                <a:srgbClr val="424242"/>
              </a:buClr>
              <a:buFont typeface="Arial"/>
              <a:buNone/>
            </a:pPr>
            <a:r>
              <a:rPr lang="de-DE" sz="1200" b="0" strike="noStrike" spc="-1">
                <a:solidFill>
                  <a:srgbClr val="424242"/>
                </a:solidFill>
                <a:latin typeface="Arial"/>
              </a:rPr>
              <a:t>AFS2 Platform on Azure is: </a:t>
            </a:r>
          </a:p>
          <a:p>
            <a:pPr marL="171450" indent="-171450">
              <a:lnSpc>
                <a:spcPct val="100000"/>
              </a:lnSpc>
              <a:buFont typeface="Arial" panose="020B0604020202020204" pitchFamily="34" charset="0"/>
              <a:buChar char="•"/>
            </a:pPr>
            <a:r>
              <a:rPr lang="en-US" sz="1200" spc="-1">
                <a:solidFill>
                  <a:srgbClr val="000000"/>
                </a:solidFill>
                <a:latin typeface="Arial"/>
              </a:rPr>
              <a:t>SOC certified</a:t>
            </a:r>
          </a:p>
          <a:p>
            <a:pPr marL="171450" indent="-171450">
              <a:lnSpc>
                <a:spcPct val="100000"/>
              </a:lnSpc>
              <a:buFont typeface="Arial" panose="020B0604020202020204" pitchFamily="34" charset="0"/>
              <a:buChar char="•"/>
            </a:pPr>
            <a:r>
              <a:rPr lang="en-US" sz="1200" spc="-1">
                <a:solidFill>
                  <a:srgbClr val="000000"/>
                </a:solidFill>
                <a:latin typeface="Arial"/>
              </a:rPr>
              <a:t>SSAE 16 / ISAE 3402 </a:t>
            </a:r>
          </a:p>
          <a:p>
            <a:pPr marL="171450" indent="-171450">
              <a:lnSpc>
                <a:spcPct val="100000"/>
              </a:lnSpc>
              <a:buFont typeface="Arial" panose="020B0604020202020204" pitchFamily="34" charset="0"/>
              <a:buChar char="•"/>
            </a:pPr>
            <a:r>
              <a:rPr lang="pt-BR" sz="1200" spc="-1">
                <a:solidFill>
                  <a:srgbClr val="000000"/>
                </a:solidFill>
                <a:latin typeface="Arial"/>
              </a:rPr>
              <a:t>ISO 27001, 27017/27018, PCI-DSS, SOC 1-3.</a:t>
            </a:r>
            <a:endParaRPr lang="en-US" sz="1200" spc="-1">
              <a:solidFill>
                <a:srgbClr val="000000"/>
              </a:solidFill>
              <a:latin typeface="Arial"/>
            </a:endParaRPr>
          </a:p>
          <a:p>
            <a:pPr marL="171360" indent="-171000">
              <a:lnSpc>
                <a:spcPct val="100000"/>
              </a:lnSpc>
              <a:buClr>
                <a:srgbClr val="424242"/>
              </a:buClr>
              <a:buFont typeface="Arial"/>
              <a:buChar char="•"/>
            </a:pPr>
            <a:endParaRPr lang="de-DE" sz="1200" b="0" strike="noStrike" spc="-1">
              <a:solidFill>
                <a:srgbClr val="424242"/>
              </a:solidFill>
              <a:latin typeface="Arial"/>
            </a:endParaRPr>
          </a:p>
          <a:p>
            <a:pPr marL="171360" indent="-171000">
              <a:lnSpc>
                <a:spcPct val="100000"/>
              </a:lnSpc>
              <a:buClr>
                <a:srgbClr val="424242"/>
              </a:buClr>
              <a:buFont typeface="Arial"/>
              <a:buChar char="•"/>
            </a:pPr>
            <a:r>
              <a:rPr lang="de-DE" sz="1200" b="0" strike="noStrike" spc="-1">
                <a:solidFill>
                  <a:srgbClr val="424242"/>
                </a:solidFill>
                <a:latin typeface="Arial"/>
              </a:rPr>
              <a:t>This scenario is for clients that would only need to use Serrala hosted BTP service to for middleware purposes (Only SmartEye)</a:t>
            </a:r>
            <a:endParaRPr lang="en-US" sz="1200" b="0" strike="noStrike" spc="-1">
              <a:latin typeface="Arial"/>
            </a:endParaRPr>
          </a:p>
          <a:p>
            <a:pPr marL="323640" indent="-171000">
              <a:buClr>
                <a:srgbClr val="424242"/>
              </a:buClr>
              <a:buFont typeface="Arial"/>
              <a:buChar char="•"/>
            </a:pPr>
            <a:r>
              <a:rPr lang="de-DE" sz="1200" b="0" strike="noStrike" spc="-1">
                <a:solidFill>
                  <a:srgbClr val="424242"/>
                </a:solidFill>
                <a:latin typeface="Arial"/>
              </a:rPr>
              <a:t>Serrala US has an BTP account specifically for clients that use only connectivity</a:t>
            </a:r>
            <a:endParaRPr lang="en-US" sz="1200" b="0" strike="noStrike" spc="-1">
              <a:latin typeface="Arial"/>
            </a:endParaRPr>
          </a:p>
          <a:p>
            <a:pPr marL="171360" indent="-171000">
              <a:lnSpc>
                <a:spcPct val="100000"/>
              </a:lnSpc>
              <a:buClr>
                <a:srgbClr val="424242"/>
              </a:buClr>
              <a:buFont typeface="Arial"/>
              <a:buChar char="•"/>
            </a:pPr>
            <a:r>
              <a:rPr lang="de-DE" sz="1200" b="0" strike="noStrike" spc="-1">
                <a:solidFill>
                  <a:srgbClr val="424242"/>
                </a:solidFill>
                <a:latin typeface="Arial"/>
              </a:rPr>
              <a:t>Pricing is covered by </a:t>
            </a:r>
            <a:r>
              <a:rPr lang="de-DE" sz="1200" b="0" i="1" strike="noStrike" spc="-1">
                <a:solidFill>
                  <a:srgbClr val="424242"/>
                </a:solidFill>
                <a:latin typeface="Arial"/>
              </a:rPr>
              <a:t>‚SAP Business Technology Platform – SmartEye Connectivity Only‘ </a:t>
            </a:r>
            <a:r>
              <a:rPr lang="de-DE" sz="1200" b="0" strike="noStrike" spc="-1">
                <a:solidFill>
                  <a:srgbClr val="424242"/>
                </a:solidFill>
                <a:latin typeface="Arial"/>
              </a:rPr>
              <a:t>– no other price book items needed</a:t>
            </a:r>
            <a:endParaRPr lang="en-US" sz="1200" b="0" strike="noStrike" spc="-1">
              <a:latin typeface="Arial"/>
            </a:endParaRPr>
          </a:p>
          <a:p>
            <a:endParaRPr lang="en-US"/>
          </a:p>
        </p:txBody>
      </p:sp>
      <p:sp>
        <p:nvSpPr>
          <p:cNvPr id="4" name="Slide Number Placeholder 3"/>
          <p:cNvSpPr>
            <a:spLocks noGrp="1"/>
          </p:cNvSpPr>
          <p:nvPr>
            <p:ph type="sldNum"/>
          </p:nvPr>
        </p:nvSpPr>
        <p:spPr/>
        <p:txBody>
          <a:bodyPr/>
          <a:lstStyle/>
          <a:p>
            <a:pPr algn="r"/>
            <a:fld id="{596915D9-7D02-473A-9145-FCBCF9FE7938}"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2270048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Finance cannot stop and data is always changing so you’ll need a solid migration strategy </a:t>
            </a:r>
          </a:p>
          <a:p>
            <a:r>
              <a:rPr lang="en-US"/>
              <a:t>Work with a partner who understands the complexity of SAP S/4HANA and your business processes</a:t>
            </a:r>
          </a:p>
          <a:p>
            <a:endParaRPr lang="en-US"/>
          </a:p>
          <a:p>
            <a:r>
              <a:rPr lang="en-US" err="1"/>
              <a:t>Serrala</a:t>
            </a:r>
            <a:r>
              <a:rPr lang="en-US"/>
              <a:t> Recommends:</a:t>
            </a:r>
          </a:p>
          <a:p>
            <a:r>
              <a:rPr lang="en-US"/>
              <a:t>set up and test application first, then move the data (greenfield), if you're doing a brownfield you're migrating your data to a new HANA db.  Suite on HANA = ECC running on a HANA db. That makes it easier because you don't have to migrate. </a:t>
            </a:r>
            <a:endParaRPr lang="en-US" err="1"/>
          </a:p>
          <a:p>
            <a:endParaRPr lang="en-US">
              <a:cs typeface="Calibri" panose="020F0502020204030204"/>
            </a:endParaRPr>
          </a:p>
          <a:p>
            <a:r>
              <a:rPr lang="en-US"/>
              <a:t>Consider archiving to make move easier. BONUS – archiving also reduces risk and improves compliance! </a:t>
            </a:r>
          </a:p>
          <a:p>
            <a:endParaRPr lang="en-US"/>
          </a:p>
          <a:p>
            <a:r>
              <a:rPr lang="en-US"/>
              <a:t>SETUP Setting up server, doing some smoke testing of application, </a:t>
            </a:r>
          </a:p>
          <a:p>
            <a:r>
              <a:rPr lang="en-US"/>
              <a:t>MOVING Data – which continues to move the data – goes faster because you have less to move – more compliant, reduces the cost of the appliance you need to install. The size of your cloud solution. Cost of HANA was much higher than ECC, but now the cost is reducing. Compliance is the argument for archiving, vs  </a:t>
            </a:r>
            <a:endParaRPr lang="en-US">
              <a:cs typeface="Calibri"/>
            </a:endParaRPr>
          </a:p>
          <a:p>
            <a:endParaRPr lang="en-US"/>
          </a:p>
          <a:p>
            <a:r>
              <a:rPr lang="en-US"/>
              <a:t>BEFORE MOVE</a:t>
            </a:r>
            <a:endParaRPr lang="en-US">
              <a:cs typeface="Calibri"/>
            </a:endParaRPr>
          </a:p>
          <a:p>
            <a:r>
              <a:rPr lang="en-US">
                <a:cs typeface="Calibri"/>
              </a:rPr>
              <a:t>ZOETIS </a:t>
            </a:r>
          </a:p>
          <a:p>
            <a:r>
              <a:rPr lang="en-US">
                <a:cs typeface="Calibri"/>
              </a:rPr>
              <a:t>...</a:t>
            </a:r>
          </a:p>
          <a:p>
            <a:endParaRPr lang="en-US"/>
          </a:p>
          <a:p>
            <a:r>
              <a:rPr lang="en-US"/>
              <a:t>AFTER MOVING TO S/4HANA</a:t>
            </a:r>
            <a:endParaRPr lang="en-US">
              <a:cs typeface="Calibri"/>
            </a:endParaRPr>
          </a:p>
          <a:p>
            <a:r>
              <a:rPr lang="en-US"/>
              <a:t>Burberry</a:t>
            </a:r>
          </a:p>
          <a:p>
            <a:r>
              <a:rPr lang="en-US"/>
              <a:t>City of Edmonton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86ED93-A5A1-4BBC-8291-43C84EA152C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79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10"/>
          </p:nvPr>
        </p:nvSpPr>
        <p:spPr/>
        <p:txBody>
          <a:bodyPr/>
          <a:lstStyle/>
          <a:p>
            <a:fld id="{5D1916B9-ACCA-4143-883C-1952F0983819}" type="slidenum">
              <a:rPr lang="en-US" smtClean="0"/>
              <a:t>28</a:t>
            </a:fld>
            <a:endParaRPr lang="en-US"/>
          </a:p>
        </p:txBody>
      </p:sp>
    </p:spTree>
    <p:extLst>
      <p:ext uri="{BB962C8B-B14F-4D97-AF65-F5344CB8AC3E}">
        <p14:creationId xmlns:p14="http://schemas.microsoft.com/office/powerpoint/2010/main" val="9626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lnSpc>
                <a:spcPct val="112000"/>
              </a:lnSpc>
              <a:buSzPct val="90000"/>
              <a:buNone/>
              <a:defRPr/>
            </a:pPr>
            <a:r>
              <a:rPr lang="en-CA" sz="2000" b="1">
                <a:solidFill>
                  <a:schemeClr val="accent1"/>
                </a:solidFill>
                <a:latin typeface="Arial" panose="020B0604020202020204" pitchFamily="34" charset="0"/>
                <a:cs typeface="Arial" panose="020B0604020202020204" pitchFamily="34" charset="0"/>
              </a:rPr>
              <a:t>ROB</a:t>
            </a:r>
          </a:p>
          <a:p>
            <a:pPr lvl="1" indent="0">
              <a:lnSpc>
                <a:spcPct val="112000"/>
              </a:lnSpc>
              <a:buSzPct val="90000"/>
              <a:buNone/>
              <a:defRPr/>
            </a:pPr>
            <a:r>
              <a:rPr lang="en-CA" sz="2000" b="1">
                <a:solidFill>
                  <a:schemeClr val="accent1"/>
                </a:solidFill>
                <a:latin typeface="Arial" panose="020B0604020202020204" pitchFamily="34" charset="0"/>
                <a:cs typeface="Arial" panose="020B0604020202020204" pitchFamily="34" charset="0"/>
              </a:rPr>
              <a:t>Zurich North America – FS2 </a:t>
            </a:r>
            <a:r>
              <a:rPr lang="en-CA" sz="2000" b="1" err="1">
                <a:solidFill>
                  <a:schemeClr val="accent1"/>
                </a:solidFill>
                <a:latin typeface="Arial" panose="020B0604020202020204" pitchFamily="34" charset="0"/>
                <a:cs typeface="Arial" panose="020B0604020202020204" pitchFamily="34" charset="0"/>
              </a:rPr>
              <a:t>AccountsPayable</a:t>
            </a:r>
            <a:endParaRPr lang="en-CA" sz="2000" b="1">
              <a:solidFill>
                <a:schemeClr val="accent1"/>
              </a:solidFill>
              <a:latin typeface="Arial" panose="020B0604020202020204" pitchFamily="34" charset="0"/>
              <a:cs typeface="Arial" panose="020B0604020202020204" pitchFamily="34" charset="0"/>
            </a:endParaRPr>
          </a:p>
          <a:p>
            <a:pPr lvl="1" indent="0">
              <a:lnSpc>
                <a:spcPct val="112000"/>
              </a:lnSpc>
              <a:buSzPct val="90000"/>
              <a:buNone/>
              <a:defRPr/>
            </a:pPr>
            <a:endParaRPr lang="en-CA" sz="2000" b="0" i="1">
              <a:solidFill>
                <a:schemeClr val="accent1"/>
              </a:solidFill>
              <a:latin typeface="Arial" panose="020B0604020202020204" pitchFamily="34" charset="0"/>
              <a:cs typeface="Arial" panose="020B0604020202020204" pitchFamily="34" charset="0"/>
            </a:endParaRPr>
          </a:p>
          <a:p>
            <a:pPr lvl="1" indent="0">
              <a:lnSpc>
                <a:spcPct val="112000"/>
              </a:lnSpc>
              <a:buSzPct val="90000"/>
              <a:buNone/>
              <a:defRPr/>
            </a:pPr>
            <a:r>
              <a:rPr lang="en-CA" sz="2000" b="0" i="1">
                <a:solidFill>
                  <a:schemeClr val="accent1"/>
                </a:solidFill>
                <a:latin typeface="Arial" panose="020B0604020202020204" pitchFamily="34" charset="0"/>
                <a:cs typeface="Arial" panose="020B0604020202020204" pitchFamily="34" charset="0"/>
              </a:rPr>
              <a:t>CFO Playbook and US User Summit 2020</a:t>
            </a:r>
          </a:p>
          <a:p>
            <a:pPr lvl="1" indent="0">
              <a:lnSpc>
                <a:spcPct val="112000"/>
              </a:lnSpc>
              <a:buSzPct val="90000"/>
              <a:buNone/>
              <a:defRPr/>
            </a:pPr>
            <a:endParaRPr lang="en-CA" sz="2000" b="1">
              <a:solidFill>
                <a:schemeClr val="accent1"/>
              </a:solidFill>
              <a:latin typeface="Arial" panose="020B0604020202020204" pitchFamily="34" charset="0"/>
              <a:cs typeface="Arial" panose="020B0604020202020204" pitchFamily="34" charset="0"/>
            </a:endParaRPr>
          </a:p>
          <a:p>
            <a:pPr lvl="1" indent="0">
              <a:lnSpc>
                <a:spcPct val="112000"/>
              </a:lnSpc>
              <a:buSzPct val="90000"/>
              <a:buNone/>
              <a:defRPr/>
            </a:pPr>
            <a:r>
              <a:rPr lang="en-CA" sz="2000" b="1">
                <a:solidFill>
                  <a:schemeClr val="accent1"/>
                </a:solidFill>
                <a:latin typeface="Arial" panose="020B0604020202020204" pitchFamily="34" charset="0"/>
                <a:cs typeface="Arial" panose="020B0604020202020204" pitchFamily="34" charset="0"/>
              </a:rPr>
              <a:t>Business Need</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Move off of existing P2P solution to automate processing of Non-PO invoices and expenses </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Enable touchless payment processing for seven unique processes</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Make it easy for field claims agents to approve invoices or send for additional processing</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Enable visibility into invoices across shared services locations in the US, India, and Eastern Europe </a:t>
            </a:r>
          </a:p>
          <a:p>
            <a:pPr lvl="1">
              <a:lnSpc>
                <a:spcPct val="112000"/>
              </a:lnSpc>
              <a:buSzPct val="90000"/>
              <a:defRPr/>
            </a:pPr>
            <a:r>
              <a:rPr lang="en-US" sz="2000" b="1">
                <a:solidFill>
                  <a:schemeClr val="accent1"/>
                </a:solidFill>
              </a:rPr>
              <a:t>Results </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Reduced costs due to less time spend processing invoices and less paper</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Accuracy of financial reporting and reconciliations has increased</a:t>
            </a:r>
          </a:p>
          <a:p>
            <a:pPr marL="285750" lvl="1" indent="-285750">
              <a:lnSpc>
                <a:spcPct val="112000"/>
              </a:lnSpc>
              <a:spcBef>
                <a:spcPct val="0"/>
              </a:spcBef>
              <a:buSzPct val="100000"/>
              <a:buFont typeface="Arial" panose="020B0604020202020204" pitchFamily="34" charset="0"/>
              <a:buChar char="•"/>
              <a:defRPr/>
            </a:pPr>
            <a:r>
              <a:rPr lang="en-US" sz="1600">
                <a:solidFill>
                  <a:srgbClr val="000000"/>
                </a:solidFill>
              </a:rPr>
              <a:t>Almost eliminated out of balance errors between SAP and </a:t>
            </a:r>
            <a:r>
              <a:rPr lang="en-US" sz="1600" err="1">
                <a:solidFill>
                  <a:srgbClr val="000000"/>
                </a:solidFill>
              </a:rPr>
              <a:t>EZAccess</a:t>
            </a:r>
            <a:r>
              <a:rPr lang="en-US" sz="1600">
                <a:solidFill>
                  <a:srgbClr val="000000"/>
                </a:solidFill>
              </a:rPr>
              <a:t>, saving hours investigating, correcting and re-processing</a:t>
            </a:r>
          </a:p>
          <a:p>
            <a:pPr marL="285750" lvl="1" indent="-285750">
              <a:lnSpc>
                <a:spcPct val="112000"/>
              </a:lnSpc>
              <a:spcBef>
                <a:spcPct val="0"/>
              </a:spcBef>
              <a:spcAft>
                <a:spcPts val="600"/>
              </a:spcAft>
              <a:buClrTx/>
              <a:buSzPct val="100000"/>
              <a:buFont typeface="Arial" panose="020B0604020202020204" pitchFamily="34" charset="0"/>
              <a:buChar char="•"/>
              <a:defRPr/>
            </a:pPr>
            <a:r>
              <a:rPr lang="en-CA" sz="1600">
                <a:solidFill>
                  <a:srgbClr val="000000"/>
                </a:solidFill>
                <a:latin typeface="Arial" panose="020B0604020202020204" pitchFamily="34" charset="0"/>
                <a:cs typeface="Arial" panose="020B0604020202020204" pitchFamily="34" charset="0"/>
              </a:rPr>
              <a:t>Easy to use solution was rolled out during coronavirus crisis in Spring 2020. It was easy to train and bring agents up to speed remotely. </a:t>
            </a:r>
            <a:endParaRPr lang="en-US" sz="1600">
              <a:solidFill>
                <a:srgbClr val="00000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5D1916B9-ACCA-4143-883C-1952F0983819}" type="slidenum">
              <a:rPr lang="en-US" smtClean="0"/>
              <a:t>29</a:t>
            </a:fld>
            <a:endParaRPr lang="en-US"/>
          </a:p>
        </p:txBody>
      </p:sp>
    </p:spTree>
    <p:extLst>
      <p:ext uri="{BB962C8B-B14F-4D97-AF65-F5344CB8AC3E}">
        <p14:creationId xmlns:p14="http://schemas.microsoft.com/office/powerpoint/2010/main" val="2357061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fontAlgn="auto">
              <a:lnSpc>
                <a:spcPct val="90000"/>
              </a:lnSpc>
              <a:spcBef>
                <a:spcPts val="0"/>
              </a:spcBef>
              <a:spcAft>
                <a:spcPts val="672"/>
              </a:spcAft>
              <a:buClr>
                <a:schemeClr val="tx1"/>
              </a:buClr>
              <a:buSzPct val="90000"/>
              <a:buFontTx/>
              <a:buNone/>
              <a:tabLst/>
              <a:defRPr/>
            </a:pPr>
            <a:r>
              <a:rPr lang="en-US" sz="1000"/>
              <a:t>DAN</a:t>
            </a:r>
          </a:p>
          <a:p>
            <a:pPr marL="0" marR="0" lvl="2" indent="0" fontAlgn="auto">
              <a:lnSpc>
                <a:spcPct val="90000"/>
              </a:lnSpc>
              <a:spcBef>
                <a:spcPts val="0"/>
              </a:spcBef>
              <a:spcAft>
                <a:spcPts val="672"/>
              </a:spcAft>
              <a:buClr>
                <a:schemeClr val="tx1"/>
              </a:buClr>
              <a:buSzPct val="90000"/>
              <a:buFontTx/>
              <a:buNone/>
              <a:tabLst/>
              <a:defRPr/>
            </a:pPr>
            <a:endParaRPr lang="en-US" sz="1000"/>
          </a:p>
          <a:p>
            <a:pPr marL="0" marR="0" lvl="2" indent="0" fontAlgn="auto">
              <a:lnSpc>
                <a:spcPct val="90000"/>
              </a:lnSpc>
              <a:spcBef>
                <a:spcPts val="0"/>
              </a:spcBef>
              <a:spcAft>
                <a:spcPts val="672"/>
              </a:spcAft>
              <a:buClr>
                <a:schemeClr val="tx1"/>
              </a:buClr>
              <a:buSzPct val="90000"/>
              <a:buFontTx/>
              <a:buNone/>
              <a:tabLst/>
              <a:defRPr/>
            </a:pPr>
            <a:r>
              <a:rPr lang="en-US" sz="1000"/>
              <a:t>Switch to new procurement solution provided new capabilities, but </a:t>
            </a:r>
            <a:br>
              <a:rPr lang="en-US" sz="1000"/>
            </a:br>
            <a:r>
              <a:rPr lang="en-US" sz="1000"/>
              <a:t>created processing gaps for Payment Requests, which were filled using the SAP-embedded solution from </a:t>
            </a:r>
            <a:r>
              <a:rPr lang="en-US" sz="1000" err="1"/>
              <a:t>Serrala</a:t>
            </a:r>
            <a:r>
              <a:rPr lang="en-US" sz="1000"/>
              <a:t>, FS2 Accounts Payable.  It allowed us  to have more flexible approvals, based on the authorizations levels that were already defined in SAP. </a:t>
            </a:r>
          </a:p>
          <a:p>
            <a:pPr marL="0" lvl="2" indent="-342900">
              <a:lnSpc>
                <a:spcPct val="90000"/>
              </a:lnSpc>
              <a:spcAft>
                <a:spcPts val="672"/>
              </a:spcAft>
              <a:buClr>
                <a:schemeClr val="tx1"/>
              </a:buClr>
              <a:buSzPct val="90000"/>
              <a:buFont typeface="Arial" panose="020B0604020202020204" pitchFamily="34" charset="0"/>
              <a:buChar char="•"/>
              <a:defRPr/>
            </a:pPr>
            <a:r>
              <a:rPr lang="en-US" sz="1000"/>
              <a:t>Manager Approvals based on existing hierarchy or ad hoc approvals</a:t>
            </a:r>
          </a:p>
          <a:p>
            <a:pPr marL="0" lvl="2" indent="-342900">
              <a:lnSpc>
                <a:spcPct val="90000"/>
              </a:lnSpc>
              <a:spcAft>
                <a:spcPts val="672"/>
              </a:spcAft>
              <a:buClr>
                <a:schemeClr val="tx1"/>
              </a:buClr>
              <a:buSzPct val="90000"/>
              <a:buFont typeface="Arial" panose="020B0604020202020204" pitchFamily="34" charset="0"/>
              <a:buChar char="•"/>
              <a:defRPr/>
            </a:pPr>
            <a:r>
              <a:rPr lang="en-US" sz="1000"/>
              <a:t>Standard authorization based on job reward level for hierarchy</a:t>
            </a:r>
          </a:p>
          <a:p>
            <a:pPr marL="0" lvl="2" indent="-342900">
              <a:lnSpc>
                <a:spcPct val="90000"/>
              </a:lnSpc>
              <a:spcAft>
                <a:spcPts val="672"/>
              </a:spcAft>
              <a:buClr>
                <a:schemeClr val="tx1"/>
              </a:buClr>
              <a:buSzPct val="90000"/>
              <a:buFont typeface="Arial" panose="020B0604020202020204" pitchFamily="34" charset="0"/>
              <a:buChar char="•"/>
              <a:defRPr/>
            </a:pPr>
            <a:r>
              <a:rPr lang="en-US" sz="1000"/>
              <a:t>Ad hoc approval hierarchy based on authorization to Ledger accounts</a:t>
            </a:r>
          </a:p>
          <a:p>
            <a:endParaRPr lang="en-US"/>
          </a:p>
        </p:txBody>
      </p:sp>
      <p:sp>
        <p:nvSpPr>
          <p:cNvPr id="4" name="Slide Number Placeholder 3"/>
          <p:cNvSpPr>
            <a:spLocks noGrp="1"/>
          </p:cNvSpPr>
          <p:nvPr>
            <p:ph type="sldNum" sz="quarter" idx="5"/>
          </p:nvPr>
        </p:nvSpPr>
        <p:spPr/>
        <p:txBody>
          <a:bodyPr/>
          <a:lstStyle/>
          <a:p>
            <a:fld id="{5D1916B9-ACCA-4143-883C-1952F0983819}" type="slidenum">
              <a:rPr lang="en-US" smtClean="0"/>
              <a:t>30</a:t>
            </a:fld>
            <a:endParaRPr lang="en-US"/>
          </a:p>
        </p:txBody>
      </p:sp>
    </p:spTree>
    <p:extLst>
      <p:ext uri="{BB962C8B-B14F-4D97-AF65-F5344CB8AC3E}">
        <p14:creationId xmlns:p14="http://schemas.microsoft.com/office/powerpoint/2010/main" val="3321401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4C086789-EBF2-4404-9DA5-E861D4B5F08B}" type="slidenum">
              <a:rPr lang="en-US" smtClean="0"/>
              <a:pPr/>
              <a:t>32</a:t>
            </a:fld>
            <a:endParaRPr lang="en-US"/>
          </a:p>
        </p:txBody>
      </p:sp>
    </p:spTree>
    <p:extLst>
      <p:ext uri="{BB962C8B-B14F-4D97-AF65-F5344CB8AC3E}">
        <p14:creationId xmlns:p14="http://schemas.microsoft.com/office/powerpoint/2010/main" val="104585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5D1916B9-ACCA-4143-883C-1952F098381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697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err="1"/>
              <a:t>Typical</a:t>
            </a:r>
            <a:r>
              <a:rPr lang="de-DE"/>
              <a:t> </a:t>
            </a:r>
            <a:r>
              <a:rPr lang="de-DE" err="1"/>
              <a:t>situation</a:t>
            </a:r>
            <a:r>
              <a:rPr lang="de-DE" baseline="0"/>
              <a:t>: </a:t>
            </a:r>
            <a:r>
              <a:rPr lang="de-DE" baseline="0" err="1"/>
              <a:t>data</a:t>
            </a:r>
            <a:r>
              <a:rPr lang="de-DE" baseline="0"/>
              <a:t> </a:t>
            </a:r>
            <a:r>
              <a:rPr lang="de-DE" baseline="0" err="1"/>
              <a:t>growth</a:t>
            </a:r>
            <a:r>
              <a:rPr lang="de-DE" baseline="0"/>
              <a:t> </a:t>
            </a:r>
            <a:r>
              <a:rPr lang="de-DE" baseline="0" err="1"/>
              <a:t>by</a:t>
            </a:r>
            <a:r>
              <a:rPr lang="de-DE" baseline="0"/>
              <a:t> time.</a:t>
            </a:r>
          </a:p>
          <a:p>
            <a:r>
              <a:rPr lang="de-DE" baseline="0" err="1"/>
              <a:t>Archiving</a:t>
            </a:r>
            <a:r>
              <a:rPr lang="de-DE" baseline="0"/>
              <a:t>: Transfer </a:t>
            </a:r>
            <a:r>
              <a:rPr lang="de-DE" baseline="0" err="1"/>
              <a:t>growth</a:t>
            </a:r>
            <a:r>
              <a:rPr lang="de-DE" baseline="0"/>
              <a:t> </a:t>
            </a:r>
            <a:r>
              <a:rPr lang="de-DE" baseline="0" err="1"/>
              <a:t>to</a:t>
            </a:r>
            <a:r>
              <a:rPr lang="de-DE" baseline="0"/>
              <a:t> </a:t>
            </a:r>
            <a:r>
              <a:rPr lang="de-DE" baseline="0" err="1"/>
              <a:t>archive</a:t>
            </a:r>
            <a:r>
              <a:rPr lang="de-DE" baseline="0"/>
              <a:t> </a:t>
            </a:r>
            <a:r>
              <a:rPr lang="de-DE" baseline="0" err="1"/>
              <a:t>achieving</a:t>
            </a:r>
            <a:r>
              <a:rPr lang="de-DE" baseline="0"/>
              <a:t> </a:t>
            </a:r>
            <a:r>
              <a:rPr lang="de-DE" baseline="0" err="1"/>
              <a:t>several</a:t>
            </a:r>
            <a:r>
              <a:rPr lang="de-DE" baseline="0"/>
              <a:t> </a:t>
            </a:r>
            <a:r>
              <a:rPr lang="de-DE" baseline="0" err="1"/>
              <a:t>benefits</a:t>
            </a:r>
            <a:r>
              <a:rPr lang="de-DE" baseline="0"/>
              <a:t>:</a:t>
            </a:r>
          </a:p>
          <a:p>
            <a:pPr marL="171450" indent="-171450">
              <a:buFontTx/>
              <a:buChar char="-"/>
            </a:pPr>
            <a:r>
              <a:rPr lang="de-DE" baseline="0"/>
              <a:t>Compressed </a:t>
            </a:r>
            <a:r>
              <a:rPr lang="de-DE" baseline="0" err="1"/>
              <a:t>storage</a:t>
            </a:r>
            <a:r>
              <a:rPr lang="de-DE" baseline="0"/>
              <a:t> in flat </a:t>
            </a:r>
            <a:r>
              <a:rPr lang="de-DE" baseline="0" err="1"/>
              <a:t>files</a:t>
            </a:r>
            <a:r>
              <a:rPr lang="de-DE" baseline="0"/>
              <a:t> =&gt; </a:t>
            </a:r>
            <a:r>
              <a:rPr lang="de-DE" baseline="0" err="1"/>
              <a:t>less</a:t>
            </a:r>
            <a:r>
              <a:rPr lang="de-DE" baseline="0"/>
              <a:t> </a:t>
            </a:r>
            <a:r>
              <a:rPr lang="de-DE" baseline="0" err="1"/>
              <a:t>resources</a:t>
            </a:r>
            <a:r>
              <a:rPr lang="de-DE" baseline="0"/>
              <a:t>, </a:t>
            </a:r>
            <a:r>
              <a:rPr lang="de-DE" baseline="0" err="1"/>
              <a:t>costs</a:t>
            </a:r>
            <a:endParaRPr lang="de-DE" baseline="0"/>
          </a:p>
          <a:p>
            <a:pPr marL="171450" indent="-171450">
              <a:buFontTx/>
              <a:buChar char="-"/>
            </a:pPr>
            <a:r>
              <a:rPr lang="de-DE" baseline="0" err="1"/>
              <a:t>Compliant</a:t>
            </a:r>
            <a:r>
              <a:rPr lang="de-DE" baseline="0"/>
              <a:t> </a:t>
            </a:r>
            <a:r>
              <a:rPr lang="de-DE" baseline="0" err="1"/>
              <a:t>storage</a:t>
            </a:r>
            <a:r>
              <a:rPr lang="de-DE" baseline="0"/>
              <a:t> </a:t>
            </a:r>
            <a:r>
              <a:rPr lang="de-DE" baseline="0" err="1"/>
              <a:t>of</a:t>
            </a:r>
            <a:r>
              <a:rPr lang="de-DE" baseline="0"/>
              <a:t> </a:t>
            </a:r>
            <a:r>
              <a:rPr lang="de-DE" baseline="0" err="1"/>
              <a:t>archive</a:t>
            </a:r>
            <a:r>
              <a:rPr lang="de-DE" baseline="0"/>
              <a:t> </a:t>
            </a:r>
            <a:r>
              <a:rPr lang="de-DE" baseline="0" err="1"/>
              <a:t>files</a:t>
            </a:r>
            <a:r>
              <a:rPr lang="de-DE" baseline="0"/>
              <a:t>; not </a:t>
            </a:r>
            <a:r>
              <a:rPr lang="de-DE" baseline="0" err="1"/>
              <a:t>changable</a:t>
            </a:r>
            <a:r>
              <a:rPr lang="de-DE" baseline="0"/>
              <a:t>.</a:t>
            </a:r>
          </a:p>
          <a:p>
            <a:pPr marL="0" indent="0">
              <a:buFontTx/>
              <a:buNone/>
            </a:pPr>
            <a:r>
              <a:rPr lang="de-DE" baseline="0"/>
              <a:t>Ideal </a:t>
            </a:r>
            <a:r>
              <a:rPr lang="de-DE" baseline="0" err="1"/>
              <a:t>situation</a:t>
            </a:r>
            <a:r>
              <a:rPr lang="de-DE" baseline="0"/>
              <a:t>: 0-growth in DB; </a:t>
            </a:r>
            <a:r>
              <a:rPr lang="de-DE" baseline="0" err="1"/>
              <a:t>archive</a:t>
            </a:r>
            <a:r>
              <a:rPr lang="de-DE" baseline="0"/>
              <a:t> </a:t>
            </a:r>
            <a:r>
              <a:rPr lang="de-DE" baseline="0" err="1"/>
              <a:t>as</a:t>
            </a:r>
            <a:r>
              <a:rPr lang="de-DE" baseline="0"/>
              <a:t> </a:t>
            </a:r>
            <a:r>
              <a:rPr lang="de-DE" baseline="0" err="1"/>
              <a:t>much</a:t>
            </a:r>
            <a:r>
              <a:rPr lang="de-DE" baseline="0"/>
              <a:t> </a:t>
            </a:r>
            <a:r>
              <a:rPr lang="de-DE" baseline="0" err="1"/>
              <a:t>as</a:t>
            </a:r>
            <a:r>
              <a:rPr lang="de-DE" baseline="0"/>
              <a:t> </a:t>
            </a:r>
            <a:r>
              <a:rPr lang="de-DE" baseline="0" err="1"/>
              <a:t>new</a:t>
            </a:r>
            <a:r>
              <a:rPr lang="de-DE" baseline="0"/>
              <a:t> </a:t>
            </a:r>
            <a:r>
              <a:rPr lang="de-DE" baseline="0" err="1"/>
              <a:t>data</a:t>
            </a:r>
            <a:r>
              <a:rPr lang="de-DE" baseline="0"/>
              <a:t> </a:t>
            </a:r>
            <a:r>
              <a:rPr lang="de-DE" baseline="0" err="1"/>
              <a:t>is</a:t>
            </a:r>
            <a:r>
              <a:rPr lang="de-DE" baseline="0"/>
              <a:t> </a:t>
            </a:r>
            <a:r>
              <a:rPr lang="de-DE" baseline="0" err="1"/>
              <a:t>created</a:t>
            </a:r>
            <a:r>
              <a:rPr lang="de-DE" baseline="0"/>
              <a:t>/</a:t>
            </a:r>
            <a:r>
              <a:rPr lang="de-DE" baseline="0" err="1"/>
              <a:t>stored</a:t>
            </a:r>
            <a:r>
              <a:rPr lang="de-DE" baseline="0"/>
              <a:t>.</a:t>
            </a:r>
            <a:endParaRPr lang="de-DE"/>
          </a:p>
          <a:p>
            <a:endParaRPr lang="en-GB"/>
          </a:p>
        </p:txBody>
      </p:sp>
      <p:sp>
        <p:nvSpPr>
          <p:cNvPr id="4" name="Slide Number Placeholder 3"/>
          <p:cNvSpPr>
            <a:spLocks noGrp="1"/>
          </p:cNvSpPr>
          <p:nvPr>
            <p:ph type="sldNum" sz="quarter" idx="10"/>
          </p:nvPr>
        </p:nvSpPr>
        <p:spPr/>
        <p:txBody>
          <a:bodyPr/>
          <a:lstStyle/>
          <a:p>
            <a:fld id="{5D1916B9-ACCA-4143-883C-1952F0983819}" type="slidenum">
              <a:rPr lang="en-US" smtClean="0"/>
              <a:t>8</a:t>
            </a:fld>
            <a:endParaRPr lang="en-US"/>
          </a:p>
        </p:txBody>
      </p:sp>
    </p:spTree>
    <p:extLst>
      <p:ext uri="{BB962C8B-B14F-4D97-AF65-F5344CB8AC3E}">
        <p14:creationId xmlns:p14="http://schemas.microsoft.com/office/powerpoint/2010/main" val="2352814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kern="1200">
              <a:solidFill>
                <a:srgbClr val="424242"/>
              </a:solidFill>
              <a:latin typeface="+mn-lt"/>
              <a:ea typeface="+mn-ea"/>
              <a:cs typeface="+mn-cs"/>
            </a:endParaRPr>
          </a:p>
        </p:txBody>
      </p:sp>
      <p:sp>
        <p:nvSpPr>
          <p:cNvPr id="4" name="Slide Number Placeholder 3"/>
          <p:cNvSpPr>
            <a:spLocks noGrp="1"/>
          </p:cNvSpPr>
          <p:nvPr>
            <p:ph type="sldNum" sz="quarter" idx="5"/>
          </p:nvPr>
        </p:nvSpPr>
        <p:spPr/>
        <p:txBody>
          <a:bodyPr/>
          <a:lstStyle/>
          <a:p>
            <a:fld id="{4C086789-EBF2-4404-9DA5-E861D4B5F08B}" type="slidenum">
              <a:rPr lang="en-US" smtClean="0"/>
              <a:pPr/>
              <a:t>34</a:t>
            </a:fld>
            <a:endParaRPr lang="en-US"/>
          </a:p>
        </p:txBody>
      </p:sp>
    </p:spTree>
    <p:extLst>
      <p:ext uri="{BB962C8B-B14F-4D97-AF65-F5344CB8AC3E}">
        <p14:creationId xmlns:p14="http://schemas.microsoft.com/office/powerpoint/2010/main" val="189587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ADK format and give access to files through DNO</a:t>
            </a:r>
          </a:p>
          <a:p>
            <a:r>
              <a:rPr lang="en-US"/>
              <a:t>3. </a:t>
            </a:r>
            <a:r>
              <a:rPr lang="en-US" err="1"/>
              <a:t>Corsestone</a:t>
            </a:r>
            <a:r>
              <a:rPr lang="en-US"/>
              <a:t> Cloud DNO – Smith and Nephew, 77Energy </a:t>
            </a:r>
          </a:p>
        </p:txBody>
      </p:sp>
      <p:sp>
        <p:nvSpPr>
          <p:cNvPr id="4" name="Slide Number Placeholder 3"/>
          <p:cNvSpPr>
            <a:spLocks noGrp="1"/>
          </p:cNvSpPr>
          <p:nvPr>
            <p:ph type="sldNum" sz="quarter" idx="5"/>
          </p:nvPr>
        </p:nvSpPr>
        <p:spPr/>
        <p:txBody>
          <a:bodyPr/>
          <a:lstStyle/>
          <a:p>
            <a:fld id="{4C086789-EBF2-4404-9DA5-E861D4B5F08B}" type="slidenum">
              <a:rPr lang="en-US" smtClean="0"/>
              <a:pPr/>
              <a:t>9</a:t>
            </a:fld>
            <a:endParaRPr lang="en-US"/>
          </a:p>
        </p:txBody>
      </p:sp>
    </p:spTree>
    <p:extLst>
      <p:ext uri="{BB962C8B-B14F-4D97-AF65-F5344CB8AC3E}">
        <p14:creationId xmlns:p14="http://schemas.microsoft.com/office/powerpoint/2010/main" val="260355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a:lnSpc>
                <a:spcPct val="115000"/>
              </a:lnSpc>
              <a:spcBef>
                <a:spcPts val="0"/>
              </a:spcBef>
              <a:spcAft>
                <a:spcPts val="1000"/>
              </a:spcAft>
            </a:pPr>
            <a:r>
              <a:rPr lang="en-US" sz="1600">
                <a:latin typeface="Calibri" panose="020F0502020204030204" pitchFamily="34" charset="0"/>
                <a:ea typeface="Calibri" panose="020F0502020204030204" pitchFamily="34" charset="0"/>
                <a:cs typeface="Times New Roman" panose="02020603050405020304" pitchFamily="18" charset="0"/>
              </a:rPr>
              <a:t>Carving out mass amounts of data manually using standard archiving process traditionally required months and even years to complete. The Dolphin ACA is a software solution that completely automates this process, ensuring there’s a predictable, constant and auditable process and replaces the labor-intensive, error-prone processes providing fast cost saving with reliable results.  </a:t>
            </a:r>
            <a:br>
              <a:rPr lang="en-US" sz="1400">
                <a:latin typeface="Calibri" panose="020F0502020204030204" pitchFamily="34" charset="0"/>
                <a:ea typeface="Calibri" panose="020F0502020204030204" pitchFamily="34" charset="0"/>
                <a:cs typeface="Times New Roman" panose="02020603050405020304" pitchFamily="18" charset="0"/>
              </a:rPr>
            </a:br>
            <a:endParaRPr lang="en-US" sz="50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600">
                <a:latin typeface="Calibri" panose="020F0502020204030204" pitchFamily="34" charset="0"/>
                <a:ea typeface="Calibri" panose="020F0502020204030204" pitchFamily="34" charset="0"/>
                <a:cs typeface="Times New Roman" panose="02020603050405020304" pitchFamily="18" charset="0"/>
              </a:rPr>
              <a:t>The Dolphin ACA Solution will:  </a:t>
            </a:r>
          </a:p>
          <a:p>
            <a:pPr marL="342900" marR="0" lvl="0" indent="-342900">
              <a:lnSpc>
                <a:spcPct val="115000"/>
              </a:lnSpc>
              <a:spcBef>
                <a:spcPts val="0"/>
              </a:spcBef>
              <a:spcAft>
                <a:spcPts val="0"/>
              </a:spcAft>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Accelerate the removal of targeted data from lowest-level Transactional data, all the way up through the Business Process and including all Segments of Master data.</a:t>
            </a:r>
          </a:p>
          <a:p>
            <a:pPr marL="342900" marR="0" lvl="0" indent="-342900">
              <a:lnSpc>
                <a:spcPct val="115000"/>
              </a:lnSpc>
              <a:spcBef>
                <a:spcPts val="0"/>
              </a:spcBef>
              <a:spcAft>
                <a:spcPts val="0"/>
              </a:spcAft>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Provide a simple configurable cockpit designed to accommodate your specific carve out criteria.</a:t>
            </a:r>
          </a:p>
          <a:p>
            <a:pPr marL="342900" marR="0" lvl="0" indent="-342900">
              <a:lnSpc>
                <a:spcPct val="115000"/>
              </a:lnSpc>
              <a:spcBef>
                <a:spcPts val="0"/>
              </a:spcBef>
              <a:spcAft>
                <a:spcPts val="0"/>
              </a:spcAft>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Assures that all targeted data across tables and functional areas will be identified and removed. </a:t>
            </a:r>
          </a:p>
          <a:p>
            <a:pPr marL="342900" indent="-342900">
              <a:lnSpc>
                <a:spcPct val="115000"/>
              </a:lnSpc>
              <a:spcBef>
                <a:spcPts val="0"/>
              </a:spcBef>
              <a:spcAft>
                <a:spcPts val="0"/>
              </a:spcAft>
              <a:buFont typeface="Symbol" panose="05050102010706020507" pitchFamily="18" charset="2"/>
              <a:buChar char=""/>
            </a:pPr>
            <a:r>
              <a:rPr lang="en-US" sz="1400">
                <a:latin typeface="Calibri" panose="020F0502020204030204" pitchFamily="34" charset="0"/>
                <a:ea typeface="Calibri" panose="020F0502020204030204" pitchFamily="34" charset="0"/>
                <a:cs typeface="Times New Roman" panose="02020603050405020304" pitchFamily="18" charset="0"/>
              </a:rPr>
              <a:t>Flexible selection criteria for archiving  and removing data can be based on any field in any table.</a:t>
            </a:r>
            <a:br>
              <a:rPr lang="en-US" sz="1400">
                <a:latin typeface="Calibri" panose="020F0502020204030204" pitchFamily="34" charset="0"/>
                <a:ea typeface="Calibri" panose="020F0502020204030204" pitchFamily="34" charset="0"/>
                <a:cs typeface="Times New Roman" panose="02020603050405020304" pitchFamily="18" charset="0"/>
              </a:rPr>
            </a:br>
            <a:endParaRPr lang="en-US" sz="5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spcAft>
                <a:spcPts val="0"/>
              </a:spcAft>
              <a:buFont typeface="Symbol" panose="05050102010706020507" pitchFamily="18" charset="2"/>
              <a:buChar char=""/>
            </a:pPr>
            <a:r>
              <a:rPr lang="en-US" sz="1800">
                <a:latin typeface="Calibri" panose="020F0502020204030204" pitchFamily="34" charset="0"/>
                <a:ea typeface="Calibri" panose="020F0502020204030204" pitchFamily="34" charset="0"/>
                <a:cs typeface="Times New Roman" panose="02020603050405020304" pitchFamily="18" charset="0"/>
              </a:rPr>
              <a:t>Project timeline reduced from years to weeks!</a:t>
            </a:r>
          </a:p>
        </p:txBody>
      </p:sp>
      <p:sp>
        <p:nvSpPr>
          <p:cNvPr id="4" name="Slide Number Placeholder 3"/>
          <p:cNvSpPr>
            <a:spLocks noGrp="1"/>
          </p:cNvSpPr>
          <p:nvPr>
            <p:ph type="sldNum" sz="quarter" idx="10"/>
          </p:nvPr>
        </p:nvSpPr>
        <p:spPr/>
        <p:txBody>
          <a:bodyPr/>
          <a:lstStyle/>
          <a:p>
            <a:fld id="{426E8BC0-277A-4FCA-AE91-937F805CE61E}" type="slidenum">
              <a:rPr lang="en-US" smtClean="0"/>
              <a:t>11</a:t>
            </a:fld>
            <a:endParaRPr lang="en-US"/>
          </a:p>
        </p:txBody>
      </p:sp>
    </p:spTree>
    <p:extLst>
      <p:ext uri="{BB962C8B-B14F-4D97-AF65-F5344CB8AC3E}">
        <p14:creationId xmlns:p14="http://schemas.microsoft.com/office/powerpoint/2010/main" val="290679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4C086789-EBF2-4404-9DA5-E861D4B5F08B}" type="slidenum">
              <a:rPr lang="en-US" smtClean="0"/>
              <a:pPr/>
              <a:t>13</a:t>
            </a:fld>
            <a:endParaRPr lang="en-US"/>
          </a:p>
        </p:txBody>
      </p:sp>
    </p:spTree>
    <p:extLst>
      <p:ext uri="{BB962C8B-B14F-4D97-AF65-F5344CB8AC3E}">
        <p14:creationId xmlns:p14="http://schemas.microsoft.com/office/powerpoint/2010/main" val="350976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a:t>
            </a:r>
          </a:p>
        </p:txBody>
      </p:sp>
      <p:sp>
        <p:nvSpPr>
          <p:cNvPr id="4" name="Slide Number Placeholder 3"/>
          <p:cNvSpPr>
            <a:spLocks noGrp="1"/>
          </p:cNvSpPr>
          <p:nvPr>
            <p:ph type="sldNum" sz="quarter" idx="5"/>
          </p:nvPr>
        </p:nvSpPr>
        <p:spPr/>
        <p:txBody>
          <a:bodyPr/>
          <a:lstStyle/>
          <a:p>
            <a:fld id="{4C086789-EBF2-4404-9DA5-E861D4B5F08B}" type="slidenum">
              <a:rPr lang="en-US" smtClean="0"/>
              <a:pPr/>
              <a:t>14</a:t>
            </a:fld>
            <a:endParaRPr lang="en-US"/>
          </a:p>
        </p:txBody>
      </p:sp>
    </p:spTree>
    <p:extLst>
      <p:ext uri="{BB962C8B-B14F-4D97-AF65-F5344CB8AC3E}">
        <p14:creationId xmlns:p14="http://schemas.microsoft.com/office/powerpoint/2010/main" val="42329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a:t>
            </a:r>
          </a:p>
        </p:txBody>
      </p:sp>
      <p:sp>
        <p:nvSpPr>
          <p:cNvPr id="4" name="Slide Number Placeholder 3"/>
          <p:cNvSpPr>
            <a:spLocks noGrp="1"/>
          </p:cNvSpPr>
          <p:nvPr>
            <p:ph type="sldNum" sz="quarter" idx="5"/>
          </p:nvPr>
        </p:nvSpPr>
        <p:spPr/>
        <p:txBody>
          <a:bodyPr/>
          <a:lstStyle/>
          <a:p>
            <a:fld id="{4C086789-EBF2-4404-9DA5-E861D4B5F08B}" type="slidenum">
              <a:rPr lang="en-US" smtClean="0"/>
              <a:pPr/>
              <a:t>15</a:t>
            </a:fld>
            <a:endParaRPr lang="en-US"/>
          </a:p>
        </p:txBody>
      </p:sp>
    </p:spTree>
    <p:extLst>
      <p:ext uri="{BB962C8B-B14F-4D97-AF65-F5344CB8AC3E}">
        <p14:creationId xmlns:p14="http://schemas.microsoft.com/office/powerpoint/2010/main" val="672527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#3– non-SAP Look and Feel</a:t>
            </a:r>
            <a:endParaRPr lang="en-US"/>
          </a:p>
        </p:txBody>
      </p:sp>
      <p:sp>
        <p:nvSpPr>
          <p:cNvPr id="4" name="Slide Number Placeholder 3"/>
          <p:cNvSpPr>
            <a:spLocks noGrp="1"/>
          </p:cNvSpPr>
          <p:nvPr>
            <p:ph type="sldNum" sz="quarter" idx="5"/>
          </p:nvPr>
        </p:nvSpPr>
        <p:spPr/>
        <p:txBody>
          <a:bodyPr/>
          <a:lstStyle/>
          <a:p>
            <a:fld id="{4C086789-EBF2-4404-9DA5-E861D4B5F08B}" type="slidenum">
              <a:rPr lang="en-US" smtClean="0"/>
              <a:pPr/>
              <a:t>16</a:t>
            </a:fld>
            <a:endParaRPr lang="en-US"/>
          </a:p>
        </p:txBody>
      </p:sp>
    </p:spTree>
    <p:extLst>
      <p:ext uri="{BB962C8B-B14F-4D97-AF65-F5344CB8AC3E}">
        <p14:creationId xmlns:p14="http://schemas.microsoft.com/office/powerpoint/2010/main" val="135465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25A5DA-7ACD-4AE7-A41A-4C5564BC160E}" type="slidenum">
              <a:rPr lang="en-US" smtClean="0"/>
              <a:t>17</a:t>
            </a:fld>
            <a:endParaRPr lang="en-US"/>
          </a:p>
        </p:txBody>
      </p:sp>
    </p:spTree>
    <p:extLst>
      <p:ext uri="{BB962C8B-B14F-4D97-AF65-F5344CB8AC3E}">
        <p14:creationId xmlns:p14="http://schemas.microsoft.com/office/powerpoint/2010/main" val="2230936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Users/GCI12/Current%20Jobs/_Si%20Style%20Guide/SAPinsider%20Logos/PNG/SAPinsider_Logo_RGB_primary.png"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oleObject" Target="../embeddings/oleObject3.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4.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uper Graphic Black Title Slide">
    <p:bg>
      <p:bgPr>
        <a:solidFill>
          <a:schemeClr val="tx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D616E2-5C23-4E2B-AFCE-2FBF26FFC90E}"/>
              </a:ext>
            </a:extLst>
          </p:cNvPr>
          <p:cNvGraphicFramePr>
            <a:graphicFrameLocks noChangeAspect="1"/>
          </p:cNvGraphicFramePr>
          <p:nvPr userDrawn="1">
            <p:custDataLst>
              <p:tags r:id="rId1"/>
            </p:custDataLst>
            <p:extLst>
              <p:ext uri="{D42A27DB-BD31-4B8C-83A1-F6EECF244321}">
                <p14:modId xmlns:p14="http://schemas.microsoft.com/office/powerpoint/2010/main" val="34589919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5" name="Object 4" hidden="1">
                        <a:extLst>
                          <a:ext uri="{FF2B5EF4-FFF2-40B4-BE49-F238E27FC236}">
                            <a16:creationId xmlns:a16="http://schemas.microsoft.com/office/drawing/2014/main" id="{93D616E2-5C23-4E2B-AFCE-2FBF26FFC9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3D7B5F5A-36EE-4688-9642-7BF00A50937F}"/>
              </a:ext>
            </a:extLst>
          </p:cNvPr>
          <p:cNvSpPr>
            <a:spLocks noGrp="1"/>
          </p:cNvSpPr>
          <p:nvPr>
            <p:ph type="pic" sz="quarter" idx="14"/>
          </p:nvPr>
        </p:nvSpPr>
        <p:spPr>
          <a:xfrm>
            <a:off x="0" y="3451860"/>
            <a:ext cx="12192000" cy="3406140"/>
          </a:xfrm>
          <a:prstGeom prst="rect">
            <a:avLst/>
          </a:prstGeom>
          <a:blipFill>
            <a:blip r:embed="rId5"/>
            <a:stretch>
              <a:fillRect/>
            </a:stretch>
          </a:blipFill>
        </p:spPr>
        <p:txBody>
          <a:bodyPr/>
          <a:lstStyle/>
          <a:p>
            <a:r>
              <a:rPr lang="en-US"/>
              <a:t>Click icon to add picture</a:t>
            </a:r>
          </a:p>
        </p:txBody>
      </p:sp>
      <p:sp>
        <p:nvSpPr>
          <p:cNvPr id="2" name="Title 1"/>
          <p:cNvSpPr>
            <a:spLocks noGrp="1"/>
          </p:cNvSpPr>
          <p:nvPr>
            <p:ph type="ctrTitle" hasCustomPrompt="1"/>
          </p:nvPr>
        </p:nvSpPr>
        <p:spPr>
          <a:xfrm>
            <a:off x="551384" y="381000"/>
            <a:ext cx="11089754" cy="1447800"/>
          </a:xfrm>
        </p:spPr>
        <p:txBody>
          <a:bodyPr vert="horz" anchor="b" anchorCtr="0">
            <a:noAutofit/>
          </a:bodyPr>
          <a:lstStyle>
            <a:lvl1pPr>
              <a:lnSpc>
                <a:spcPct val="100000"/>
              </a:lnSpc>
              <a:defRPr sz="4000" i="0" kern="800" cap="none" spc="0" baseline="0">
                <a:solidFill>
                  <a:srgbClr val="424242"/>
                </a:solidFill>
                <a:latin typeface="Arial" panose="020B0604020202020204" pitchFamily="34" charset="0"/>
                <a:cs typeface="Arial" panose="020B0604020202020204" pitchFamily="34" charset="0"/>
              </a:defRPr>
            </a:lvl1pPr>
          </a:lstStyle>
          <a:p>
            <a:r>
              <a:rPr lang="en-US"/>
              <a:t>Click Here to Edit the Presentation Title</a:t>
            </a:r>
          </a:p>
        </p:txBody>
      </p:sp>
      <p:sp>
        <p:nvSpPr>
          <p:cNvPr id="3" name="Subtitle 2"/>
          <p:cNvSpPr>
            <a:spLocks noGrp="1"/>
          </p:cNvSpPr>
          <p:nvPr>
            <p:ph type="subTitle" idx="1" hasCustomPrompt="1"/>
          </p:nvPr>
        </p:nvSpPr>
        <p:spPr>
          <a:xfrm>
            <a:off x="551384" y="1981200"/>
            <a:ext cx="11089754" cy="369332"/>
          </a:xfrm>
          <a:prstGeom prst="rect">
            <a:avLst/>
          </a:prstGeom>
        </p:spPr>
        <p:txBody>
          <a:bodyPr>
            <a:spAutoFit/>
          </a:bodyPr>
          <a:lstStyle>
            <a:lvl1pPr marL="0" indent="0" algn="l">
              <a:lnSpc>
                <a:spcPct val="100000"/>
              </a:lnSpc>
              <a:spcBef>
                <a:spcPts val="0"/>
              </a:spcBef>
              <a:spcAft>
                <a:spcPts val="0"/>
              </a:spcAft>
              <a:buNone/>
              <a:defRPr sz="2400" b="0" kern="600" cap="none" spc="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subhead</a:t>
            </a:r>
          </a:p>
        </p:txBody>
      </p:sp>
      <p:sp>
        <p:nvSpPr>
          <p:cNvPr id="13" name="Datumsplatzhalter 2"/>
          <p:cNvSpPr>
            <a:spLocks noGrp="1"/>
          </p:cNvSpPr>
          <p:nvPr>
            <p:ph type="dt" sz="half" idx="13"/>
          </p:nvPr>
        </p:nvSpPr>
        <p:spPr>
          <a:xfrm flipH="1">
            <a:off x="576287" y="6395500"/>
            <a:ext cx="2675397" cy="276999"/>
          </a:xfrm>
          <a:prstGeom prst="rect">
            <a:avLst/>
          </a:prstGeom>
        </p:spPr>
        <p:txBody>
          <a:bodyPr wrap="square">
            <a:spAutoFit/>
          </a:bodyPr>
          <a:lstStyle>
            <a:lvl1pPr algn="l">
              <a:defRPr sz="1800">
                <a:solidFill>
                  <a:schemeClr val="accent1"/>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34721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Examp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424242"/>
                </a:solidFill>
              </a:defRPr>
            </a:lvl1pPr>
          </a:lstStyle>
          <a:p>
            <a:r>
              <a:rPr lang="en-US"/>
              <a:t>Click to edit Master title style</a:t>
            </a:r>
          </a:p>
        </p:txBody>
      </p:sp>
      <p:sp>
        <p:nvSpPr>
          <p:cNvPr id="5" name="Foliennummernplatzhalter 21"/>
          <p:cNvSpPr>
            <a:spLocks noGrp="1"/>
          </p:cNvSpPr>
          <p:nvPr>
            <p:ph type="sldNum" sz="quarter" idx="12"/>
          </p:nvPr>
        </p:nvSpPr>
        <p:spPr>
          <a:xfrm>
            <a:off x="10260221" y="6372000"/>
            <a:ext cx="1367999" cy="360000"/>
          </a:xfrm>
        </p:spPr>
        <p:txBody>
          <a:bodyPr/>
          <a:lstStyle>
            <a:lvl1pPr>
              <a:defRPr>
                <a:solidFill>
                  <a:schemeClr val="accent1"/>
                </a:solidFill>
              </a:defRPr>
            </a:lvl1pPr>
          </a:lstStyle>
          <a:p>
            <a:fld id="{EC101DC9-20CD-4D01-84D2-8AFAD8D1D7AE}" type="slidenum">
              <a:rPr lang="en-US" smtClean="0"/>
              <a:pPr/>
              <a:t>‹#›</a:t>
            </a:fld>
            <a:endParaRPr lang="en-US"/>
          </a:p>
        </p:txBody>
      </p:sp>
      <p:sp>
        <p:nvSpPr>
          <p:cNvPr id="6" name="Text Placeholder 3">
            <a:extLst>
              <a:ext uri="{FF2B5EF4-FFF2-40B4-BE49-F238E27FC236}">
                <a16:creationId xmlns:a16="http://schemas.microsoft.com/office/drawing/2014/main" id="{8F24943E-A4E5-BF41-A2FC-31D45CC76E17}"/>
              </a:ext>
            </a:extLst>
          </p:cNvPr>
          <p:cNvSpPr>
            <a:spLocks noGrp="1"/>
          </p:cNvSpPr>
          <p:nvPr>
            <p:ph type="body" sz="quarter" idx="10" hasCustomPrompt="1"/>
          </p:nvPr>
        </p:nvSpPr>
        <p:spPr>
          <a:xfrm>
            <a:off x="573024" y="1508760"/>
            <a:ext cx="9723197" cy="4224528"/>
          </a:xfrm>
          <a:prstGeom prst="rect">
            <a:avLst/>
          </a:prstGeom>
        </p:spPr>
        <p:txBody>
          <a:bodyPr lIns="0"/>
          <a:lstStyle>
            <a:lvl1pPr marL="457200" marR="0" indent="-457200" algn="l" defTabSz="1218987" rtl="0" eaLnBrk="1" fontAlgn="auto" latinLnBrk="0" hangingPunct="1">
              <a:lnSpc>
                <a:spcPct val="100000"/>
              </a:lnSpc>
              <a:spcBef>
                <a:spcPts val="0"/>
              </a:spcBef>
              <a:spcAft>
                <a:spcPts val="1500"/>
              </a:spcAft>
              <a:buClr>
                <a:schemeClr val="accent1"/>
              </a:buClr>
              <a:buSzTx/>
              <a:buFont typeface="+mj-lt"/>
              <a:buAutoNum type="arabicPeriod"/>
              <a:tabLst/>
              <a:defRPr lang="en-US" sz="2000" b="0" i="0" kern="800" baseline="0" dirty="0">
                <a:solidFill>
                  <a:srgbClr val="424242"/>
                </a:solidFill>
                <a:latin typeface="Arial" panose="020B0604020202020204" pitchFamily="34" charset="0"/>
                <a:ea typeface="+mn-ea"/>
                <a:cs typeface="Arial" panose="020B0604020202020204" pitchFamily="34" charset="0"/>
              </a:defRPr>
            </a:lvl1pPr>
            <a:lvl2pPr>
              <a:spcAft>
                <a:spcPts val="600"/>
              </a:spcAft>
              <a:defRPr/>
            </a:lvl2pPr>
            <a:lvl3pPr>
              <a:spcAft>
                <a:spcPts val="600"/>
              </a:spcAft>
              <a:defRPr/>
            </a:lvl3pPr>
            <a:lvl4pPr>
              <a:spcAft>
                <a:spcPts val="600"/>
              </a:spcAft>
              <a:defRPr/>
            </a:lvl4pPr>
            <a:lvl5pPr>
              <a:spcAft>
                <a:spcPts val="600"/>
              </a:spcAft>
              <a:defRPr/>
            </a:lvl5pPr>
          </a:lstStyle>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marL="365760" marR="0" lvl="0" indent="-365760" algn="l" defTabSz="1218987" rtl="0" eaLnBrk="1" fontAlgn="auto" latinLnBrk="0" hangingPunct="1">
              <a:lnSpc>
                <a:spcPct val="100000"/>
              </a:lnSpc>
              <a:spcBef>
                <a:spcPts val="0"/>
              </a:spcBef>
              <a:spcAft>
                <a:spcPts val="1500"/>
              </a:spcAft>
              <a:buClrTx/>
              <a:buSzTx/>
              <a:buFont typeface="+mj-lt"/>
              <a:buAutoNum type="arabicPeriod"/>
              <a:tabLst/>
              <a:defRPr/>
            </a:pPr>
            <a:r>
              <a:rPr lang="en-US"/>
              <a:t>Click to edit text</a:t>
            </a:r>
          </a:p>
          <a:p>
            <a:pPr lvl="0"/>
            <a:endParaRPr lang="en-US"/>
          </a:p>
        </p:txBody>
      </p:sp>
    </p:spTree>
    <p:extLst>
      <p:ext uri="{BB962C8B-B14F-4D97-AF65-F5344CB8AC3E}">
        <p14:creationId xmlns:p14="http://schemas.microsoft.com/office/powerpoint/2010/main" val="197821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58F2B188-A740-EDB8-74FE-2680B5D15299}"/>
              </a:ext>
            </a:extLst>
          </p:cNvPr>
          <p:cNvSpPr>
            <a:spLocks/>
          </p:cNvSpPr>
          <p:nvPr userDrawn="1"/>
        </p:nvSpPr>
        <p:spPr>
          <a:xfrm>
            <a:off x="11029950" y="6391014"/>
            <a:ext cx="1162050" cy="466986"/>
          </a:xfrm>
          <a:custGeom>
            <a:avLst/>
            <a:gdLst>
              <a:gd name="connsiteX0" fmla="*/ 0 w 5815878"/>
              <a:gd name="connsiteY0" fmla="*/ 0 h 6858000"/>
              <a:gd name="connsiteX1" fmla="*/ 5815878 w 5815878"/>
              <a:gd name="connsiteY1" fmla="*/ 0 h 6858000"/>
              <a:gd name="connsiteX2" fmla="*/ 5815878 w 5815878"/>
              <a:gd name="connsiteY2" fmla="*/ 6858000 h 6858000"/>
              <a:gd name="connsiteX3" fmla="*/ 0 w 5815878"/>
              <a:gd name="connsiteY3" fmla="*/ 6858000 h 6858000"/>
              <a:gd name="connsiteX4" fmla="*/ 0 w 5815878"/>
              <a:gd name="connsiteY4" fmla="*/ 0 h 6858000"/>
              <a:gd name="connsiteX0" fmla="*/ 1168400 w 5815878"/>
              <a:gd name="connsiteY0" fmla="*/ 0 h 6868160"/>
              <a:gd name="connsiteX1" fmla="*/ 5815878 w 5815878"/>
              <a:gd name="connsiteY1" fmla="*/ 10160 h 6868160"/>
              <a:gd name="connsiteX2" fmla="*/ 5815878 w 5815878"/>
              <a:gd name="connsiteY2" fmla="*/ 6868160 h 6868160"/>
              <a:gd name="connsiteX3" fmla="*/ 0 w 5815878"/>
              <a:gd name="connsiteY3" fmla="*/ 6868160 h 6868160"/>
              <a:gd name="connsiteX4" fmla="*/ 1168400 w 5815878"/>
              <a:gd name="connsiteY4" fmla="*/ 0 h 686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5878" h="6868160">
                <a:moveTo>
                  <a:pt x="1168400" y="0"/>
                </a:moveTo>
                <a:lnTo>
                  <a:pt x="5815878" y="10160"/>
                </a:lnTo>
                <a:lnTo>
                  <a:pt x="5815878" y="6868160"/>
                </a:lnTo>
                <a:lnTo>
                  <a:pt x="0" y="6868160"/>
                </a:lnTo>
                <a:lnTo>
                  <a:pt x="1168400" y="0"/>
                </a:lnTo>
                <a:close/>
              </a:path>
            </a:pathLst>
          </a:custGeom>
          <a:solidFill>
            <a:srgbClr val="EFF3F9"/>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anchor="ctr"/>
          <a:lstStyle/>
          <a:p>
            <a:pP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E209B285-A5A2-DBD2-3E70-0EEFE5425929}"/>
              </a:ext>
            </a:extLst>
          </p:cNvPr>
          <p:cNvSpPr>
            <a:spLocks noGrp="1"/>
          </p:cNvSpPr>
          <p:nvPr>
            <p:ph type="title"/>
          </p:nvPr>
        </p:nvSpPr>
        <p:spPr>
          <a:xfrm>
            <a:off x="514350" y="209550"/>
            <a:ext cx="10515600" cy="10731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44AEAC7-585E-6D69-4C8C-E7D3DEA5FFBE}"/>
              </a:ext>
            </a:extLst>
          </p:cNvPr>
          <p:cNvSpPr>
            <a:spLocks noGrp="1"/>
          </p:cNvSpPr>
          <p:nvPr>
            <p:ph idx="1"/>
          </p:nvPr>
        </p:nvSpPr>
        <p:spPr>
          <a:xfrm>
            <a:off x="514350" y="1625599"/>
            <a:ext cx="10515600" cy="4622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8FE621-83F4-46A6-EA2D-7F68E99E637C}"/>
              </a:ext>
            </a:extLst>
          </p:cNvPr>
          <p:cNvSpPr>
            <a:spLocks noGrp="1"/>
          </p:cNvSpPr>
          <p:nvPr>
            <p:ph type="sldNum" sz="quarter" idx="12"/>
          </p:nvPr>
        </p:nvSpPr>
        <p:spPr>
          <a:xfrm>
            <a:off x="11353800" y="6356350"/>
            <a:ext cx="694575" cy="365125"/>
          </a:xfrm>
        </p:spPr>
        <p:txBody>
          <a:bodyPr/>
          <a:lstStyle>
            <a:lvl1pPr>
              <a:defRPr>
                <a:solidFill>
                  <a:schemeClr val="bg1">
                    <a:lumMod val="65000"/>
                  </a:schemeClr>
                </a:solidFill>
              </a:defRPr>
            </a:lvl1pPr>
          </a:lstStyle>
          <a:p>
            <a:fld id="{1E4FDBED-BBDB-498C-A8F5-E0D2F349F5F7}" type="slidenum">
              <a:rPr lang="en-US" smtClean="0"/>
              <a:pPr/>
              <a:t>‹#›</a:t>
            </a:fld>
            <a:endParaRPr lang="en-US"/>
          </a:p>
        </p:txBody>
      </p:sp>
      <p:pic>
        <p:nvPicPr>
          <p:cNvPr id="9" name="Picture 5">
            <a:extLst>
              <a:ext uri="{FF2B5EF4-FFF2-40B4-BE49-F238E27FC236}">
                <a16:creationId xmlns:a16="http://schemas.microsoft.com/office/drawing/2014/main" id="{5A614364-976F-799C-5479-A27C7C8ACE01}"/>
              </a:ext>
            </a:extLst>
          </p:cNvPr>
          <p:cNvPicPr>
            <a:picLocks noChangeAspect="1" noChangeArrowheads="1"/>
          </p:cNvPicPr>
          <p:nvPr userDrawn="1"/>
        </p:nvPicPr>
        <p:blipFill>
          <a:blip r:embed="rId2" r:link="rId3" cstate="screen">
            <a:extLst>
              <a:ext uri="{28A0092B-C50C-407E-A947-70E740481C1C}">
                <a14:useLocalDpi xmlns:a14="http://schemas.microsoft.com/office/drawing/2010/main"/>
              </a:ext>
            </a:extLst>
          </a:blip>
          <a:srcRect/>
          <a:stretch>
            <a:fillRect/>
          </a:stretch>
        </p:blipFill>
        <p:spPr bwMode="auto">
          <a:xfrm>
            <a:off x="11354262" y="6632576"/>
            <a:ext cx="796173"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507EB3FB-749A-0CA7-E8E6-E1A3DF56445B}"/>
              </a:ext>
            </a:extLst>
          </p:cNvPr>
          <p:cNvCxnSpPr/>
          <p:nvPr userDrawn="1"/>
        </p:nvCxnSpPr>
        <p:spPr>
          <a:xfrm>
            <a:off x="515099" y="1416050"/>
            <a:ext cx="324643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90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Foliennummernplatzhalter 2"/>
          <p:cNvSpPr>
            <a:spLocks noGrp="1"/>
          </p:cNvSpPr>
          <p:nvPr>
            <p:ph type="sldNum" sz="quarter" idx="10"/>
          </p:nvPr>
        </p:nvSpPr>
        <p:spPr/>
        <p:txBody>
          <a:bodyPr/>
          <a:lstStyle/>
          <a:p>
            <a:fld id="{EC101DC9-20CD-4D01-84D2-8AFAD8D1D7AE}" type="slidenum">
              <a:rPr lang="de-DE" smtClean="0"/>
              <a:pPr/>
              <a:t>‹#›</a:t>
            </a:fld>
            <a:endParaRPr lang="de-DE"/>
          </a:p>
        </p:txBody>
      </p:sp>
      <p:sp>
        <p:nvSpPr>
          <p:cNvPr id="4" name="Text Placeholder 4"/>
          <p:cNvSpPr>
            <a:spLocks noGrp="1"/>
          </p:cNvSpPr>
          <p:nvPr>
            <p:ph type="body" sz="quarter" idx="11" hasCustomPrompt="1"/>
          </p:nvPr>
        </p:nvSpPr>
        <p:spPr>
          <a:xfrm>
            <a:off x="576222" y="886968"/>
            <a:ext cx="11051997" cy="365760"/>
          </a:xfrm>
        </p:spPr>
        <p:txBody>
          <a:bodyPr anchor="b" anchorCtr="0"/>
          <a:lstStyle>
            <a:lvl1pPr marL="0" indent="0">
              <a:spcAft>
                <a:spcPts val="0"/>
              </a:spcAft>
              <a:buNone/>
              <a:defRPr sz="2000" b="0">
                <a:solidFill>
                  <a:schemeClr val="tx2"/>
                </a:solidFill>
              </a:defRPr>
            </a:lvl1pPr>
          </a:lstStyle>
          <a:p>
            <a:pPr lvl="0"/>
            <a:r>
              <a:rPr lang="en-US"/>
              <a:t>Click to edit subhead</a:t>
            </a:r>
          </a:p>
        </p:txBody>
      </p:sp>
    </p:spTree>
    <p:extLst>
      <p:ext uri="{BB962C8B-B14F-4D97-AF65-F5344CB8AC3E}">
        <p14:creationId xmlns:p14="http://schemas.microsoft.com/office/powerpoint/2010/main" val="2013423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ue Background Full">
    <p:bg>
      <p:bgPr>
        <a:solidFill>
          <a:srgbClr val="EFF3F9"/>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7465CF-9331-D118-965E-092A44D57896}"/>
              </a:ext>
            </a:extLst>
          </p:cNvPr>
          <p:cNvSpPr txBox="1">
            <a:spLocks/>
          </p:cNvSpPr>
          <p:nvPr/>
        </p:nvSpPr>
        <p:spPr>
          <a:xfrm>
            <a:off x="11472863" y="6434138"/>
            <a:ext cx="347662" cy="214312"/>
          </a:xfrm>
          <a:prstGeom prst="rect">
            <a:avLst/>
          </a:prstGeom>
        </p:spPr>
        <p:txBody>
          <a:bodyPr/>
          <a:lstStyle>
            <a:defPPr>
              <a:defRPr lang="en-US"/>
            </a:defPPr>
            <a:lvl1pPr>
              <a:defRPr sz="800" b="0">
                <a:solidFill>
                  <a:schemeClr val="tx1">
                    <a:lumMod val="75000"/>
                    <a:lumOff val="25000"/>
                  </a:schemeClr>
                </a:solidFill>
                <a:latin typeface="Franklin Gothic ATF Thin" panose="020B0203060602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fld id="{9BD74173-1190-1F48-830C-D26AFD3180D0}" type="slidenum">
              <a:rPr lang="en-US" smtClean="0"/>
              <a:pPr eaLnBrk="1" fontAlgn="auto" hangingPunct="1">
                <a:spcBef>
                  <a:spcPts val="0"/>
                </a:spcBef>
                <a:spcAft>
                  <a:spcPts val="0"/>
                </a:spcAft>
                <a:defRPr/>
              </a:pPr>
              <a:t>‹#›</a:t>
            </a:fld>
            <a:endParaRPr lang="en-US"/>
          </a:p>
        </p:txBody>
      </p:sp>
      <p:pic>
        <p:nvPicPr>
          <p:cNvPr id="3" name="Picture 2" descr="Shape&#10;&#10;Description automatically generated with medium confidence">
            <a:extLst>
              <a:ext uri="{FF2B5EF4-FFF2-40B4-BE49-F238E27FC236}">
                <a16:creationId xmlns:a16="http://schemas.microsoft.com/office/drawing/2014/main" id="{9BAC7469-BFCD-3FDE-AFB2-525CE8738CEC}"/>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549063" y="6648450"/>
            <a:ext cx="54133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747EF106-E7C0-69B2-A8F0-ED7ED0A65D3D}"/>
              </a:ext>
            </a:extLst>
          </p:cNvPr>
          <p:cNvCxnSpPr/>
          <p:nvPr/>
        </p:nvCxnSpPr>
        <p:spPr>
          <a:xfrm>
            <a:off x="561975" y="1400175"/>
            <a:ext cx="324643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BB921F-8C26-B90A-2390-0554FF5BE0E7}"/>
              </a:ext>
            </a:extLst>
          </p:cNvPr>
          <p:cNvSpPr txBox="1">
            <a:spLocks/>
          </p:cNvSpPr>
          <p:nvPr/>
        </p:nvSpPr>
        <p:spPr>
          <a:xfrm>
            <a:off x="11472863" y="6434138"/>
            <a:ext cx="347662" cy="214312"/>
          </a:xfrm>
          <a:prstGeom prst="rect">
            <a:avLst/>
          </a:prstGeom>
        </p:spPr>
        <p:txBody>
          <a:bodyPr/>
          <a:lstStyle>
            <a:defPPr>
              <a:defRPr lang="en-US"/>
            </a:defPPr>
            <a:lvl1pPr>
              <a:defRPr sz="800" b="0">
                <a:solidFill>
                  <a:schemeClr val="tx1">
                    <a:lumMod val="75000"/>
                    <a:lumOff val="25000"/>
                  </a:schemeClr>
                </a:solidFill>
                <a:latin typeface="Franklin Gothic ATF Thin" panose="020B0203060602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fld id="{46F08EAE-516A-5848-A2FB-1176FA1DDB9C}" type="slidenum">
              <a:rPr lang="en-US" smtClean="0"/>
              <a:pPr eaLnBrk="1" fontAlgn="auto" hangingPunct="1">
                <a:spcBef>
                  <a:spcPts val="0"/>
                </a:spcBef>
                <a:spcAft>
                  <a:spcPts val="0"/>
                </a:spcAft>
                <a:defRPr/>
              </a:pPr>
              <a:t>‹#›</a:t>
            </a:fld>
            <a:endParaRPr lang="en-US"/>
          </a:p>
        </p:txBody>
      </p:sp>
      <p:pic>
        <p:nvPicPr>
          <p:cNvPr id="6" name="Picture 5" descr="Shape&#10;&#10;Description automatically generated with medium confidence">
            <a:extLst>
              <a:ext uri="{FF2B5EF4-FFF2-40B4-BE49-F238E27FC236}">
                <a16:creationId xmlns:a16="http://schemas.microsoft.com/office/drawing/2014/main" id="{D6DE74A5-48FC-F321-10B5-581E79F09CC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549063" y="6648450"/>
            <a:ext cx="54133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CE8935B7-9EA5-BC5B-5EC5-D6931509943F}"/>
              </a:ext>
            </a:extLst>
          </p:cNvPr>
          <p:cNvCxnSpPr/>
          <p:nvPr/>
        </p:nvCxnSpPr>
        <p:spPr>
          <a:xfrm>
            <a:off x="561975" y="1400175"/>
            <a:ext cx="324643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15"/>
          <p:cNvSpPr>
            <a:spLocks noGrp="1"/>
          </p:cNvSpPr>
          <p:nvPr>
            <p:ph type="body" sz="quarter" idx="10"/>
          </p:nvPr>
        </p:nvSpPr>
        <p:spPr>
          <a:xfrm>
            <a:off x="441258" y="735523"/>
            <a:ext cx="3726843" cy="480131"/>
          </a:xfrm>
          <a:prstGeom prst="rect">
            <a:avLst/>
          </a:prstGeom>
        </p:spPr>
        <p:txBody>
          <a:bodyPr anchor="b">
            <a:spAutoFit/>
          </a:bodyPr>
          <a:lstStyle>
            <a:lvl1pPr marL="0" indent="0">
              <a:buNone/>
              <a:defRPr>
                <a:solidFill>
                  <a:schemeClr val="tx1">
                    <a:lumMod val="85000"/>
                    <a:lumOff val="15000"/>
                  </a:schemeClr>
                </a:solidFill>
                <a:latin typeface="Franklin Gothic Demi" panose="020B07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571809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ide column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02B741B-D316-6A30-951A-EC71FA033B87}"/>
              </a:ext>
            </a:extLst>
          </p:cNvPr>
          <p:cNvSpPr txBox="1">
            <a:spLocks/>
          </p:cNvSpPr>
          <p:nvPr/>
        </p:nvSpPr>
        <p:spPr>
          <a:xfrm>
            <a:off x="11472863" y="6434138"/>
            <a:ext cx="347662" cy="214312"/>
          </a:xfrm>
          <a:prstGeom prst="rect">
            <a:avLst/>
          </a:prstGeom>
        </p:spPr>
        <p:txBody>
          <a:bodyPr/>
          <a:lstStyle>
            <a:defPPr>
              <a:defRPr lang="en-US"/>
            </a:defPPr>
            <a:lvl1pPr>
              <a:defRPr sz="800" b="0">
                <a:solidFill>
                  <a:schemeClr val="tx1">
                    <a:lumMod val="75000"/>
                    <a:lumOff val="25000"/>
                  </a:schemeClr>
                </a:solidFill>
                <a:latin typeface="Franklin Gothic ATF Thin" panose="020B0203060602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fld id="{BEBB061A-83D1-FA45-9C2C-BD9B0F6F0C37}" type="slidenum">
              <a:rPr lang="en-US" smtClean="0"/>
              <a:pPr eaLnBrk="1" fontAlgn="auto" hangingPunct="1">
                <a:spcBef>
                  <a:spcPts val="0"/>
                </a:spcBef>
                <a:spcAft>
                  <a:spcPts val="0"/>
                </a:spcAft>
                <a:defRPr/>
              </a:pPr>
              <a:t>‹#›</a:t>
            </a:fld>
            <a:endParaRPr lang="en-US"/>
          </a:p>
        </p:txBody>
      </p:sp>
      <p:pic>
        <p:nvPicPr>
          <p:cNvPr id="3" name="Picture 2" descr="Shape&#10;&#10;Description automatically generated with medium confidence">
            <a:extLst>
              <a:ext uri="{FF2B5EF4-FFF2-40B4-BE49-F238E27FC236}">
                <a16:creationId xmlns:a16="http://schemas.microsoft.com/office/drawing/2014/main" id="{10D66704-C333-1920-D9B7-C0512A6E061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549063" y="6648450"/>
            <a:ext cx="54133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B21B496-6F06-E345-2658-D1434F855502}"/>
              </a:ext>
            </a:extLst>
          </p:cNvPr>
          <p:cNvCxnSpPr/>
          <p:nvPr/>
        </p:nvCxnSpPr>
        <p:spPr>
          <a:xfrm>
            <a:off x="561975" y="1400175"/>
            <a:ext cx="324643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D94C9C1-D631-A6BE-F073-21B9FAEE283B}"/>
              </a:ext>
            </a:extLst>
          </p:cNvPr>
          <p:cNvSpPr txBox="1">
            <a:spLocks/>
          </p:cNvSpPr>
          <p:nvPr/>
        </p:nvSpPr>
        <p:spPr>
          <a:xfrm>
            <a:off x="11472863" y="6434138"/>
            <a:ext cx="347662" cy="214312"/>
          </a:xfrm>
          <a:prstGeom prst="rect">
            <a:avLst/>
          </a:prstGeom>
        </p:spPr>
        <p:txBody>
          <a:bodyPr/>
          <a:lstStyle>
            <a:defPPr>
              <a:defRPr lang="en-US"/>
            </a:defPPr>
            <a:lvl1pPr>
              <a:defRPr sz="800" b="0">
                <a:solidFill>
                  <a:schemeClr val="tx1">
                    <a:lumMod val="75000"/>
                    <a:lumOff val="25000"/>
                  </a:schemeClr>
                </a:solidFill>
                <a:latin typeface="Franklin Gothic ATF Thin" panose="020B0203060602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fld id="{D0BBDF8B-7FAD-6C48-AD5A-9D34325454EB}" type="slidenum">
              <a:rPr lang="en-US" smtClean="0"/>
              <a:pPr eaLnBrk="1" fontAlgn="auto" hangingPunct="1">
                <a:spcBef>
                  <a:spcPts val="0"/>
                </a:spcBef>
                <a:spcAft>
                  <a:spcPts val="0"/>
                </a:spcAft>
                <a:defRPr/>
              </a:pPr>
              <a:t>‹#›</a:t>
            </a:fld>
            <a:endParaRPr lang="en-US"/>
          </a:p>
        </p:txBody>
      </p:sp>
      <p:pic>
        <p:nvPicPr>
          <p:cNvPr id="7" name="Picture 5" descr="Shape&#10;&#10;Description automatically generated with medium confidence">
            <a:extLst>
              <a:ext uri="{FF2B5EF4-FFF2-40B4-BE49-F238E27FC236}">
                <a16:creationId xmlns:a16="http://schemas.microsoft.com/office/drawing/2014/main" id="{6CB1D99C-D1E5-D33A-D3F7-B89DD3B9681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1549063" y="6648450"/>
            <a:ext cx="54133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3580A102-CBCB-1569-9E76-BB2E44C3D0B1}"/>
              </a:ext>
            </a:extLst>
          </p:cNvPr>
          <p:cNvCxnSpPr/>
          <p:nvPr/>
        </p:nvCxnSpPr>
        <p:spPr>
          <a:xfrm>
            <a:off x="561975" y="1400175"/>
            <a:ext cx="3246438"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15"/>
          <p:cNvSpPr>
            <a:spLocks noGrp="1"/>
          </p:cNvSpPr>
          <p:nvPr>
            <p:ph type="body" sz="quarter" idx="10"/>
          </p:nvPr>
        </p:nvSpPr>
        <p:spPr>
          <a:xfrm>
            <a:off x="441258" y="731520"/>
            <a:ext cx="3726843" cy="480131"/>
          </a:xfrm>
          <a:prstGeom prst="rect">
            <a:avLst/>
          </a:prstGeom>
        </p:spPr>
        <p:txBody>
          <a:bodyPr anchor="b">
            <a:spAutoFit/>
          </a:bodyPr>
          <a:lstStyle>
            <a:lvl1pPr marL="0" indent="0">
              <a:buNone/>
              <a:defRPr>
                <a:solidFill>
                  <a:schemeClr val="tx1">
                    <a:lumMod val="85000"/>
                    <a:lumOff val="15000"/>
                  </a:schemeClr>
                </a:solidFill>
                <a:latin typeface="Franklin Gothic Demi" panose="020B0703020102020204" pitchFamily="34" charset="0"/>
              </a:defRPr>
            </a:lvl1pPr>
          </a:lstStyle>
          <a:p>
            <a:pPr lvl="0"/>
            <a:r>
              <a:rPr lang="en-US"/>
              <a:t>Click to edit Master text styles</a:t>
            </a:r>
          </a:p>
        </p:txBody>
      </p:sp>
      <p:sp>
        <p:nvSpPr>
          <p:cNvPr id="5" name="Text Placeholder 2"/>
          <p:cNvSpPr>
            <a:spLocks noGrp="1"/>
          </p:cNvSpPr>
          <p:nvPr>
            <p:ph type="body" sz="quarter" idx="11"/>
          </p:nvPr>
        </p:nvSpPr>
        <p:spPr>
          <a:xfrm>
            <a:off x="561974" y="1838325"/>
            <a:ext cx="10512425" cy="4135438"/>
          </a:xfrm>
          <a:prstGeom prst="rect">
            <a:avLst/>
          </a:prstGeom>
        </p:spPr>
        <p:txBody>
          <a:bodyPr/>
          <a:lstStyle>
            <a:lvl1pPr marL="0" indent="0">
              <a:buFontTx/>
              <a:buNone/>
              <a:defRPr sz="1400">
                <a:latin typeface="+mj-lt"/>
              </a:defRPr>
            </a:lvl1pPr>
            <a:lvl2pPr marL="182880" indent="-182880">
              <a:defRPr sz="1400"/>
            </a:lvl2pPr>
            <a:lvl3pPr marL="365760" indent="-182880">
              <a:buFont typeface="Courier New" panose="02070309020205020404" pitchFamily="49" charset="0"/>
              <a:buChar char="o"/>
              <a:defRPr sz="1400"/>
            </a:lvl3pPr>
            <a:lvl4pPr marL="182880" indent="-182880">
              <a:defRPr sz="1400"/>
            </a:lvl4pPr>
            <a:lvl5pPr marL="182880" indent="-182880">
              <a:defRPr sz="1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4224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columns text or content">
    <p:spTree>
      <p:nvGrpSpPr>
        <p:cNvPr id="1" name=""/>
        <p:cNvGrpSpPr/>
        <p:nvPr/>
      </p:nvGrpSpPr>
      <p:grpSpPr>
        <a:xfrm>
          <a:off x="0" y="0"/>
          <a:ext cx="0" cy="0"/>
          <a:chOff x="0" y="0"/>
          <a:chExt cx="0" cy="0"/>
        </a:xfrm>
      </p:grpSpPr>
      <p:sp>
        <p:nvSpPr>
          <p:cNvPr id="7" name="Foliennummernplatzhalter 6"/>
          <p:cNvSpPr>
            <a:spLocks noGrp="1"/>
          </p:cNvSpPr>
          <p:nvPr>
            <p:ph type="sldNum" sz="quarter" idx="14"/>
          </p:nvPr>
        </p:nvSpPr>
        <p:spPr>
          <a:xfrm>
            <a:off x="10260221" y="6372000"/>
            <a:ext cx="1367999" cy="360000"/>
          </a:xfrm>
        </p:spPr>
        <p:txBody>
          <a:bodyPr/>
          <a:lstStyle/>
          <a:p>
            <a:fld id="{EC101DC9-20CD-4D01-84D2-8AFAD8D1D7AE}" type="slidenum">
              <a:rPr lang="de-DE" smtClean="0"/>
              <a:pPr/>
              <a:t>‹#›</a:t>
            </a:fld>
            <a:endParaRPr lang="de-DE"/>
          </a:p>
        </p:txBody>
      </p:sp>
      <p:sp>
        <p:nvSpPr>
          <p:cNvPr id="12" name="Title 1">
            <a:extLst>
              <a:ext uri="{FF2B5EF4-FFF2-40B4-BE49-F238E27FC236}">
                <a16:creationId xmlns:a16="http://schemas.microsoft.com/office/drawing/2014/main" id="{79DAF52C-DC6B-0E4B-90BB-0006E567370A}"/>
              </a:ext>
            </a:extLst>
          </p:cNvPr>
          <p:cNvSpPr>
            <a:spLocks noGrp="1"/>
          </p:cNvSpPr>
          <p:nvPr>
            <p:ph type="title"/>
          </p:nvPr>
        </p:nvSpPr>
        <p:spPr>
          <a:xfrm>
            <a:off x="576220" y="517320"/>
            <a:ext cx="11051999" cy="345600"/>
          </a:xfrm>
        </p:spPr>
        <p:txBody>
          <a:bodyPr bIns="108000"/>
          <a:lstStyle>
            <a:lvl1pPr>
              <a:defRPr baseline="0"/>
            </a:lvl1pPr>
          </a:lstStyle>
          <a:p>
            <a:r>
              <a:rPr lang="en-US"/>
              <a:t>Click to edit Master title style</a:t>
            </a:r>
          </a:p>
        </p:txBody>
      </p:sp>
      <p:sp>
        <p:nvSpPr>
          <p:cNvPr id="8" name="Inhaltsplatzhalter 10">
            <a:extLst>
              <a:ext uri="{FF2B5EF4-FFF2-40B4-BE49-F238E27FC236}">
                <a16:creationId xmlns:a16="http://schemas.microsoft.com/office/drawing/2014/main" id="{D3AAB10E-64A3-FC4E-B18D-1BC78B774996}"/>
              </a:ext>
            </a:extLst>
          </p:cNvPr>
          <p:cNvSpPr>
            <a:spLocks noGrp="1"/>
          </p:cNvSpPr>
          <p:nvPr>
            <p:ph sz="quarter" idx="15" hasCustomPrompt="1"/>
          </p:nvPr>
        </p:nvSpPr>
        <p:spPr>
          <a:xfrm>
            <a:off x="576000" y="1219200"/>
            <a:ext cx="3492000" cy="4800599"/>
          </a:xfrm>
          <a:prstGeom prst="rect">
            <a:avLst/>
          </a:prstGeom>
        </p:spPr>
        <p:txBody>
          <a:bodyPr/>
          <a:lstStyle>
            <a:lvl1pPr>
              <a:defRPr b="0">
                <a:solidFill>
                  <a:srgbClr val="424242"/>
                </a:solidFill>
              </a:defRPr>
            </a:lvl1pPr>
            <a:lvl2pP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vl6pPr>
              <a:buClr>
                <a:schemeClr val="accent1"/>
              </a:buClr>
              <a:defRPr>
                <a:solidFill>
                  <a:schemeClr val="tx1"/>
                </a:solidFill>
              </a:defRPr>
            </a:lvl6pPr>
            <a:lvl7pPr>
              <a:buClr>
                <a:schemeClr val="accent1"/>
              </a:buClr>
              <a:defRPr>
                <a:solidFill>
                  <a:schemeClr val="tx1"/>
                </a:solidFill>
              </a:defRPr>
            </a:lvl7pPr>
          </a:lstStyle>
          <a:p>
            <a:pPr lvl="0"/>
            <a:r>
              <a:rPr lang="en-US"/>
              <a:t>Headline (first level)</a:t>
            </a:r>
          </a:p>
          <a:p>
            <a:pPr lvl="1"/>
            <a:r>
              <a:rPr lang="en-US"/>
              <a:t>Copy text (second level)</a:t>
            </a:r>
          </a:p>
          <a:p>
            <a:pPr lvl="3"/>
            <a:r>
              <a:rPr lang="en-US"/>
              <a:t>Third level</a:t>
            </a:r>
          </a:p>
          <a:p>
            <a:pPr lvl="4"/>
            <a:r>
              <a:rPr lang="en-US"/>
              <a:t>Fourth level</a:t>
            </a:r>
          </a:p>
        </p:txBody>
      </p:sp>
      <p:sp>
        <p:nvSpPr>
          <p:cNvPr id="14" name="Inhaltsplatzhalter 10">
            <a:extLst>
              <a:ext uri="{FF2B5EF4-FFF2-40B4-BE49-F238E27FC236}">
                <a16:creationId xmlns:a16="http://schemas.microsoft.com/office/drawing/2014/main" id="{1E4DFE37-0B0B-044C-930F-A6938F3F2988}"/>
              </a:ext>
            </a:extLst>
          </p:cNvPr>
          <p:cNvSpPr>
            <a:spLocks noGrp="1"/>
          </p:cNvSpPr>
          <p:nvPr>
            <p:ph sz="quarter" idx="16" hasCustomPrompt="1"/>
          </p:nvPr>
        </p:nvSpPr>
        <p:spPr>
          <a:xfrm>
            <a:off x="4357199" y="1219200"/>
            <a:ext cx="3492000" cy="4800600"/>
          </a:xfrm>
          <a:prstGeom prst="rect">
            <a:avLst/>
          </a:prstGeom>
        </p:spPr>
        <p:txBody>
          <a:bodyPr/>
          <a:lstStyle>
            <a:lvl1pPr>
              <a:defRPr b="0">
                <a:solidFill>
                  <a:srgbClr val="424242"/>
                </a:solidFill>
              </a:defRPr>
            </a:lvl1pPr>
            <a:lvl2pP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vl6pPr>
              <a:buClr>
                <a:schemeClr val="accent1"/>
              </a:buClr>
              <a:defRPr>
                <a:solidFill>
                  <a:schemeClr val="tx1"/>
                </a:solidFill>
              </a:defRPr>
            </a:lvl6pPr>
            <a:lvl7pPr>
              <a:buClr>
                <a:schemeClr val="accent1"/>
              </a:buClr>
              <a:defRPr>
                <a:solidFill>
                  <a:schemeClr val="tx1"/>
                </a:solidFill>
              </a:defRPr>
            </a:lvl7pPr>
          </a:lstStyle>
          <a:p>
            <a:pPr lvl="0"/>
            <a:r>
              <a:rPr lang="en-US"/>
              <a:t>Headline (first level)</a:t>
            </a:r>
          </a:p>
          <a:p>
            <a:pPr lvl="1"/>
            <a:r>
              <a:rPr lang="en-US"/>
              <a:t>Copy text (second level)</a:t>
            </a:r>
          </a:p>
          <a:p>
            <a:pPr lvl="3"/>
            <a:r>
              <a:rPr lang="en-US"/>
              <a:t>Third level</a:t>
            </a:r>
          </a:p>
          <a:p>
            <a:pPr lvl="4"/>
            <a:r>
              <a:rPr lang="en-US"/>
              <a:t>Fourth level</a:t>
            </a:r>
          </a:p>
        </p:txBody>
      </p:sp>
      <p:sp>
        <p:nvSpPr>
          <p:cNvPr id="15" name="Inhaltsplatzhalter 10">
            <a:extLst>
              <a:ext uri="{FF2B5EF4-FFF2-40B4-BE49-F238E27FC236}">
                <a16:creationId xmlns:a16="http://schemas.microsoft.com/office/drawing/2014/main" id="{74A0F38B-558A-094C-B04A-6ADE2949C720}"/>
              </a:ext>
            </a:extLst>
          </p:cNvPr>
          <p:cNvSpPr>
            <a:spLocks noGrp="1"/>
          </p:cNvSpPr>
          <p:nvPr>
            <p:ph sz="quarter" idx="17" hasCustomPrompt="1"/>
          </p:nvPr>
        </p:nvSpPr>
        <p:spPr>
          <a:xfrm>
            <a:off x="8138398" y="1219200"/>
            <a:ext cx="3492000" cy="4800600"/>
          </a:xfrm>
          <a:prstGeom prst="rect">
            <a:avLst/>
          </a:prstGeom>
        </p:spPr>
        <p:txBody>
          <a:bodyPr/>
          <a:lstStyle>
            <a:lvl1pPr>
              <a:defRPr b="0">
                <a:solidFill>
                  <a:srgbClr val="424242"/>
                </a:solidFill>
              </a:defRPr>
            </a:lvl1pPr>
            <a:lvl2pP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vl6pPr>
              <a:buClr>
                <a:schemeClr val="accent1"/>
              </a:buClr>
              <a:defRPr>
                <a:solidFill>
                  <a:schemeClr val="tx1"/>
                </a:solidFill>
              </a:defRPr>
            </a:lvl6pPr>
            <a:lvl7pPr>
              <a:buClr>
                <a:schemeClr val="accent1"/>
              </a:buClr>
              <a:defRPr>
                <a:solidFill>
                  <a:schemeClr val="tx1"/>
                </a:solidFill>
              </a:defRPr>
            </a:lvl7pPr>
          </a:lstStyle>
          <a:p>
            <a:pPr lvl="0"/>
            <a:r>
              <a:rPr lang="en-US"/>
              <a:t>Headline (first level)</a:t>
            </a:r>
          </a:p>
          <a:p>
            <a:pPr lvl="1"/>
            <a:r>
              <a:rPr lang="en-US"/>
              <a:t>Copy text (second level)</a:t>
            </a:r>
          </a:p>
          <a:p>
            <a:pPr lvl="3"/>
            <a:r>
              <a:rPr lang="en-US"/>
              <a:t>Third level</a:t>
            </a:r>
          </a:p>
          <a:p>
            <a:pPr lvl="4"/>
            <a:r>
              <a:rPr lang="en-US"/>
              <a:t>Fourth level</a:t>
            </a:r>
          </a:p>
        </p:txBody>
      </p:sp>
    </p:spTree>
    <p:extLst>
      <p:ext uri="{BB962C8B-B14F-4D97-AF65-F5344CB8AC3E}">
        <p14:creationId xmlns:p14="http://schemas.microsoft.com/office/powerpoint/2010/main" val="1205387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itle 1"/>
          <p:cNvSpPr>
            <a:spLocks noGrp="1"/>
          </p:cNvSpPr>
          <p:nvPr>
            <p:ph type="title"/>
          </p:nvPr>
        </p:nvSpPr>
        <p:spPr>
          <a:xfrm>
            <a:off x="576221" y="517320"/>
            <a:ext cx="11051999" cy="345600"/>
          </a:xfrm>
        </p:spPr>
        <p:txBody>
          <a:bodyPr bIns="108000"/>
          <a:lstStyle>
            <a:lvl1pPr>
              <a:defRPr baseline="0"/>
            </a:lvl1pPr>
          </a:lstStyle>
          <a:p>
            <a:endParaRPr lang="en-US"/>
          </a:p>
        </p:txBody>
      </p:sp>
      <p:sp>
        <p:nvSpPr>
          <p:cNvPr id="7" name="Foliennummernplatzhalter 6"/>
          <p:cNvSpPr>
            <a:spLocks noGrp="1"/>
          </p:cNvSpPr>
          <p:nvPr>
            <p:ph type="sldNum" sz="quarter" idx="14"/>
          </p:nvPr>
        </p:nvSpPr>
        <p:spPr>
          <a:xfrm>
            <a:off x="11440669" y="6459667"/>
            <a:ext cx="187552" cy="184666"/>
          </a:xfrm>
        </p:spPr>
        <p:txBody>
          <a:bodyPr/>
          <a:lstStyle>
            <a:lvl1pPr>
              <a:defRPr>
                <a:solidFill>
                  <a:schemeClr val="accent1"/>
                </a:solidFill>
              </a:defRPr>
            </a:lvl1pPr>
          </a:lstStyle>
          <a:p>
            <a:fld id="{EC101DC9-20CD-4D01-84D2-8AFAD8D1D7AE}" type="slidenum">
              <a:rPr lang="en-US" smtClean="0"/>
              <a:pPr/>
              <a:t>‹#›</a:t>
            </a:fld>
            <a:endParaRPr lang="en-US"/>
          </a:p>
        </p:txBody>
      </p:sp>
      <p:sp>
        <p:nvSpPr>
          <p:cNvPr id="6" name="Text Placeholder 2">
            <a:extLst>
              <a:ext uri="{FF2B5EF4-FFF2-40B4-BE49-F238E27FC236}">
                <a16:creationId xmlns:a16="http://schemas.microsoft.com/office/drawing/2014/main" id="{2BF0BB91-074A-854B-B781-9D594A79BEF1}"/>
              </a:ext>
            </a:extLst>
          </p:cNvPr>
          <p:cNvSpPr>
            <a:spLocks noGrp="1"/>
          </p:cNvSpPr>
          <p:nvPr>
            <p:ph idx="1" hasCustomPrompt="1"/>
          </p:nvPr>
        </p:nvSpPr>
        <p:spPr>
          <a:xfrm>
            <a:off x="576000" y="1219200"/>
            <a:ext cx="11052221" cy="4800600"/>
          </a:xfrm>
          <a:prstGeom prst="rect">
            <a:avLst/>
          </a:prstGeom>
        </p:spPr>
        <p:txBody>
          <a:bodyPr vert="horz" lIns="0" tIns="0" rIns="0" bIns="0" rtlCol="0">
            <a:noAutofit/>
          </a:bodyPr>
          <a:lstStyle>
            <a:lvl1pPr>
              <a:defRPr>
                <a:solidFill>
                  <a:srgbClr val="424242"/>
                </a:solidFill>
              </a:defRPr>
            </a:lvl1pPr>
            <a:lvl4pPr marL="359820" indent="-179910">
              <a:buFont typeface="Arial" panose="020B0604020202020204" pitchFamily="34" charset="0"/>
              <a:buChar char="•"/>
              <a:defRPr/>
            </a:lvl4pPr>
            <a:lvl5pPr marL="359820" indent="179910">
              <a:buFont typeface="Arial" panose="020B0604020202020204" pitchFamily="34" charset="0"/>
              <a:buChar char="•"/>
              <a:defRPr/>
            </a:lvl5pPr>
          </a:lstStyle>
          <a:p>
            <a:pPr lvl="0"/>
            <a:r>
              <a:rPr lang="en-US"/>
              <a:t>Headline (first level) Arial 20 </a:t>
            </a:r>
            <a:r>
              <a:rPr lang="en-US" err="1"/>
              <a:t>pt</a:t>
            </a:r>
            <a:endParaRPr lang="en-US"/>
          </a:p>
          <a:p>
            <a:pPr lvl="1"/>
            <a:r>
              <a:rPr lang="en-US"/>
              <a:t>Copy text (second level) Arial 18 </a:t>
            </a:r>
            <a:r>
              <a:rPr lang="en-US" err="1"/>
              <a:t>pt</a:t>
            </a:r>
            <a:endParaRPr lang="en-US"/>
          </a:p>
          <a:p>
            <a:pPr lvl="3"/>
            <a:r>
              <a:rPr lang="en-US"/>
              <a:t>Third level Arial 16 </a:t>
            </a:r>
            <a:r>
              <a:rPr lang="en-US" err="1"/>
              <a:t>pt</a:t>
            </a:r>
            <a:endParaRPr lang="en-US"/>
          </a:p>
          <a:p>
            <a:pPr lvl="4"/>
            <a:r>
              <a:rPr lang="en-US"/>
              <a:t>Fourth level Arial  14 </a:t>
            </a:r>
            <a:r>
              <a:rPr lang="en-US" err="1"/>
              <a:t>pt</a:t>
            </a:r>
            <a:endParaRPr lang="en-US"/>
          </a:p>
          <a:p>
            <a:pPr lvl="0"/>
            <a:endParaRPr lang="en-US"/>
          </a:p>
        </p:txBody>
      </p:sp>
    </p:spTree>
    <p:extLst>
      <p:ext uri="{BB962C8B-B14F-4D97-AF65-F5344CB8AC3E}">
        <p14:creationId xmlns:p14="http://schemas.microsoft.com/office/powerpoint/2010/main" val="838935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ext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22" y="502920"/>
            <a:ext cx="9720000" cy="360000"/>
          </a:xfrm>
        </p:spPr>
        <p:txBody>
          <a:bodyPr bIns="108000"/>
          <a:lstStyle>
            <a:lvl1pPr>
              <a:defRPr baseline="0"/>
            </a:lvl1pPr>
          </a:lstStyle>
          <a:p>
            <a:r>
              <a:rPr lang="en-US"/>
              <a:t>Click to Edit Title</a:t>
            </a:r>
          </a:p>
        </p:txBody>
      </p:sp>
      <p:sp>
        <p:nvSpPr>
          <p:cNvPr id="5" name="Text Placeholder 4"/>
          <p:cNvSpPr>
            <a:spLocks noGrp="1"/>
          </p:cNvSpPr>
          <p:nvPr>
            <p:ph type="body" sz="quarter" idx="11" hasCustomPrompt="1"/>
          </p:nvPr>
        </p:nvSpPr>
        <p:spPr>
          <a:xfrm>
            <a:off x="576222" y="900000"/>
            <a:ext cx="9720000" cy="360000"/>
          </a:xfrm>
        </p:spPr>
        <p:txBody>
          <a:bodyPr tIns="108000"/>
          <a:lstStyle>
            <a:lvl1pPr marL="0" indent="0">
              <a:spcAft>
                <a:spcPts val="0"/>
              </a:spcAft>
              <a:buNone/>
              <a:defRPr sz="2399" b="0">
                <a:solidFill>
                  <a:schemeClr val="tx2"/>
                </a:solidFill>
              </a:defRPr>
            </a:lvl1pPr>
          </a:lstStyle>
          <a:p>
            <a:pPr lvl="0"/>
            <a:r>
              <a:rPr lang="en-US"/>
              <a:t>Click to edit subhead</a:t>
            </a:r>
          </a:p>
        </p:txBody>
      </p:sp>
      <p:sp>
        <p:nvSpPr>
          <p:cNvPr id="3" name="Datumsplatzhalter 2"/>
          <p:cNvSpPr>
            <a:spLocks noGrp="1"/>
          </p:cNvSpPr>
          <p:nvPr>
            <p:ph type="dt" sz="half" idx="12"/>
          </p:nvPr>
        </p:nvSpPr>
        <p:spPr/>
        <p:txBody>
          <a:bodyPr/>
          <a:lstStyle>
            <a:lvl1pPr>
              <a:defRPr>
                <a:solidFill>
                  <a:schemeClr val="accent1"/>
                </a:solidFill>
              </a:defRPr>
            </a:lvl1pPr>
          </a:lstStyle>
          <a:p>
            <a:fld id="{9A00572A-A35E-44AC-B2EA-AEB51732B800}" type="datetime4">
              <a:rPr lang="en-US" smtClean="0"/>
              <a:t>December 7, 2023</a:t>
            </a:fld>
            <a:endParaRPr lang="en-US"/>
          </a:p>
        </p:txBody>
      </p:sp>
      <p:sp>
        <p:nvSpPr>
          <p:cNvPr id="6" name="Fußzeilenplatzhalter 5"/>
          <p:cNvSpPr>
            <a:spLocks noGrp="1"/>
          </p:cNvSpPr>
          <p:nvPr>
            <p:ph type="ftr" sz="quarter" idx="13"/>
          </p:nvPr>
        </p:nvSpPr>
        <p:spPr/>
        <p:txBody>
          <a:bodyPr/>
          <a:lstStyle>
            <a:lvl1pPr>
              <a:defRPr>
                <a:solidFill>
                  <a:schemeClr val="accent1"/>
                </a:solidFill>
              </a:defRPr>
            </a:lvl1pPr>
          </a:lstStyle>
          <a:p>
            <a:r>
              <a:rPr lang="de-DE"/>
              <a:t>www.serrala.com</a:t>
            </a:r>
          </a:p>
        </p:txBody>
      </p:sp>
      <p:sp>
        <p:nvSpPr>
          <p:cNvPr id="7" name="Foliennummernplatzhalter 6"/>
          <p:cNvSpPr>
            <a:spLocks noGrp="1"/>
          </p:cNvSpPr>
          <p:nvPr>
            <p:ph type="sldNum" sz="quarter" idx="14"/>
          </p:nvPr>
        </p:nvSpPr>
        <p:spPr>
          <a:xfrm>
            <a:off x="11440669" y="6459667"/>
            <a:ext cx="187552" cy="184666"/>
          </a:xfrm>
        </p:spPr>
        <p:txBody>
          <a:bodyPr/>
          <a:lstStyle>
            <a:lvl1pPr>
              <a:defRPr>
                <a:solidFill>
                  <a:schemeClr val="accent1"/>
                </a:solidFill>
              </a:defRPr>
            </a:lvl1pPr>
          </a:lstStyle>
          <a:p>
            <a:fld id="{EC101DC9-20CD-4D01-84D2-8AFAD8D1D7AE}" type="slidenum">
              <a:rPr lang="en-US" smtClean="0"/>
              <a:pPr/>
              <a:t>‹#›</a:t>
            </a:fld>
            <a:endParaRPr lang="en-US"/>
          </a:p>
        </p:txBody>
      </p:sp>
      <p:sp>
        <p:nvSpPr>
          <p:cNvPr id="8" name="Text Placeholder 2"/>
          <p:cNvSpPr>
            <a:spLocks noGrp="1"/>
          </p:cNvSpPr>
          <p:nvPr>
            <p:ph type="body" idx="1"/>
          </p:nvPr>
        </p:nvSpPr>
        <p:spPr>
          <a:xfrm>
            <a:off x="576000" y="1620000"/>
            <a:ext cx="11052221" cy="4536000"/>
          </a:xfrm>
          <a:prstGeom prst="rect">
            <a:avLst/>
          </a:prstGeom>
        </p:spPr>
        <p:txBody>
          <a:bodyPr vert="horz" lIns="0" tIns="0" rIns="0" bIns="0" rtlCol="0">
            <a:noAutofit/>
          </a:bodyPr>
          <a:lstStyle>
            <a:lvl1pPr>
              <a:spcBef>
                <a:spcPts val="1199"/>
              </a:spcBef>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041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Text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22" y="502920"/>
            <a:ext cx="9720000" cy="360000"/>
          </a:xfrm>
        </p:spPr>
        <p:txBody>
          <a:bodyPr bIns="108000"/>
          <a:lstStyle>
            <a:lvl1pPr>
              <a:defRPr baseline="0"/>
            </a:lvl1pPr>
          </a:lstStyle>
          <a:p>
            <a:r>
              <a:rPr lang="en-US"/>
              <a:t>Click to Edit Title</a:t>
            </a:r>
          </a:p>
        </p:txBody>
      </p:sp>
      <p:sp>
        <p:nvSpPr>
          <p:cNvPr id="5" name="Text Placeholder 4"/>
          <p:cNvSpPr>
            <a:spLocks noGrp="1"/>
          </p:cNvSpPr>
          <p:nvPr>
            <p:ph type="body" sz="quarter" idx="11" hasCustomPrompt="1"/>
          </p:nvPr>
        </p:nvSpPr>
        <p:spPr>
          <a:xfrm>
            <a:off x="576222" y="900000"/>
            <a:ext cx="9720000" cy="360000"/>
          </a:xfrm>
        </p:spPr>
        <p:txBody>
          <a:bodyPr tIns="108000"/>
          <a:lstStyle>
            <a:lvl1pPr marL="0" indent="0">
              <a:spcAft>
                <a:spcPts val="0"/>
              </a:spcAft>
              <a:buNone/>
              <a:defRPr sz="2399" b="0">
                <a:solidFill>
                  <a:schemeClr val="tx2"/>
                </a:solidFill>
              </a:defRPr>
            </a:lvl1pPr>
          </a:lstStyle>
          <a:p>
            <a:pPr lvl="0"/>
            <a:r>
              <a:rPr lang="en-US"/>
              <a:t>Click to edit subhead</a:t>
            </a:r>
          </a:p>
        </p:txBody>
      </p:sp>
      <p:sp>
        <p:nvSpPr>
          <p:cNvPr id="3" name="Datumsplatzhalter 2"/>
          <p:cNvSpPr>
            <a:spLocks noGrp="1"/>
          </p:cNvSpPr>
          <p:nvPr>
            <p:ph type="dt" sz="half" idx="12"/>
          </p:nvPr>
        </p:nvSpPr>
        <p:spPr/>
        <p:txBody>
          <a:bodyPr/>
          <a:lstStyle>
            <a:lvl1pPr>
              <a:defRPr>
                <a:solidFill>
                  <a:schemeClr val="accent1"/>
                </a:solidFill>
              </a:defRPr>
            </a:lvl1pPr>
          </a:lstStyle>
          <a:p>
            <a:fld id="{9A00572A-A35E-44AC-B2EA-AEB51732B800}" type="datetime4">
              <a:rPr lang="en-US" smtClean="0"/>
              <a:t>December 7, 2023</a:t>
            </a:fld>
            <a:endParaRPr lang="en-US"/>
          </a:p>
        </p:txBody>
      </p:sp>
      <p:sp>
        <p:nvSpPr>
          <p:cNvPr id="6" name="Fußzeilenplatzhalter 5"/>
          <p:cNvSpPr>
            <a:spLocks noGrp="1"/>
          </p:cNvSpPr>
          <p:nvPr>
            <p:ph type="ftr" sz="quarter" idx="13"/>
          </p:nvPr>
        </p:nvSpPr>
        <p:spPr/>
        <p:txBody>
          <a:bodyPr/>
          <a:lstStyle>
            <a:lvl1pPr>
              <a:defRPr>
                <a:solidFill>
                  <a:schemeClr val="accent1"/>
                </a:solidFill>
              </a:defRPr>
            </a:lvl1pPr>
          </a:lstStyle>
          <a:p>
            <a:r>
              <a:rPr lang="de-DE"/>
              <a:t>www.serrala.com</a:t>
            </a:r>
          </a:p>
        </p:txBody>
      </p:sp>
      <p:sp>
        <p:nvSpPr>
          <p:cNvPr id="7" name="Foliennummernplatzhalter 6"/>
          <p:cNvSpPr>
            <a:spLocks noGrp="1"/>
          </p:cNvSpPr>
          <p:nvPr>
            <p:ph type="sldNum" sz="quarter" idx="14"/>
          </p:nvPr>
        </p:nvSpPr>
        <p:spPr>
          <a:xfrm>
            <a:off x="11440669" y="6459667"/>
            <a:ext cx="187552" cy="184666"/>
          </a:xfrm>
        </p:spPr>
        <p:txBody>
          <a:bodyPr/>
          <a:lstStyle>
            <a:lvl1pPr>
              <a:defRPr>
                <a:solidFill>
                  <a:schemeClr val="accent1"/>
                </a:solidFill>
              </a:defRPr>
            </a:lvl1pPr>
          </a:lstStyle>
          <a:p>
            <a:fld id="{EC101DC9-20CD-4D01-84D2-8AFAD8D1D7AE}" type="slidenum">
              <a:rPr lang="en-US" smtClean="0"/>
              <a:pPr/>
              <a:t>‹#›</a:t>
            </a:fld>
            <a:endParaRPr lang="en-US"/>
          </a:p>
        </p:txBody>
      </p:sp>
      <p:sp>
        <p:nvSpPr>
          <p:cNvPr id="8" name="Text Placeholder 2"/>
          <p:cNvSpPr>
            <a:spLocks noGrp="1"/>
          </p:cNvSpPr>
          <p:nvPr>
            <p:ph type="body" idx="1"/>
          </p:nvPr>
        </p:nvSpPr>
        <p:spPr>
          <a:xfrm>
            <a:off x="576000" y="1620000"/>
            <a:ext cx="11052221" cy="4536000"/>
          </a:xfrm>
          <a:prstGeom prst="rect">
            <a:avLst/>
          </a:prstGeom>
        </p:spPr>
        <p:txBody>
          <a:bodyPr vert="horz" lIns="0" tIns="0" rIns="0" bIns="0" rtlCol="0">
            <a:noAutofit/>
          </a:bodyPr>
          <a:lstStyle>
            <a:lvl1pPr>
              <a:spcBef>
                <a:spcPts val="1199"/>
              </a:spcBef>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69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27367" y="164570"/>
            <a:ext cx="11537257" cy="826033"/>
          </a:xfrm>
          <a:prstGeom prst="rect">
            <a:avLst/>
          </a:prstGeom>
        </p:spPr>
        <p:txBody>
          <a:bodyPr>
            <a:noAutofit/>
          </a:bodyPr>
          <a:lstStyle>
            <a:lvl1pPr algn="l">
              <a:defRPr sz="2399" b="0" i="0" baseline="0">
                <a:solidFill>
                  <a:srgbClr val="293037"/>
                </a:solidFill>
                <a:latin typeface="Proxima Nova Alt Lt"/>
                <a:cs typeface="Proxima Nova Alt Lt"/>
              </a:defRPr>
            </a:lvl1pPr>
          </a:lstStyle>
          <a:p>
            <a:r>
              <a:rPr lang="en-US"/>
              <a:t>INSIDE PAGE TWO</a:t>
            </a:r>
            <a:br>
              <a:rPr lang="en-US"/>
            </a:br>
            <a:endParaRPr lang="en-US"/>
          </a:p>
        </p:txBody>
      </p:sp>
      <p:sp>
        <p:nvSpPr>
          <p:cNvPr id="20" name="Content Placeholder 2"/>
          <p:cNvSpPr>
            <a:spLocks noGrp="1"/>
          </p:cNvSpPr>
          <p:nvPr>
            <p:ph idx="1" hasCustomPrompt="1"/>
          </p:nvPr>
        </p:nvSpPr>
        <p:spPr>
          <a:xfrm>
            <a:off x="327367" y="1176853"/>
            <a:ext cx="11537257" cy="5181617"/>
          </a:xfrm>
          <a:prstGeom prst="rect">
            <a:avLst/>
          </a:prstGeom>
        </p:spPr>
        <p:txBody>
          <a:bodyPr>
            <a:noAutofit/>
          </a:bodyPr>
          <a:lstStyle>
            <a:lvl1pPr marL="91394" indent="0">
              <a:spcBef>
                <a:spcPts val="600"/>
              </a:spcBef>
              <a:spcAft>
                <a:spcPts val="0"/>
              </a:spcAft>
              <a:buClr>
                <a:srgbClr val="129294"/>
              </a:buClr>
              <a:buFont typeface="Arial"/>
              <a:buNone/>
              <a:defRPr sz="1699" b="0" i="0">
                <a:solidFill>
                  <a:srgbClr val="293037"/>
                </a:solidFill>
                <a:latin typeface="Proxima Nova Alt Lt"/>
                <a:cs typeface="Proxima Nova Alt Lt"/>
              </a:defRPr>
            </a:lvl1pPr>
            <a:lvl2pPr marL="91394" indent="274183">
              <a:spcBef>
                <a:spcPts val="600"/>
              </a:spcBef>
              <a:spcAft>
                <a:spcPts val="0"/>
              </a:spcAft>
              <a:buClr>
                <a:srgbClr val="129294"/>
              </a:buClr>
              <a:buFont typeface="Arial"/>
              <a:buChar char="•"/>
              <a:defRPr sz="1699" b="0" i="0">
                <a:latin typeface="Proxima Nova Alt Lt"/>
                <a:cs typeface="Proxima Nova Alt Lt"/>
              </a:defRPr>
            </a:lvl2pPr>
            <a:lvl3pPr marL="91394" indent="274183">
              <a:spcBef>
                <a:spcPts val="600"/>
              </a:spcBef>
              <a:spcAft>
                <a:spcPts val="0"/>
              </a:spcAft>
              <a:buClr>
                <a:srgbClr val="129294"/>
              </a:buClr>
              <a:buFont typeface="Arial"/>
              <a:buChar char="•"/>
              <a:defRPr sz="1699" b="0" i="0" baseline="0">
                <a:solidFill>
                  <a:srgbClr val="293037"/>
                </a:solidFill>
                <a:latin typeface="Proxima Nova Alt Lt"/>
                <a:cs typeface="Proxima Nova Alt Lt"/>
              </a:defRPr>
            </a:lvl3pPr>
            <a:lvl4pPr marL="1370914" indent="0">
              <a:buNone/>
              <a:defRPr sz="1699" b="0" i="0">
                <a:latin typeface="Proxima Nova Alt Lt"/>
                <a:cs typeface="Proxima Nova Alt Lt"/>
              </a:defRPr>
            </a:lvl4pPr>
            <a:lvl5pPr>
              <a:defRPr sz="1699" b="0" i="0">
                <a:latin typeface="Proxima Nova Alt Lt"/>
                <a:cs typeface="Proxima Nova Alt Lt"/>
              </a:defRPr>
            </a:lvl5pPr>
          </a:lstStyle>
          <a:p>
            <a:pPr lvl="0"/>
            <a:r>
              <a:rPr lang="en-US"/>
              <a:t>Click to edit text</a:t>
            </a:r>
          </a:p>
          <a:p>
            <a:pPr lvl="2"/>
            <a:r>
              <a:rPr lang="en-US"/>
              <a:t>Bullet one</a:t>
            </a:r>
          </a:p>
          <a:p>
            <a:pPr lvl="2"/>
            <a:r>
              <a:rPr lang="en-US"/>
              <a:t>Bullet two</a:t>
            </a:r>
          </a:p>
          <a:p>
            <a:pPr lvl="2"/>
            <a:endParaRPr lang="en-US"/>
          </a:p>
          <a:p>
            <a:pPr lvl="2"/>
            <a:endParaRPr lang="en-US"/>
          </a:p>
        </p:txBody>
      </p:sp>
      <p:sp>
        <p:nvSpPr>
          <p:cNvPr id="21" name="Slide Number Placeholder 5"/>
          <p:cNvSpPr>
            <a:spLocks noGrp="1"/>
          </p:cNvSpPr>
          <p:nvPr>
            <p:ph type="sldNum" sz="quarter" idx="4"/>
          </p:nvPr>
        </p:nvSpPr>
        <p:spPr>
          <a:xfrm>
            <a:off x="11858524" y="6576010"/>
            <a:ext cx="192360" cy="153760"/>
          </a:xfrm>
          <a:prstGeom prst="rect">
            <a:avLst/>
          </a:prstGeom>
        </p:spPr>
        <p:txBody>
          <a:bodyPr/>
          <a:lstStyle>
            <a:lvl1pPr>
              <a:defRPr sz="999" b="0" i="0">
                <a:solidFill>
                  <a:srgbClr val="A6A6A6"/>
                </a:solidFill>
                <a:latin typeface="Proxima Nova Alt Reg"/>
                <a:cs typeface="Proxima Nova Alt Reg"/>
              </a:defRPr>
            </a:lvl1pPr>
          </a:lstStyle>
          <a:p>
            <a:fld id="{B7C526AC-8477-FB42-8903-39DB809CD852}" type="slidenum">
              <a:rPr lang="en-US" smtClean="0"/>
              <a:pPr/>
              <a:t>‹#›</a:t>
            </a:fld>
            <a:endParaRPr lang="en-US"/>
          </a:p>
        </p:txBody>
      </p:sp>
    </p:spTree>
    <p:extLst>
      <p:ext uri="{BB962C8B-B14F-4D97-AF65-F5344CB8AC3E}">
        <p14:creationId xmlns:p14="http://schemas.microsoft.com/office/powerpoint/2010/main" val="194184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uper Graphic Black Divider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0CBB344-90BD-490B-9A5C-530E42D59345}"/>
              </a:ext>
            </a:extLst>
          </p:cNvPr>
          <p:cNvGraphicFramePr>
            <a:graphicFrameLocks noChangeAspect="1"/>
          </p:cNvGraphicFramePr>
          <p:nvPr userDrawn="1">
            <p:custDataLst>
              <p:tags r:id="rId1"/>
            </p:custDataLst>
            <p:extLst>
              <p:ext uri="{D42A27DB-BD31-4B8C-83A1-F6EECF244321}">
                <p14:modId xmlns:p14="http://schemas.microsoft.com/office/powerpoint/2010/main" val="420782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90CBB344-90BD-490B-9A5C-530E42D593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62DA7094-34FF-43E0-AC2D-0E0A895299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762750"/>
            <a:ext cx="12192000" cy="95250"/>
          </a:xfrm>
          <a:prstGeom prst="rect">
            <a:avLst/>
          </a:prstGeom>
        </p:spPr>
      </p:pic>
      <p:sp>
        <p:nvSpPr>
          <p:cNvPr id="11" name="Picture Placeholder 10">
            <a:extLst>
              <a:ext uri="{FF2B5EF4-FFF2-40B4-BE49-F238E27FC236}">
                <a16:creationId xmlns:a16="http://schemas.microsoft.com/office/drawing/2014/main" id="{F02EFD18-E1FE-4484-815E-DBD6B5AF8090}"/>
              </a:ext>
            </a:extLst>
          </p:cNvPr>
          <p:cNvSpPr>
            <a:spLocks noGrp="1"/>
          </p:cNvSpPr>
          <p:nvPr>
            <p:ph type="pic" sz="quarter" idx="15"/>
          </p:nvPr>
        </p:nvSpPr>
        <p:spPr>
          <a:xfrm>
            <a:off x="0" y="0"/>
            <a:ext cx="3392488" cy="6858000"/>
          </a:xfrm>
          <a:blipFill>
            <a:blip r:embed="rId6"/>
            <a:stretch>
              <a:fillRect/>
            </a:stretch>
          </a:blipFill>
        </p:spPr>
        <p:txBody>
          <a:bodyPr/>
          <a:lstStyle>
            <a:lvl1pPr>
              <a:defRPr>
                <a:solidFill>
                  <a:schemeClr val="bg1"/>
                </a:solidFill>
              </a:defRPr>
            </a:lvl1pPr>
          </a:lstStyle>
          <a:p>
            <a:r>
              <a:rPr lang="en-US"/>
              <a:t>Click icon to add picture</a:t>
            </a:r>
          </a:p>
        </p:txBody>
      </p:sp>
      <p:sp>
        <p:nvSpPr>
          <p:cNvPr id="2" name="Title 1"/>
          <p:cNvSpPr>
            <a:spLocks noGrp="1"/>
          </p:cNvSpPr>
          <p:nvPr>
            <p:ph type="ctrTitle" hasCustomPrompt="1"/>
          </p:nvPr>
        </p:nvSpPr>
        <p:spPr>
          <a:xfrm>
            <a:off x="4343400" y="1215732"/>
            <a:ext cx="7297739" cy="1357001"/>
          </a:xfrm>
        </p:spPr>
        <p:txBody>
          <a:bodyPr vert="horz" anchor="b" anchorCtr="0">
            <a:noAutofit/>
          </a:bodyPr>
          <a:lstStyle>
            <a:lvl1pPr>
              <a:lnSpc>
                <a:spcPct val="100000"/>
              </a:lnSpc>
              <a:defRPr sz="4000" i="0" kern="600" cap="none" spc="0" baseline="0">
                <a:solidFill>
                  <a:srgbClr val="424242"/>
                </a:solidFill>
                <a:latin typeface="Arial" panose="020B0604020202020204" pitchFamily="34" charset="0"/>
                <a:cs typeface="Arial" panose="020B0604020202020204" pitchFamily="34" charset="0"/>
              </a:defRPr>
            </a:lvl1pPr>
          </a:lstStyle>
          <a:p>
            <a:r>
              <a:rPr lang="en-US"/>
              <a:t>Click to Edit Divider Title</a:t>
            </a:r>
          </a:p>
        </p:txBody>
      </p:sp>
      <p:sp>
        <p:nvSpPr>
          <p:cNvPr id="9" name="Text Placeholder 8"/>
          <p:cNvSpPr>
            <a:spLocks noGrp="1"/>
          </p:cNvSpPr>
          <p:nvPr>
            <p:ph type="body" sz="quarter" idx="10" hasCustomPrompt="1"/>
          </p:nvPr>
        </p:nvSpPr>
        <p:spPr>
          <a:xfrm>
            <a:off x="4343400" y="2724134"/>
            <a:ext cx="7297739" cy="708452"/>
          </a:xfrm>
          <a:prstGeom prst="rect">
            <a:avLst/>
          </a:prstGeom>
        </p:spPr>
        <p:txBody>
          <a:bodyPr/>
          <a:lstStyle>
            <a:lvl1pPr marL="0" indent="0">
              <a:spcBef>
                <a:spcPts val="0"/>
              </a:spcBef>
              <a:spcAft>
                <a:spcPts val="0"/>
              </a:spcAft>
              <a:buNone/>
              <a:defRPr sz="2400" b="0">
                <a:solidFill>
                  <a:schemeClr val="accent1"/>
                </a:solidFill>
              </a:defRPr>
            </a:lvl1pPr>
          </a:lstStyle>
          <a:p>
            <a:pPr lvl="0"/>
            <a:r>
              <a:rPr lang="en-US"/>
              <a:t>Click to edit subhead</a:t>
            </a:r>
          </a:p>
        </p:txBody>
      </p:sp>
      <p:sp>
        <p:nvSpPr>
          <p:cNvPr id="6" name="Footer Placeholder 5">
            <a:extLst>
              <a:ext uri="{FF2B5EF4-FFF2-40B4-BE49-F238E27FC236}">
                <a16:creationId xmlns:a16="http://schemas.microsoft.com/office/drawing/2014/main" id="{606E5788-21A0-4707-B6C9-C5EA5485FC77}"/>
              </a:ext>
            </a:extLst>
          </p:cNvPr>
          <p:cNvSpPr>
            <a:spLocks noGrp="1"/>
          </p:cNvSpPr>
          <p:nvPr>
            <p:ph type="ftr" sz="quarter" idx="11"/>
          </p:nvPr>
        </p:nvSpPr>
        <p:spPr/>
        <p:txBody>
          <a:bodyPr/>
          <a:lstStyle/>
          <a:p>
            <a:pPr algn="r"/>
            <a:endParaRPr lang="en-US"/>
          </a:p>
        </p:txBody>
      </p:sp>
      <p:sp>
        <p:nvSpPr>
          <p:cNvPr id="7" name="Slide Number Placeholder 6">
            <a:extLst>
              <a:ext uri="{FF2B5EF4-FFF2-40B4-BE49-F238E27FC236}">
                <a16:creationId xmlns:a16="http://schemas.microsoft.com/office/drawing/2014/main" id="{684861D3-F8D1-4E4F-9634-9EC110A6DCAF}"/>
              </a:ext>
            </a:extLst>
          </p:cNvPr>
          <p:cNvSpPr>
            <a:spLocks noGrp="1"/>
          </p:cNvSpPr>
          <p:nvPr>
            <p:ph type="sldNum" sz="quarter" idx="12"/>
          </p:nvPr>
        </p:nvSpPr>
        <p:spPr>
          <a:xfrm>
            <a:off x="11459696" y="6446579"/>
            <a:ext cx="187551" cy="184666"/>
          </a:xfrm>
          <a:prstGeom prst="rect">
            <a:avLst/>
          </a:prstGeom>
        </p:spPr>
        <p:txBody>
          <a:bodyPr/>
          <a:lstStyle/>
          <a:p>
            <a:fld id="{EC101DC9-20CD-4D01-84D2-8AFAD8D1D7AE}" type="slidenum">
              <a:rPr lang="de-DE" smtClean="0"/>
              <a:pPr/>
              <a:t>‹#›</a:t>
            </a:fld>
            <a:endParaRPr lang="de-DE"/>
          </a:p>
        </p:txBody>
      </p:sp>
      <p:sp>
        <p:nvSpPr>
          <p:cNvPr id="10" name="Text Placeholder 10">
            <a:extLst>
              <a:ext uri="{FF2B5EF4-FFF2-40B4-BE49-F238E27FC236}">
                <a16:creationId xmlns:a16="http://schemas.microsoft.com/office/drawing/2014/main" id="{8EF7B051-8C6B-433C-8D34-22060186444D}"/>
              </a:ext>
            </a:extLst>
          </p:cNvPr>
          <p:cNvSpPr>
            <a:spLocks noGrp="1"/>
          </p:cNvSpPr>
          <p:nvPr>
            <p:ph type="body" sz="quarter" idx="14" hasCustomPrompt="1"/>
          </p:nvPr>
        </p:nvSpPr>
        <p:spPr>
          <a:xfrm>
            <a:off x="550864" y="6172201"/>
            <a:ext cx="927150" cy="461808"/>
          </a:xfrm>
          <a:prstGeom prst="rect">
            <a:avLst/>
          </a:prstGeom>
          <a:blipFill>
            <a:blip r:embed="rId7">
              <a:extLst>
                <a:ext uri="{96DAC541-7B7A-43D3-8B79-37D633B846F1}">
                  <asvg:svgBlip xmlns:asvg="http://schemas.microsoft.com/office/drawing/2016/SVG/main" r:embed="rId8"/>
                </a:ext>
              </a:extLst>
            </a:blip>
            <a:stretch>
              <a:fillRect/>
            </a:stretch>
          </a:blipFill>
        </p:spPr>
        <p:txBody>
          <a:bodyPr/>
          <a:lstStyle>
            <a:lvl1pPr>
              <a:defRPr sz="100"/>
            </a:lvl1pPr>
          </a:lstStyle>
          <a:p>
            <a:pPr lvl="0"/>
            <a:r>
              <a:rPr lang="en-US"/>
              <a:t> </a:t>
            </a:r>
          </a:p>
        </p:txBody>
      </p:sp>
    </p:spTree>
    <p:extLst>
      <p:ext uri="{BB962C8B-B14F-4D97-AF65-F5344CB8AC3E}">
        <p14:creationId xmlns:p14="http://schemas.microsoft.com/office/powerpoint/2010/main" val="60765886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ext only slide">
    <p:spTree>
      <p:nvGrpSpPr>
        <p:cNvPr id="1" name=""/>
        <p:cNvGrpSpPr/>
        <p:nvPr/>
      </p:nvGrpSpPr>
      <p:grpSpPr>
        <a:xfrm>
          <a:off x="0" y="0"/>
          <a:ext cx="0" cy="0"/>
          <a:chOff x="0" y="0"/>
          <a:chExt cx="0" cy="0"/>
        </a:xfrm>
      </p:grpSpPr>
      <p:sp>
        <p:nvSpPr>
          <p:cNvPr id="2" name="Title 1"/>
          <p:cNvSpPr>
            <a:spLocks noGrp="1"/>
          </p:cNvSpPr>
          <p:nvPr>
            <p:ph type="title"/>
          </p:nvPr>
        </p:nvSpPr>
        <p:spPr>
          <a:xfrm>
            <a:off x="576221" y="517320"/>
            <a:ext cx="11051999" cy="345600"/>
          </a:xfrm>
        </p:spPr>
        <p:txBody>
          <a:bodyPr bIns="108000"/>
          <a:lstStyle>
            <a:lvl1pPr>
              <a:defRPr baseline="0"/>
            </a:lvl1pPr>
          </a:lstStyle>
          <a:p>
            <a:r>
              <a:rPr lang="en-US"/>
              <a:t>Click to edit Master title style</a:t>
            </a:r>
          </a:p>
        </p:txBody>
      </p:sp>
      <p:sp>
        <p:nvSpPr>
          <p:cNvPr id="7" name="Foliennummernplatzhalter 6"/>
          <p:cNvSpPr>
            <a:spLocks noGrp="1"/>
          </p:cNvSpPr>
          <p:nvPr>
            <p:ph type="sldNum" sz="quarter" idx="14"/>
          </p:nvPr>
        </p:nvSpPr>
        <p:spPr>
          <a:xfrm>
            <a:off x="11440669" y="6459667"/>
            <a:ext cx="187552" cy="184666"/>
          </a:xfrm>
        </p:spPr>
        <p:txBody>
          <a:bodyPr/>
          <a:lstStyle>
            <a:lvl1pPr>
              <a:defRPr>
                <a:solidFill>
                  <a:schemeClr val="accent1"/>
                </a:solidFill>
              </a:defRPr>
            </a:lvl1pPr>
          </a:lstStyle>
          <a:p>
            <a:fld id="{EC101DC9-20CD-4D01-84D2-8AFAD8D1D7AE}" type="slidenum">
              <a:rPr lang="en-US" smtClean="0"/>
              <a:pPr/>
              <a:t>‹#›</a:t>
            </a:fld>
            <a:endParaRPr lang="en-US"/>
          </a:p>
        </p:txBody>
      </p:sp>
      <p:sp>
        <p:nvSpPr>
          <p:cNvPr id="8" name="Text Placeholder 2"/>
          <p:cNvSpPr>
            <a:spLocks noGrp="1"/>
          </p:cNvSpPr>
          <p:nvPr>
            <p:ph type="body" idx="1" hasCustomPrompt="1"/>
          </p:nvPr>
        </p:nvSpPr>
        <p:spPr>
          <a:xfrm>
            <a:off x="569890" y="1219200"/>
            <a:ext cx="11052221" cy="4800600"/>
          </a:xfrm>
          <a:prstGeom prst="rect">
            <a:avLst/>
          </a:prstGeom>
        </p:spPr>
        <p:txBody>
          <a:bodyPr vert="horz" lIns="0" tIns="0" rIns="0" bIns="0" rtlCol="0">
            <a:noAutofit/>
          </a:bodyPr>
          <a:lstStyle>
            <a:lvl1pPr>
              <a:lnSpc>
                <a:spcPct val="100000"/>
              </a:lnSpc>
              <a:spcBef>
                <a:spcPts val="1199"/>
              </a:spcBef>
              <a:defRPr b="0">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marL="359820" indent="-179910">
              <a:lnSpc>
                <a:spcPct val="100000"/>
              </a:lnSpc>
              <a:buClr>
                <a:schemeClr val="accent1"/>
              </a:buClr>
              <a:buFont typeface="Arial" panose="020B0604020202020204" pitchFamily="34" charset="0"/>
              <a:buChar char="•"/>
              <a:defRPr sz="1599">
                <a:solidFill>
                  <a:schemeClr val="tx1"/>
                </a:solidFill>
              </a:defRPr>
            </a:lvl4pPr>
            <a:lvl5pPr marL="359820" indent="179910">
              <a:lnSpc>
                <a:spcPct val="100000"/>
              </a:lnSpc>
              <a:buClr>
                <a:schemeClr val="accent1"/>
              </a:buClr>
              <a:buFont typeface="Arial" panose="020B0604020202020204" pitchFamily="34" charset="0"/>
              <a:buChar char="•"/>
              <a:defRPr>
                <a:solidFill>
                  <a:schemeClr val="tx1"/>
                </a:solidFill>
              </a:defRPr>
            </a:lvl5pPr>
            <a:lvl6pPr>
              <a:defRPr/>
            </a:lvl6pPr>
            <a:lvl7pPr>
              <a:defRPr/>
            </a:lvl7pPr>
          </a:lstStyle>
          <a:p>
            <a:pPr lvl="0"/>
            <a:r>
              <a:rPr lang="en-US"/>
              <a:t>Headline (first level) Arial 20 </a:t>
            </a:r>
            <a:r>
              <a:rPr lang="en-US" err="1"/>
              <a:t>pt</a:t>
            </a:r>
            <a:endParaRPr lang="en-US"/>
          </a:p>
          <a:p>
            <a:pPr lvl="1"/>
            <a:r>
              <a:rPr lang="en-US"/>
              <a:t>Copy text (second level) Arial 18 </a:t>
            </a:r>
            <a:r>
              <a:rPr lang="en-US" err="1"/>
              <a:t>pt</a:t>
            </a:r>
            <a:endParaRPr lang="en-US"/>
          </a:p>
          <a:p>
            <a:pPr lvl="3"/>
            <a:r>
              <a:rPr lang="en-US"/>
              <a:t>Third level Arial 16 </a:t>
            </a:r>
            <a:r>
              <a:rPr lang="en-US" err="1"/>
              <a:t>pt</a:t>
            </a:r>
            <a:endParaRPr lang="en-US"/>
          </a:p>
          <a:p>
            <a:pPr lvl="4"/>
            <a:r>
              <a:rPr lang="en-US"/>
              <a:t>Fourth level Arial 14 </a:t>
            </a:r>
            <a:r>
              <a:rPr lang="en-US" err="1"/>
              <a:t>pt</a:t>
            </a:r>
            <a:endParaRPr lang="en-US"/>
          </a:p>
        </p:txBody>
      </p:sp>
      <p:sp>
        <p:nvSpPr>
          <p:cNvPr id="9" name="Title 1">
            <a:extLst>
              <a:ext uri="{FF2B5EF4-FFF2-40B4-BE49-F238E27FC236}">
                <a16:creationId xmlns:a16="http://schemas.microsoft.com/office/drawing/2014/main" id="{2283F285-3675-B246-B9C8-FB546BD5C536}"/>
              </a:ext>
            </a:extLst>
          </p:cNvPr>
          <p:cNvSpPr txBox="1">
            <a:spLocks/>
          </p:cNvSpPr>
          <p:nvPr userDrawn="1"/>
        </p:nvSpPr>
        <p:spPr>
          <a:xfrm>
            <a:off x="576221" y="517320"/>
            <a:ext cx="11051999" cy="345600"/>
          </a:xfrm>
          <a:prstGeom prst="rect">
            <a:avLst/>
          </a:prstGeom>
        </p:spPr>
        <p:txBody>
          <a:bodyPr vert="horz" lIns="0" tIns="0" rIns="0" bIns="107944" rtlCol="0" anchor="t" anchorCtr="0">
            <a:noAutofit/>
          </a:bodyPr>
          <a:lstStyle>
            <a:lvl1pPr algn="l" defTabSz="1218987" rtl="0" eaLnBrk="1" latinLnBrk="0" hangingPunct="1">
              <a:spcBef>
                <a:spcPct val="0"/>
              </a:spcBef>
              <a:buNone/>
              <a:defRPr sz="2400" b="0" kern="800" cap="none" spc="0" baseline="0">
                <a:solidFill>
                  <a:srgbClr val="424242"/>
                </a:solidFill>
                <a:latin typeface="Arial" panose="020B0604020202020204" pitchFamily="34" charset="0"/>
                <a:ea typeface="+mj-ea"/>
                <a:cs typeface="Arial" panose="020B0604020202020204" pitchFamily="34" charset="0"/>
              </a:defRPr>
            </a:lvl1pPr>
          </a:lstStyle>
          <a:p>
            <a:endParaRPr lang="en-US" sz="2399"/>
          </a:p>
        </p:txBody>
      </p:sp>
    </p:spTree>
    <p:extLst>
      <p:ext uri="{BB962C8B-B14F-4D97-AF65-F5344CB8AC3E}">
        <p14:creationId xmlns:p14="http://schemas.microsoft.com/office/powerpoint/2010/main" val="380039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8A268F5-EA7D-4FD5-A388-67E62734055B}"/>
              </a:ext>
            </a:extLst>
          </p:cNvPr>
          <p:cNvGraphicFramePr>
            <a:graphicFrameLocks noChangeAspect="1"/>
          </p:cNvGraphicFramePr>
          <p:nvPr userDrawn="1">
            <p:custDataLst>
              <p:tags r:id="rId1"/>
            </p:custDataLst>
            <p:extLst>
              <p:ext uri="{D42A27DB-BD31-4B8C-83A1-F6EECF244321}">
                <p14:modId xmlns:p14="http://schemas.microsoft.com/office/powerpoint/2010/main" val="3316854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8" name="Object 7" hidden="1">
                        <a:extLst>
                          <a:ext uri="{FF2B5EF4-FFF2-40B4-BE49-F238E27FC236}">
                            <a16:creationId xmlns:a16="http://schemas.microsoft.com/office/drawing/2014/main" id="{68A268F5-EA7D-4FD5-A388-67E6273405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5D2A77C-B732-4E61-A18C-386A0E692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4EE6D-CDB8-4907-9797-208E8D3FD4F0}"/>
              </a:ext>
            </a:extLst>
          </p:cNvPr>
          <p:cNvSpPr>
            <a:spLocks noGrp="1"/>
          </p:cNvSpPr>
          <p:nvPr>
            <p:ph type="dt" sz="half" idx="10"/>
          </p:nvPr>
        </p:nvSpPr>
        <p:spPr>
          <a:xfrm>
            <a:off x="3919945" y="6446579"/>
            <a:ext cx="64" cy="184666"/>
          </a:xfrm>
        </p:spPr>
        <p:txBody>
          <a:bodyPr/>
          <a:lstStyle/>
          <a:p>
            <a:endParaRPr lang="en-US"/>
          </a:p>
        </p:txBody>
      </p:sp>
      <p:sp>
        <p:nvSpPr>
          <p:cNvPr id="5" name="Footer Placeholder 4">
            <a:extLst>
              <a:ext uri="{FF2B5EF4-FFF2-40B4-BE49-F238E27FC236}">
                <a16:creationId xmlns:a16="http://schemas.microsoft.com/office/drawing/2014/main" id="{635FB3F7-EB24-48B6-953F-C9CB8551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F462F-2DAC-47F4-AC20-2C77ACB88D53}"/>
              </a:ext>
            </a:extLst>
          </p:cNvPr>
          <p:cNvSpPr>
            <a:spLocks noGrp="1"/>
          </p:cNvSpPr>
          <p:nvPr>
            <p:ph type="sldNum" sz="quarter" idx="12"/>
          </p:nvPr>
        </p:nvSpPr>
        <p:spPr>
          <a:xfrm>
            <a:off x="11459696" y="6446579"/>
            <a:ext cx="187551" cy="184666"/>
          </a:xfrm>
          <a:prstGeom prst="rect">
            <a:avLst/>
          </a:prstGeom>
        </p:spPr>
        <p:txBody>
          <a:bodyPr/>
          <a:lstStyle/>
          <a:p>
            <a:fld id="{F4574520-C11B-4A57-987A-D5592AEF590D}" type="slidenum">
              <a:rPr lang="en-US" smtClean="0"/>
              <a:t>‹#›</a:t>
            </a:fld>
            <a:endParaRPr lang="en-US"/>
          </a:p>
        </p:txBody>
      </p:sp>
      <p:sp>
        <p:nvSpPr>
          <p:cNvPr id="13" name="Title 12">
            <a:extLst>
              <a:ext uri="{FF2B5EF4-FFF2-40B4-BE49-F238E27FC236}">
                <a16:creationId xmlns:a16="http://schemas.microsoft.com/office/drawing/2014/main" id="{32E3178D-474C-4C23-9F17-545097E2AA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132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8BA4FC9-9D1F-4E44-82B3-7E1BD680B302}"/>
              </a:ext>
            </a:extLst>
          </p:cNvPr>
          <p:cNvGraphicFramePr>
            <a:graphicFrameLocks noChangeAspect="1"/>
          </p:cNvGraphicFramePr>
          <p:nvPr userDrawn="1">
            <p:custDataLst>
              <p:tags r:id="rId1"/>
            </p:custDataLst>
            <p:extLst>
              <p:ext uri="{D42A27DB-BD31-4B8C-83A1-F6EECF244321}">
                <p14:modId xmlns:p14="http://schemas.microsoft.com/office/powerpoint/2010/main" val="654935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9" name="Object 8" hidden="1">
                        <a:extLst>
                          <a:ext uri="{FF2B5EF4-FFF2-40B4-BE49-F238E27FC236}">
                            <a16:creationId xmlns:a16="http://schemas.microsoft.com/office/drawing/2014/main" id="{58BA4FC9-9D1F-4E44-82B3-7E1BD680B3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E20471A-A164-4BD5-884C-2DD19AC3083F}"/>
              </a:ext>
            </a:extLst>
          </p:cNvPr>
          <p:cNvSpPr>
            <a:spLocks noGrp="1"/>
          </p:cNvSpPr>
          <p:nvPr>
            <p:ph sz="half" idx="1"/>
          </p:nvPr>
        </p:nvSpPr>
        <p:spPr>
          <a:xfrm>
            <a:off x="551384" y="1304924"/>
            <a:ext cx="5372083"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37BF39-CBD4-4E60-AE1F-C8F7B4C54E4D}"/>
              </a:ext>
            </a:extLst>
          </p:cNvPr>
          <p:cNvSpPr>
            <a:spLocks noGrp="1"/>
          </p:cNvSpPr>
          <p:nvPr>
            <p:ph sz="half" idx="2"/>
          </p:nvPr>
        </p:nvSpPr>
        <p:spPr>
          <a:xfrm>
            <a:off x="6269055" y="1304924"/>
            <a:ext cx="5372083"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6E856-4AF7-4080-AA92-F50A784A3781}"/>
              </a:ext>
            </a:extLst>
          </p:cNvPr>
          <p:cNvSpPr>
            <a:spLocks noGrp="1"/>
          </p:cNvSpPr>
          <p:nvPr>
            <p:ph type="dt" sz="half" idx="10"/>
          </p:nvPr>
        </p:nvSpPr>
        <p:spPr>
          <a:xfrm>
            <a:off x="3919945" y="6446579"/>
            <a:ext cx="64" cy="184666"/>
          </a:xfrm>
        </p:spPr>
        <p:txBody>
          <a:bodyPr/>
          <a:lstStyle/>
          <a:p>
            <a:endParaRPr lang="en-US"/>
          </a:p>
        </p:txBody>
      </p:sp>
      <p:sp>
        <p:nvSpPr>
          <p:cNvPr id="6" name="Footer Placeholder 5">
            <a:extLst>
              <a:ext uri="{FF2B5EF4-FFF2-40B4-BE49-F238E27FC236}">
                <a16:creationId xmlns:a16="http://schemas.microsoft.com/office/drawing/2014/main" id="{51D8F978-9912-4E0C-A5E1-4942469B7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17B17-A681-4158-BE41-F914A8A21B80}"/>
              </a:ext>
            </a:extLst>
          </p:cNvPr>
          <p:cNvSpPr>
            <a:spLocks noGrp="1"/>
          </p:cNvSpPr>
          <p:nvPr>
            <p:ph type="sldNum" sz="quarter" idx="12"/>
          </p:nvPr>
        </p:nvSpPr>
        <p:spPr>
          <a:xfrm>
            <a:off x="11459696" y="6446579"/>
            <a:ext cx="187551" cy="184666"/>
          </a:xfrm>
          <a:prstGeom prst="rect">
            <a:avLst/>
          </a:prstGeom>
        </p:spPr>
        <p:txBody>
          <a:bodyPr/>
          <a:lstStyle/>
          <a:p>
            <a:fld id="{F4574520-C11B-4A57-987A-D5592AEF590D}" type="slidenum">
              <a:rPr lang="en-US" smtClean="0"/>
              <a:t>‹#›</a:t>
            </a:fld>
            <a:endParaRPr lang="en-US"/>
          </a:p>
        </p:txBody>
      </p:sp>
      <p:sp>
        <p:nvSpPr>
          <p:cNvPr id="11" name="Title 10">
            <a:extLst>
              <a:ext uri="{FF2B5EF4-FFF2-40B4-BE49-F238E27FC236}">
                <a16:creationId xmlns:a16="http://schemas.microsoft.com/office/drawing/2014/main" id="{6E7695C1-3255-4267-89F8-EA29873522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769976"/>
      </p:ext>
    </p:extLst>
  </p:cSld>
  <p:clrMapOvr>
    <a:masterClrMapping/>
  </p:clrMapOvr>
  <p:extLst>
    <p:ext uri="{DCECCB84-F9BA-43D5-87BE-67443E8EF086}">
      <p15:sldGuideLst xmlns:p15="http://schemas.microsoft.com/office/powerpoint/2012/main">
        <p15:guide id="2" pos="3953" userDrawn="1">
          <p15:clr>
            <a:srgbClr val="5ACBF0"/>
          </p15:clr>
        </p15:guide>
        <p15:guide id="3" pos="372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eadlin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DE546A7-DBB6-4B13-AA18-F9DB31797ACB}"/>
              </a:ext>
            </a:extLst>
          </p:cNvPr>
          <p:cNvGraphicFramePr>
            <a:graphicFrameLocks noChangeAspect="1"/>
          </p:cNvGraphicFramePr>
          <p:nvPr userDrawn="1">
            <p:custDataLst>
              <p:tags r:id="rId1"/>
            </p:custDataLst>
            <p:extLst>
              <p:ext uri="{D42A27DB-BD31-4B8C-83A1-F6EECF244321}">
                <p14:modId xmlns:p14="http://schemas.microsoft.com/office/powerpoint/2010/main" val="3968707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7" name="Object 6" hidden="1">
                        <a:extLst>
                          <a:ext uri="{FF2B5EF4-FFF2-40B4-BE49-F238E27FC236}">
                            <a16:creationId xmlns:a16="http://schemas.microsoft.com/office/drawing/2014/main" id="{6DE546A7-DBB6-4B13-AA18-F9DB31797A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D9D9E90-C8BF-4D16-B63E-5AB89875B09D}"/>
              </a:ext>
            </a:extLst>
          </p:cNvPr>
          <p:cNvSpPr>
            <a:spLocks noGrp="1"/>
          </p:cNvSpPr>
          <p:nvPr>
            <p:ph type="title"/>
          </p:nvPr>
        </p:nvSpPr>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B029C27E-F328-42F4-BBDB-1D3E8CBD51D7}"/>
              </a:ext>
            </a:extLst>
          </p:cNvPr>
          <p:cNvSpPr>
            <a:spLocks noGrp="1"/>
          </p:cNvSpPr>
          <p:nvPr>
            <p:ph type="dt" sz="half" idx="10"/>
          </p:nvPr>
        </p:nvSpPr>
        <p:spPr>
          <a:xfrm>
            <a:off x="3919945" y="6446579"/>
            <a:ext cx="64" cy="184666"/>
          </a:xfrm>
        </p:spPr>
        <p:txBody>
          <a:bodyPr/>
          <a:lstStyle/>
          <a:p>
            <a:endParaRPr lang="en-US"/>
          </a:p>
        </p:txBody>
      </p:sp>
      <p:sp>
        <p:nvSpPr>
          <p:cNvPr id="4" name="Footer Placeholder 3">
            <a:extLst>
              <a:ext uri="{FF2B5EF4-FFF2-40B4-BE49-F238E27FC236}">
                <a16:creationId xmlns:a16="http://schemas.microsoft.com/office/drawing/2014/main" id="{CECD508F-335B-4CB3-9E21-B5AFC8244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519F34-03C4-4851-8826-868829A57CB2}"/>
              </a:ext>
            </a:extLst>
          </p:cNvPr>
          <p:cNvSpPr>
            <a:spLocks noGrp="1"/>
          </p:cNvSpPr>
          <p:nvPr>
            <p:ph type="sldNum" sz="quarter" idx="12"/>
          </p:nvPr>
        </p:nvSpPr>
        <p:spPr>
          <a:xfrm>
            <a:off x="11459696" y="6446579"/>
            <a:ext cx="187551" cy="184666"/>
          </a:xfrm>
          <a:prstGeom prst="rect">
            <a:avLst/>
          </a:prstGeom>
        </p:spPr>
        <p:txBody>
          <a:bodyPr/>
          <a:lstStyle/>
          <a:p>
            <a:fld id="{F4574520-C11B-4A57-987A-D5592AEF590D}" type="slidenum">
              <a:rPr lang="en-US" smtClean="0"/>
              <a:t>‹#›</a:t>
            </a:fld>
            <a:endParaRPr lang="en-US"/>
          </a:p>
        </p:txBody>
      </p:sp>
    </p:spTree>
    <p:extLst>
      <p:ext uri="{BB962C8B-B14F-4D97-AF65-F5344CB8AC3E}">
        <p14:creationId xmlns:p14="http://schemas.microsoft.com/office/powerpoint/2010/main" val="204689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size pictur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4E3D99-9F9D-468B-BE44-CC972D46BE69}"/>
              </a:ext>
            </a:extLst>
          </p:cNvPr>
          <p:cNvGraphicFramePr>
            <a:graphicFrameLocks noChangeAspect="1"/>
          </p:cNvGraphicFramePr>
          <p:nvPr userDrawn="1">
            <p:custDataLst>
              <p:tags r:id="rId1"/>
            </p:custDataLst>
            <p:extLst>
              <p:ext uri="{D42A27DB-BD31-4B8C-83A1-F6EECF244321}">
                <p14:modId xmlns:p14="http://schemas.microsoft.com/office/powerpoint/2010/main" val="832552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4" name="Object 3" hidden="1">
                        <a:extLst>
                          <a:ext uri="{FF2B5EF4-FFF2-40B4-BE49-F238E27FC236}">
                            <a16:creationId xmlns:a16="http://schemas.microsoft.com/office/drawing/2014/main" id="{164E3D99-9F9D-468B-BE44-CC972D46BE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25FC7616-936A-4BED-B0A3-44D29C57CB06}"/>
              </a:ext>
            </a:extLst>
          </p:cNvPr>
          <p:cNvSpPr>
            <a:spLocks noGrp="1"/>
          </p:cNvSpPr>
          <p:nvPr>
            <p:ph type="pic" sz="quarter" idx="13"/>
          </p:nvPr>
        </p:nvSpPr>
        <p:spPr>
          <a:xfrm>
            <a:off x="0" y="0"/>
            <a:ext cx="12192000" cy="6762748"/>
          </a:xfrm>
          <a:prstGeom prst="rect">
            <a:avLst/>
          </a:prstGeom>
          <a:blipFill>
            <a:blip r:embed="rId5"/>
            <a:stretch>
              <a:fillRect/>
            </a:stretch>
          </a:blipFill>
        </p:spPr>
        <p:txBody>
          <a:bodyPr/>
          <a:lstStyle>
            <a:lvl1pPr>
              <a:defRPr>
                <a:solidFill>
                  <a:schemeClr val="bg1"/>
                </a:solidFill>
              </a:defRPr>
            </a:lvl1pPr>
          </a:lstStyle>
          <a:p>
            <a:r>
              <a:rPr lang="en-US"/>
              <a:t>Click icon to add picture</a:t>
            </a:r>
          </a:p>
        </p:txBody>
      </p:sp>
      <p:sp>
        <p:nvSpPr>
          <p:cNvPr id="12" name="Title 1">
            <a:extLst>
              <a:ext uri="{FF2B5EF4-FFF2-40B4-BE49-F238E27FC236}">
                <a16:creationId xmlns:a16="http://schemas.microsoft.com/office/drawing/2014/main" id="{33AB5049-3BDE-6146-AEDE-D9AB27FBE56B}"/>
              </a:ext>
            </a:extLst>
          </p:cNvPr>
          <p:cNvSpPr>
            <a:spLocks noGrp="1"/>
          </p:cNvSpPr>
          <p:nvPr>
            <p:ph type="ctrTitle" hasCustomPrompt="1"/>
          </p:nvPr>
        </p:nvSpPr>
        <p:spPr>
          <a:xfrm>
            <a:off x="2819400" y="838200"/>
            <a:ext cx="7315200" cy="1357001"/>
          </a:xfrm>
        </p:spPr>
        <p:txBody>
          <a:bodyPr vert="horz" anchor="b" anchorCtr="0">
            <a:normAutofit/>
          </a:bodyPr>
          <a:lstStyle>
            <a:lvl1pPr>
              <a:lnSpc>
                <a:spcPct val="100000"/>
              </a:lnSpc>
              <a:defRPr sz="4000" i="0" kern="600" cap="none" spc="0" baseline="0">
                <a:solidFill>
                  <a:schemeClr val="bg1"/>
                </a:solidFill>
                <a:latin typeface="Arial" panose="020B0604020202020204" pitchFamily="34" charset="0"/>
                <a:cs typeface="Arial" panose="020B0604020202020204" pitchFamily="34" charset="0"/>
              </a:defRPr>
            </a:lvl1pPr>
          </a:lstStyle>
          <a:p>
            <a:r>
              <a:rPr lang="en-US"/>
              <a:t>Click to Edit End Slide</a:t>
            </a:r>
          </a:p>
        </p:txBody>
      </p:sp>
      <p:sp>
        <p:nvSpPr>
          <p:cNvPr id="14" name="Text Placeholder 8">
            <a:extLst>
              <a:ext uri="{FF2B5EF4-FFF2-40B4-BE49-F238E27FC236}">
                <a16:creationId xmlns:a16="http://schemas.microsoft.com/office/drawing/2014/main" id="{43530484-9944-A946-83B1-8DA1277E63C7}"/>
              </a:ext>
            </a:extLst>
          </p:cNvPr>
          <p:cNvSpPr>
            <a:spLocks noGrp="1"/>
          </p:cNvSpPr>
          <p:nvPr>
            <p:ph type="body" sz="quarter" idx="10" hasCustomPrompt="1"/>
          </p:nvPr>
        </p:nvSpPr>
        <p:spPr>
          <a:xfrm>
            <a:off x="2819400" y="2346602"/>
            <a:ext cx="7315200" cy="708452"/>
          </a:xfrm>
          <a:prstGeom prst="rect">
            <a:avLst/>
          </a:prstGeom>
        </p:spPr>
        <p:txBody>
          <a:bodyPr/>
          <a:lstStyle>
            <a:lvl1pPr marL="0" indent="0">
              <a:spcAft>
                <a:spcPts val="0"/>
              </a:spcAft>
              <a:buNone/>
              <a:defRPr sz="2400" b="0">
                <a:solidFill>
                  <a:schemeClr val="accent1"/>
                </a:solidFill>
              </a:defRPr>
            </a:lvl1pPr>
          </a:lstStyle>
          <a:p>
            <a:pPr lvl="0"/>
            <a:r>
              <a:rPr lang="en-US"/>
              <a:t>Click to edit subhead</a:t>
            </a:r>
          </a:p>
        </p:txBody>
      </p:sp>
      <p:sp>
        <p:nvSpPr>
          <p:cNvPr id="9" name="Text Placeholder 10">
            <a:extLst>
              <a:ext uri="{FF2B5EF4-FFF2-40B4-BE49-F238E27FC236}">
                <a16:creationId xmlns:a16="http://schemas.microsoft.com/office/drawing/2014/main" id="{F34AA909-4F1F-40E9-8325-EA675B5793BC}"/>
              </a:ext>
            </a:extLst>
          </p:cNvPr>
          <p:cNvSpPr>
            <a:spLocks noGrp="1"/>
          </p:cNvSpPr>
          <p:nvPr>
            <p:ph type="body" sz="quarter" idx="14" hasCustomPrompt="1"/>
          </p:nvPr>
        </p:nvSpPr>
        <p:spPr>
          <a:xfrm>
            <a:off x="550864" y="6172201"/>
            <a:ext cx="927150" cy="461808"/>
          </a:xfrm>
          <a:prstGeom prst="rect">
            <a:avLst/>
          </a:prstGeom>
          <a:blipFill>
            <a:blip r:embed="rId6">
              <a:extLst>
                <a:ext uri="{96DAC541-7B7A-43D3-8B79-37D633B846F1}">
                  <asvg:svgBlip xmlns:asvg="http://schemas.microsoft.com/office/drawing/2016/SVG/main" r:embed="rId7"/>
                </a:ext>
              </a:extLst>
            </a:blip>
            <a:stretch>
              <a:fillRect/>
            </a:stretch>
          </a:blipFill>
        </p:spPr>
        <p:txBody>
          <a:bodyPr/>
          <a:lstStyle>
            <a:lvl1pPr>
              <a:defRPr sz="100"/>
            </a:lvl1pPr>
          </a:lstStyle>
          <a:p>
            <a:pPr lvl="0"/>
            <a:r>
              <a:rPr lang="en-US"/>
              <a:t> </a:t>
            </a:r>
          </a:p>
        </p:txBody>
      </p:sp>
    </p:spTree>
    <p:extLst>
      <p:ext uri="{BB962C8B-B14F-4D97-AF65-F5344CB8AC3E}">
        <p14:creationId xmlns:p14="http://schemas.microsoft.com/office/powerpoint/2010/main" val="115562257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ext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20" y="517320"/>
            <a:ext cx="11051999" cy="345600"/>
          </a:xfrm>
        </p:spPr>
        <p:txBody>
          <a:bodyPr bIns="108000"/>
          <a:lstStyle>
            <a:lvl1pPr>
              <a:defRPr baseline="0"/>
            </a:lvl1pPr>
          </a:lstStyle>
          <a:p>
            <a:r>
              <a:rPr lang="en-US"/>
              <a:t>Click to Edit Title</a:t>
            </a:r>
          </a:p>
        </p:txBody>
      </p:sp>
      <p:sp>
        <p:nvSpPr>
          <p:cNvPr id="5" name="Text Placeholder 4"/>
          <p:cNvSpPr>
            <a:spLocks noGrp="1"/>
          </p:cNvSpPr>
          <p:nvPr>
            <p:ph type="body" sz="quarter" idx="11" hasCustomPrompt="1"/>
          </p:nvPr>
        </p:nvSpPr>
        <p:spPr>
          <a:xfrm>
            <a:off x="576220" y="914400"/>
            <a:ext cx="11051999" cy="345600"/>
          </a:xfrm>
        </p:spPr>
        <p:txBody>
          <a:bodyPr tIns="0"/>
          <a:lstStyle>
            <a:lvl1pPr marL="0" indent="0">
              <a:spcAft>
                <a:spcPts val="0"/>
              </a:spcAft>
              <a:buNone/>
              <a:defRPr sz="2200" b="0">
                <a:solidFill>
                  <a:schemeClr val="tx1"/>
                </a:solidFill>
              </a:defRPr>
            </a:lvl1pPr>
          </a:lstStyle>
          <a:p>
            <a:pPr lvl="0"/>
            <a:r>
              <a:rPr lang="en-US"/>
              <a:t>Click to edit subhead</a:t>
            </a:r>
          </a:p>
        </p:txBody>
      </p:sp>
      <p:sp>
        <p:nvSpPr>
          <p:cNvPr id="7" name="Foliennummernplatzhalter 6"/>
          <p:cNvSpPr>
            <a:spLocks noGrp="1"/>
          </p:cNvSpPr>
          <p:nvPr>
            <p:ph type="sldNum" sz="quarter" idx="14"/>
          </p:nvPr>
        </p:nvSpPr>
        <p:spPr>
          <a:xfrm>
            <a:off x="10260221" y="6372000"/>
            <a:ext cx="1367999" cy="360000"/>
          </a:xfrm>
        </p:spPr>
        <p:txBody>
          <a:bodyPr/>
          <a:lstStyle>
            <a:lvl1pPr>
              <a:defRPr>
                <a:solidFill>
                  <a:schemeClr val="accent1"/>
                </a:solidFill>
              </a:defRPr>
            </a:lvl1pPr>
          </a:lstStyle>
          <a:p>
            <a:fld id="{EC101DC9-20CD-4D01-84D2-8AFAD8D1D7AE}" type="slidenum">
              <a:rPr lang="en-US" smtClean="0"/>
              <a:pPr/>
              <a:t>‹#›</a:t>
            </a:fld>
            <a:endParaRPr lang="en-US"/>
          </a:p>
        </p:txBody>
      </p:sp>
      <p:sp>
        <p:nvSpPr>
          <p:cNvPr id="8" name="Text Placeholder 2"/>
          <p:cNvSpPr>
            <a:spLocks noGrp="1"/>
          </p:cNvSpPr>
          <p:nvPr>
            <p:ph type="body" idx="1"/>
          </p:nvPr>
        </p:nvSpPr>
        <p:spPr>
          <a:xfrm>
            <a:off x="575999" y="1620000"/>
            <a:ext cx="11052221" cy="4536000"/>
          </a:xfrm>
          <a:prstGeom prst="rect">
            <a:avLst/>
          </a:prstGeom>
        </p:spPr>
        <p:txBody>
          <a:bodyPr vert="horz" lIns="0" tIns="0" rIns="0" bIns="0" rtlCol="0">
            <a:noAutofit/>
          </a:bodyPr>
          <a:lstStyle>
            <a:lvl1pPr>
              <a:lnSpc>
                <a:spcPct val="100000"/>
              </a:lnSpc>
              <a:spcBef>
                <a:spcPts val="1200"/>
              </a:spcBef>
              <a:defRPr b="0">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buClr>
                <a:schemeClr val="accent1"/>
              </a:buClr>
              <a:defRPr>
                <a:solidFill>
                  <a:schemeClr val="tx1"/>
                </a:solidFill>
              </a:defRPr>
            </a:lvl4pPr>
            <a:lvl5pPr>
              <a:lnSpc>
                <a:spcPct val="100000"/>
              </a:lnSpc>
              <a:buClr>
                <a:schemeClr val="accent1"/>
              </a:buClr>
              <a:defRPr>
                <a:solidFill>
                  <a:schemeClr val="tx1"/>
                </a:solidFill>
              </a:defRPr>
            </a:lvl5pPr>
            <a:lvl6pPr>
              <a:defRPr/>
            </a:lvl6pPr>
            <a:lvl7pPr>
              <a:defRPr/>
            </a:lvl7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680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r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21" y="502920"/>
            <a:ext cx="9720000" cy="360000"/>
          </a:xfrm>
        </p:spPr>
        <p:txBody>
          <a:bodyPr bIns="108000"/>
          <a:lstStyle>
            <a:lvl1pPr>
              <a:defRPr baseline="0"/>
            </a:lvl1pPr>
          </a:lstStyle>
          <a:p>
            <a:r>
              <a:rPr lang="en-US"/>
              <a:t>Click to Edit Title</a:t>
            </a:r>
          </a:p>
        </p:txBody>
      </p:sp>
      <p:sp>
        <p:nvSpPr>
          <p:cNvPr id="5" name="Text Placeholder 4"/>
          <p:cNvSpPr>
            <a:spLocks noGrp="1"/>
          </p:cNvSpPr>
          <p:nvPr>
            <p:ph type="body" sz="quarter" idx="11" hasCustomPrompt="1"/>
          </p:nvPr>
        </p:nvSpPr>
        <p:spPr>
          <a:xfrm>
            <a:off x="576221" y="900000"/>
            <a:ext cx="9720000" cy="360000"/>
          </a:xfrm>
        </p:spPr>
        <p:txBody>
          <a:bodyPr tIns="108000"/>
          <a:lstStyle>
            <a:lvl1pPr marL="0" indent="0">
              <a:spcAft>
                <a:spcPts val="0"/>
              </a:spcAft>
              <a:buNone/>
              <a:defRPr sz="2400" b="0">
                <a:solidFill>
                  <a:schemeClr val="tx2"/>
                </a:solidFill>
              </a:defRPr>
            </a:lvl1pPr>
          </a:lstStyle>
          <a:p>
            <a:pPr lvl="0"/>
            <a:r>
              <a:rPr lang="en-US"/>
              <a:t>Click to edit subhead</a:t>
            </a:r>
          </a:p>
        </p:txBody>
      </p:sp>
      <p:sp>
        <p:nvSpPr>
          <p:cNvPr id="3" name="Datumsplatzhalter 2"/>
          <p:cNvSpPr>
            <a:spLocks noGrp="1"/>
          </p:cNvSpPr>
          <p:nvPr>
            <p:ph type="dt" sz="half" idx="12"/>
          </p:nvPr>
        </p:nvSpPr>
        <p:spPr/>
        <p:txBody>
          <a:bodyPr/>
          <a:lstStyle/>
          <a:p>
            <a:endParaRPr>
              <a:solidFill>
                <a:srgbClr val="FF0D5E"/>
              </a:solidFill>
            </a:endParaRPr>
          </a:p>
        </p:txBody>
      </p:sp>
      <p:sp>
        <p:nvSpPr>
          <p:cNvPr id="6" name="Fußzeilenplatzhalter 5"/>
          <p:cNvSpPr>
            <a:spLocks noGrp="1"/>
          </p:cNvSpPr>
          <p:nvPr>
            <p:ph type="ftr" sz="quarter" idx="13"/>
          </p:nvPr>
        </p:nvSpPr>
        <p:spPr/>
        <p:txBody>
          <a:bodyPr/>
          <a:lstStyle/>
          <a:p>
            <a:pPr algn="l"/>
            <a:endParaRPr lang="de-DE">
              <a:solidFill>
                <a:prstClr val="black">
                  <a:tint val="75000"/>
                </a:prstClr>
              </a:solidFill>
              <a:latin typeface="Arial" panose="020B0604020202020204" pitchFamily="34" charset="0"/>
            </a:endParaRPr>
          </a:p>
        </p:txBody>
      </p:sp>
      <p:sp>
        <p:nvSpPr>
          <p:cNvPr id="7" name="Foliennummernplatzhalter 6"/>
          <p:cNvSpPr>
            <a:spLocks noGrp="1"/>
          </p:cNvSpPr>
          <p:nvPr>
            <p:ph type="sldNum" sz="quarter" idx="14"/>
          </p:nvPr>
        </p:nvSpPr>
        <p:spPr>
          <a:xfrm>
            <a:off x="10260221" y="6372000"/>
            <a:ext cx="1367999" cy="360000"/>
          </a:xfrm>
        </p:spPr>
        <p:txBody>
          <a:bodyPr/>
          <a:lstStyle/>
          <a:p>
            <a:fld id="{EC101DC9-20CD-4D01-84D2-8AFAD8D1D7AE}" type="slidenum">
              <a:rPr>
                <a:solidFill>
                  <a:srgbClr val="FF0D5E"/>
                </a:solidFill>
              </a:rPr>
              <a:pPr/>
              <a:t>‹#›</a:t>
            </a:fld>
            <a:endParaRPr>
              <a:solidFill>
                <a:srgbClr val="FF0D5E"/>
              </a:solidFill>
            </a:endParaRPr>
          </a:p>
        </p:txBody>
      </p:sp>
      <p:sp>
        <p:nvSpPr>
          <p:cNvPr id="11" name="Inhaltsplatzhalter 10"/>
          <p:cNvSpPr>
            <a:spLocks noGrp="1"/>
          </p:cNvSpPr>
          <p:nvPr>
            <p:ph sz="quarter" idx="15" hasCustomPrompt="1"/>
          </p:nvPr>
        </p:nvSpPr>
        <p:spPr>
          <a:xfrm>
            <a:off x="576263" y="1620000"/>
            <a:ext cx="11052175" cy="4536000"/>
          </a:xfrm>
        </p:spPr>
        <p:txBody>
          <a:bodyPr/>
          <a:lstStyle>
            <a:lvl1pPr>
              <a:defRPr>
                <a:solidFill>
                  <a:schemeClr val="tx1"/>
                </a:solidFill>
              </a:defRPr>
            </a:lvl1pPr>
          </a:lstStyle>
          <a:p>
            <a:pPr lvl="0"/>
            <a:r>
              <a:rPr lang="en-US"/>
              <a:t>Headline (first level)</a:t>
            </a:r>
          </a:p>
          <a:p>
            <a:pPr lvl="1"/>
            <a:r>
              <a:rPr lang="en-US"/>
              <a:t>Copy text (second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Tree>
    <p:extLst>
      <p:ext uri="{BB962C8B-B14F-4D97-AF65-F5344CB8AC3E}">
        <p14:creationId xmlns:p14="http://schemas.microsoft.com/office/powerpoint/2010/main" val="453191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Super Graphic Black Divider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AC4B9B-42F2-F740-8B0A-85908E48C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8" y="0"/>
            <a:ext cx="12192000" cy="6858000"/>
          </a:xfrm>
          <a:prstGeom prst="rect">
            <a:avLst/>
          </a:prstGeom>
        </p:spPr>
      </p:pic>
      <p:sp>
        <p:nvSpPr>
          <p:cNvPr id="2" name="Title 1"/>
          <p:cNvSpPr>
            <a:spLocks noGrp="1"/>
          </p:cNvSpPr>
          <p:nvPr>
            <p:ph type="ctrTitle" hasCustomPrompt="1"/>
          </p:nvPr>
        </p:nvSpPr>
        <p:spPr>
          <a:xfrm>
            <a:off x="4343400" y="1215732"/>
            <a:ext cx="7010400" cy="1357001"/>
          </a:xfrm>
        </p:spPr>
        <p:txBody>
          <a:bodyPr anchor="b" anchorCtr="0">
            <a:normAutofit/>
          </a:bodyPr>
          <a:lstStyle>
            <a:lvl1pPr>
              <a:lnSpc>
                <a:spcPct val="100000"/>
              </a:lnSpc>
              <a:defRPr sz="4000" i="0" kern="600" cap="none" spc="0" baseline="0">
                <a:solidFill>
                  <a:srgbClr val="424242"/>
                </a:solidFill>
                <a:latin typeface="Arial" panose="020B0604020202020204" pitchFamily="34" charset="0"/>
                <a:cs typeface="Arial" panose="020B0604020202020204" pitchFamily="34" charset="0"/>
              </a:defRPr>
            </a:lvl1pPr>
          </a:lstStyle>
          <a:p>
            <a:r>
              <a:rPr lang="en-US"/>
              <a:t>Click to Edit Divider Title</a:t>
            </a:r>
          </a:p>
        </p:txBody>
      </p:sp>
      <p:sp>
        <p:nvSpPr>
          <p:cNvPr id="9" name="Text Placeholder 8"/>
          <p:cNvSpPr>
            <a:spLocks noGrp="1"/>
          </p:cNvSpPr>
          <p:nvPr>
            <p:ph type="body" sz="quarter" idx="10" hasCustomPrompt="1"/>
          </p:nvPr>
        </p:nvSpPr>
        <p:spPr>
          <a:xfrm>
            <a:off x="4343400" y="2724134"/>
            <a:ext cx="7010400" cy="708452"/>
          </a:xfrm>
          <a:prstGeom prst="rect">
            <a:avLst/>
          </a:prstGeom>
        </p:spPr>
        <p:txBody>
          <a:bodyPr/>
          <a:lstStyle>
            <a:lvl1pPr marL="0" indent="0">
              <a:spcAft>
                <a:spcPts val="0"/>
              </a:spcAft>
              <a:buNone/>
              <a:defRPr sz="2400" b="0">
                <a:solidFill>
                  <a:schemeClr val="accent1"/>
                </a:solidFill>
              </a:defRPr>
            </a:lvl1pPr>
          </a:lstStyle>
          <a:p>
            <a:pPr lvl="0"/>
            <a:r>
              <a:rPr lang="en-US"/>
              <a:t>Click to edit subhead</a:t>
            </a:r>
          </a:p>
        </p:txBody>
      </p:sp>
      <p:sp>
        <p:nvSpPr>
          <p:cNvPr id="8" name="Foliennummernplatzhalter 21"/>
          <p:cNvSpPr>
            <a:spLocks noGrp="1"/>
          </p:cNvSpPr>
          <p:nvPr>
            <p:ph type="sldNum" sz="quarter" idx="12"/>
          </p:nvPr>
        </p:nvSpPr>
        <p:spPr>
          <a:xfrm>
            <a:off x="10260221" y="6372000"/>
            <a:ext cx="1367999" cy="360000"/>
          </a:xfrm>
        </p:spPr>
        <p:txBody>
          <a:bodyPr/>
          <a:lstStyle>
            <a:lvl1pPr>
              <a:defRPr>
                <a:solidFill>
                  <a:schemeClr val="accent1"/>
                </a:solidFill>
              </a:defRPr>
            </a:lvl1pPr>
          </a:lstStyle>
          <a:p>
            <a:fld id="{EC101DC9-20CD-4D01-84D2-8AFAD8D1D7AE}" type="slidenum">
              <a:rPr lang="en-US" smtClean="0"/>
              <a:pPr/>
              <a:t>‹#›</a:t>
            </a:fld>
            <a:endParaRPr lang="en-US"/>
          </a:p>
        </p:txBody>
      </p:sp>
      <p:sp>
        <p:nvSpPr>
          <p:cNvPr id="16" name="Freeform 5">
            <a:extLst>
              <a:ext uri="{FF2B5EF4-FFF2-40B4-BE49-F238E27FC236}">
                <a16:creationId xmlns:a16="http://schemas.microsoft.com/office/drawing/2014/main" id="{DF134366-37F0-6444-9427-5087B5A62323}"/>
              </a:ext>
            </a:extLst>
          </p:cNvPr>
          <p:cNvSpPr>
            <a:spLocks noChangeAspect="1" noEditPoints="1"/>
          </p:cNvSpPr>
          <p:nvPr userDrawn="1"/>
        </p:nvSpPr>
        <p:spPr bwMode="auto">
          <a:xfrm>
            <a:off x="2209800" y="6141096"/>
            <a:ext cx="927149" cy="461807"/>
          </a:xfrm>
          <a:custGeom>
            <a:avLst/>
            <a:gdLst>
              <a:gd name="T0" fmla="*/ 337 w 354"/>
              <a:gd name="T1" fmla="*/ 81 h 175"/>
              <a:gd name="T2" fmla="*/ 162 w 354"/>
              <a:gd name="T3" fmla="*/ 79 h 175"/>
              <a:gd name="T4" fmla="*/ 187 w 354"/>
              <a:gd name="T5" fmla="*/ 58 h 175"/>
              <a:gd name="T6" fmla="*/ 28 w 354"/>
              <a:gd name="T7" fmla="*/ 81 h 175"/>
              <a:gd name="T8" fmla="*/ 91 w 354"/>
              <a:gd name="T9" fmla="*/ 81 h 175"/>
              <a:gd name="T10" fmla="*/ 257 w 354"/>
              <a:gd name="T11" fmla="*/ 0 h 175"/>
              <a:gd name="T12" fmla="*/ 127 w 354"/>
              <a:gd name="T13" fmla="*/ 51 h 175"/>
              <a:gd name="T14" fmla="*/ 0 w 354"/>
              <a:gd name="T15" fmla="*/ 92 h 175"/>
              <a:gd name="T16" fmla="*/ 162 w 354"/>
              <a:gd name="T17" fmla="*/ 93 h 175"/>
              <a:gd name="T18" fmla="*/ 354 w 354"/>
              <a:gd name="T19" fmla="*/ 92 h 175"/>
              <a:gd name="T20" fmla="*/ 328 w 354"/>
              <a:gd name="T21" fmla="*/ 158 h 175"/>
              <a:gd name="T22" fmla="*/ 328 w 354"/>
              <a:gd name="T23" fmla="*/ 158 h 175"/>
              <a:gd name="T24" fmla="*/ 354 w 354"/>
              <a:gd name="T25" fmla="*/ 174 h 175"/>
              <a:gd name="T26" fmla="*/ 326 w 354"/>
              <a:gd name="T27" fmla="*/ 166 h 175"/>
              <a:gd name="T28" fmla="*/ 326 w 354"/>
              <a:gd name="T29" fmla="*/ 133 h 175"/>
              <a:gd name="T30" fmla="*/ 282 w 354"/>
              <a:gd name="T31" fmla="*/ 165 h 175"/>
              <a:gd name="T32" fmla="*/ 271 w 354"/>
              <a:gd name="T33" fmla="*/ 174 h 175"/>
              <a:gd name="T34" fmla="*/ 236 w 354"/>
              <a:gd name="T35" fmla="*/ 158 h 175"/>
              <a:gd name="T36" fmla="*/ 225 w 354"/>
              <a:gd name="T37" fmla="*/ 133 h 175"/>
              <a:gd name="T38" fmla="*/ 241 w 354"/>
              <a:gd name="T39" fmla="*/ 174 h 175"/>
              <a:gd name="T40" fmla="*/ 223 w 354"/>
              <a:gd name="T41" fmla="*/ 174 h 175"/>
              <a:gd name="T42" fmla="*/ 177 w 354"/>
              <a:gd name="T43" fmla="*/ 152 h 175"/>
              <a:gd name="T44" fmla="*/ 177 w 354"/>
              <a:gd name="T45" fmla="*/ 142 h 175"/>
              <a:gd name="T46" fmla="*/ 177 w 354"/>
              <a:gd name="T47" fmla="*/ 152 h 175"/>
              <a:gd name="T48" fmla="*/ 194 w 354"/>
              <a:gd name="T49" fmla="*/ 146 h 175"/>
              <a:gd name="T50" fmla="*/ 197 w 354"/>
              <a:gd name="T51" fmla="*/ 174 h 175"/>
              <a:gd name="T52" fmla="*/ 173 w 354"/>
              <a:gd name="T53" fmla="*/ 159 h 175"/>
              <a:gd name="T54" fmla="*/ 162 w 354"/>
              <a:gd name="T55" fmla="*/ 133 h 175"/>
              <a:gd name="T56" fmla="*/ 128 w 354"/>
              <a:gd name="T57" fmla="*/ 147 h 175"/>
              <a:gd name="T58" fmla="*/ 119 w 354"/>
              <a:gd name="T59" fmla="*/ 152 h 175"/>
              <a:gd name="T60" fmla="*/ 123 w 354"/>
              <a:gd name="T61" fmla="*/ 133 h 175"/>
              <a:gd name="T62" fmla="*/ 132 w 354"/>
              <a:gd name="T63" fmla="*/ 157 h 175"/>
              <a:gd name="T64" fmla="*/ 122 w 354"/>
              <a:gd name="T65" fmla="*/ 159 h 175"/>
              <a:gd name="T66" fmla="*/ 107 w 354"/>
              <a:gd name="T67" fmla="*/ 174 h 175"/>
              <a:gd name="T68" fmla="*/ 83 w 354"/>
              <a:gd name="T69" fmla="*/ 133 h 175"/>
              <a:gd name="T70" fmla="*/ 67 w 354"/>
              <a:gd name="T71" fmla="*/ 149 h 175"/>
              <a:gd name="T72" fmla="*/ 67 w 354"/>
              <a:gd name="T73" fmla="*/ 157 h 175"/>
              <a:gd name="T74" fmla="*/ 84 w 354"/>
              <a:gd name="T75" fmla="*/ 174 h 175"/>
              <a:gd name="T76" fmla="*/ 0 w 354"/>
              <a:gd name="T77" fmla="*/ 161 h 175"/>
              <a:gd name="T78" fmla="*/ 23 w 354"/>
              <a:gd name="T79" fmla="*/ 162 h 175"/>
              <a:gd name="T80" fmla="*/ 17 w 354"/>
              <a:gd name="T81" fmla="*/ 133 h 175"/>
              <a:gd name="T82" fmla="*/ 17 w 354"/>
              <a:gd name="T83" fmla="*/ 141 h 175"/>
              <a:gd name="T84" fmla="*/ 34 w 354"/>
              <a:gd name="T85" fmla="*/ 16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75">
                <a:moveTo>
                  <a:pt x="204" y="58"/>
                </a:moveTo>
                <a:cubicBezTo>
                  <a:pt x="257" y="14"/>
                  <a:pt x="257" y="14"/>
                  <a:pt x="257" y="14"/>
                </a:cubicBezTo>
                <a:cubicBezTo>
                  <a:pt x="337" y="81"/>
                  <a:pt x="337" y="81"/>
                  <a:pt x="337" y="81"/>
                </a:cubicBezTo>
                <a:cubicBezTo>
                  <a:pt x="232" y="81"/>
                  <a:pt x="232" y="81"/>
                  <a:pt x="232" y="81"/>
                </a:cubicBezTo>
                <a:cubicBezTo>
                  <a:pt x="204" y="58"/>
                  <a:pt x="204" y="58"/>
                  <a:pt x="204" y="58"/>
                </a:cubicBezTo>
                <a:close/>
                <a:moveTo>
                  <a:pt x="162" y="79"/>
                </a:moveTo>
                <a:cubicBezTo>
                  <a:pt x="136" y="58"/>
                  <a:pt x="136" y="58"/>
                  <a:pt x="136" y="58"/>
                </a:cubicBezTo>
                <a:cubicBezTo>
                  <a:pt x="162" y="37"/>
                  <a:pt x="162" y="37"/>
                  <a:pt x="162" y="37"/>
                </a:cubicBezTo>
                <a:cubicBezTo>
                  <a:pt x="187" y="58"/>
                  <a:pt x="187" y="58"/>
                  <a:pt x="187" y="58"/>
                </a:cubicBezTo>
                <a:cubicBezTo>
                  <a:pt x="162" y="79"/>
                  <a:pt x="162" y="79"/>
                  <a:pt x="162" y="79"/>
                </a:cubicBezTo>
                <a:close/>
                <a:moveTo>
                  <a:pt x="91" y="81"/>
                </a:moveTo>
                <a:cubicBezTo>
                  <a:pt x="28" y="81"/>
                  <a:pt x="28" y="81"/>
                  <a:pt x="28" y="81"/>
                </a:cubicBezTo>
                <a:cubicBezTo>
                  <a:pt x="106" y="48"/>
                  <a:pt x="106" y="48"/>
                  <a:pt x="106" y="48"/>
                </a:cubicBezTo>
                <a:cubicBezTo>
                  <a:pt x="119" y="58"/>
                  <a:pt x="119" y="58"/>
                  <a:pt x="119" y="58"/>
                </a:cubicBezTo>
                <a:cubicBezTo>
                  <a:pt x="91" y="81"/>
                  <a:pt x="91" y="81"/>
                  <a:pt x="91" y="81"/>
                </a:cubicBezTo>
                <a:close/>
                <a:moveTo>
                  <a:pt x="354" y="81"/>
                </a:moveTo>
                <a:cubicBezTo>
                  <a:pt x="354" y="81"/>
                  <a:pt x="354" y="81"/>
                  <a:pt x="354" y="81"/>
                </a:cubicBezTo>
                <a:cubicBezTo>
                  <a:pt x="257" y="0"/>
                  <a:pt x="257" y="0"/>
                  <a:pt x="257" y="0"/>
                </a:cubicBezTo>
                <a:cubicBezTo>
                  <a:pt x="196" y="51"/>
                  <a:pt x="196" y="51"/>
                  <a:pt x="196" y="51"/>
                </a:cubicBezTo>
                <a:cubicBezTo>
                  <a:pt x="162" y="22"/>
                  <a:pt x="162" y="22"/>
                  <a:pt x="162" y="22"/>
                </a:cubicBezTo>
                <a:cubicBezTo>
                  <a:pt x="127" y="51"/>
                  <a:pt x="127" y="51"/>
                  <a:pt x="127" y="51"/>
                </a:cubicBezTo>
                <a:cubicBezTo>
                  <a:pt x="108" y="36"/>
                  <a:pt x="108" y="36"/>
                  <a:pt x="108" y="36"/>
                </a:cubicBezTo>
                <a:cubicBezTo>
                  <a:pt x="0" y="81"/>
                  <a:pt x="0" y="81"/>
                  <a:pt x="0" y="81"/>
                </a:cubicBezTo>
                <a:cubicBezTo>
                  <a:pt x="0" y="92"/>
                  <a:pt x="0" y="92"/>
                  <a:pt x="0" y="92"/>
                </a:cubicBezTo>
                <a:cubicBezTo>
                  <a:pt x="95" y="92"/>
                  <a:pt x="95" y="92"/>
                  <a:pt x="95" y="92"/>
                </a:cubicBezTo>
                <a:cubicBezTo>
                  <a:pt x="127" y="65"/>
                  <a:pt x="127" y="65"/>
                  <a:pt x="127" y="65"/>
                </a:cubicBezTo>
                <a:cubicBezTo>
                  <a:pt x="162" y="93"/>
                  <a:pt x="162" y="93"/>
                  <a:pt x="162" y="93"/>
                </a:cubicBezTo>
                <a:cubicBezTo>
                  <a:pt x="196" y="65"/>
                  <a:pt x="196" y="65"/>
                  <a:pt x="196" y="65"/>
                </a:cubicBezTo>
                <a:cubicBezTo>
                  <a:pt x="228" y="92"/>
                  <a:pt x="228" y="92"/>
                  <a:pt x="228" y="92"/>
                </a:cubicBezTo>
                <a:cubicBezTo>
                  <a:pt x="354" y="92"/>
                  <a:pt x="354" y="92"/>
                  <a:pt x="354" y="92"/>
                </a:cubicBezTo>
                <a:cubicBezTo>
                  <a:pt x="354" y="81"/>
                  <a:pt x="354" y="81"/>
                  <a:pt x="354" y="81"/>
                </a:cubicBezTo>
                <a:cubicBezTo>
                  <a:pt x="354" y="81"/>
                  <a:pt x="354" y="81"/>
                  <a:pt x="354" y="81"/>
                </a:cubicBezTo>
                <a:close/>
                <a:moveTo>
                  <a:pt x="328" y="158"/>
                </a:moveTo>
                <a:cubicBezTo>
                  <a:pt x="337" y="158"/>
                  <a:pt x="337" y="158"/>
                  <a:pt x="337" y="158"/>
                </a:cubicBezTo>
                <a:cubicBezTo>
                  <a:pt x="333" y="143"/>
                  <a:pt x="333" y="143"/>
                  <a:pt x="333" y="143"/>
                </a:cubicBezTo>
                <a:cubicBezTo>
                  <a:pt x="328" y="158"/>
                  <a:pt x="328" y="158"/>
                  <a:pt x="328" y="158"/>
                </a:cubicBezTo>
                <a:close/>
                <a:moveTo>
                  <a:pt x="326" y="133"/>
                </a:moveTo>
                <a:cubicBezTo>
                  <a:pt x="341" y="133"/>
                  <a:pt x="341" y="133"/>
                  <a:pt x="341" y="133"/>
                </a:cubicBezTo>
                <a:cubicBezTo>
                  <a:pt x="354" y="174"/>
                  <a:pt x="354" y="174"/>
                  <a:pt x="354" y="174"/>
                </a:cubicBezTo>
                <a:cubicBezTo>
                  <a:pt x="342" y="174"/>
                  <a:pt x="342" y="174"/>
                  <a:pt x="342" y="174"/>
                </a:cubicBezTo>
                <a:cubicBezTo>
                  <a:pt x="339" y="166"/>
                  <a:pt x="339" y="166"/>
                  <a:pt x="339" y="166"/>
                </a:cubicBezTo>
                <a:cubicBezTo>
                  <a:pt x="326" y="166"/>
                  <a:pt x="326" y="166"/>
                  <a:pt x="326" y="166"/>
                </a:cubicBezTo>
                <a:cubicBezTo>
                  <a:pt x="324" y="174"/>
                  <a:pt x="324" y="174"/>
                  <a:pt x="324" y="174"/>
                </a:cubicBezTo>
                <a:cubicBezTo>
                  <a:pt x="313" y="174"/>
                  <a:pt x="313" y="174"/>
                  <a:pt x="313" y="174"/>
                </a:cubicBezTo>
                <a:cubicBezTo>
                  <a:pt x="326" y="133"/>
                  <a:pt x="326" y="133"/>
                  <a:pt x="326" y="133"/>
                </a:cubicBezTo>
                <a:close/>
                <a:moveTo>
                  <a:pt x="271" y="133"/>
                </a:moveTo>
                <a:cubicBezTo>
                  <a:pt x="282" y="133"/>
                  <a:pt x="282" y="133"/>
                  <a:pt x="282" y="133"/>
                </a:cubicBezTo>
                <a:cubicBezTo>
                  <a:pt x="282" y="165"/>
                  <a:pt x="282" y="165"/>
                  <a:pt x="282" y="165"/>
                </a:cubicBezTo>
                <a:cubicBezTo>
                  <a:pt x="298" y="165"/>
                  <a:pt x="298" y="165"/>
                  <a:pt x="298" y="165"/>
                </a:cubicBezTo>
                <a:cubicBezTo>
                  <a:pt x="298" y="174"/>
                  <a:pt x="298" y="174"/>
                  <a:pt x="298" y="174"/>
                </a:cubicBezTo>
                <a:cubicBezTo>
                  <a:pt x="271" y="174"/>
                  <a:pt x="271" y="174"/>
                  <a:pt x="271" y="174"/>
                </a:cubicBezTo>
                <a:cubicBezTo>
                  <a:pt x="271" y="133"/>
                  <a:pt x="271" y="133"/>
                  <a:pt x="271" y="133"/>
                </a:cubicBezTo>
                <a:close/>
                <a:moveTo>
                  <a:pt x="227" y="158"/>
                </a:moveTo>
                <a:cubicBezTo>
                  <a:pt x="236" y="158"/>
                  <a:pt x="236" y="158"/>
                  <a:pt x="236" y="158"/>
                </a:cubicBezTo>
                <a:cubicBezTo>
                  <a:pt x="232" y="143"/>
                  <a:pt x="232" y="143"/>
                  <a:pt x="232" y="143"/>
                </a:cubicBezTo>
                <a:cubicBezTo>
                  <a:pt x="227" y="158"/>
                  <a:pt x="227" y="158"/>
                  <a:pt x="227" y="158"/>
                </a:cubicBezTo>
                <a:close/>
                <a:moveTo>
                  <a:pt x="225" y="133"/>
                </a:moveTo>
                <a:cubicBezTo>
                  <a:pt x="240" y="133"/>
                  <a:pt x="240" y="133"/>
                  <a:pt x="240" y="133"/>
                </a:cubicBezTo>
                <a:cubicBezTo>
                  <a:pt x="253" y="174"/>
                  <a:pt x="253" y="174"/>
                  <a:pt x="253" y="174"/>
                </a:cubicBezTo>
                <a:cubicBezTo>
                  <a:pt x="241" y="174"/>
                  <a:pt x="241" y="174"/>
                  <a:pt x="241" y="174"/>
                </a:cubicBezTo>
                <a:cubicBezTo>
                  <a:pt x="238" y="166"/>
                  <a:pt x="238" y="166"/>
                  <a:pt x="238" y="166"/>
                </a:cubicBezTo>
                <a:cubicBezTo>
                  <a:pt x="225" y="166"/>
                  <a:pt x="225" y="166"/>
                  <a:pt x="225" y="166"/>
                </a:cubicBezTo>
                <a:cubicBezTo>
                  <a:pt x="223" y="174"/>
                  <a:pt x="223" y="174"/>
                  <a:pt x="223" y="174"/>
                </a:cubicBezTo>
                <a:cubicBezTo>
                  <a:pt x="212" y="174"/>
                  <a:pt x="212" y="174"/>
                  <a:pt x="212" y="174"/>
                </a:cubicBezTo>
                <a:cubicBezTo>
                  <a:pt x="225" y="133"/>
                  <a:pt x="225" y="133"/>
                  <a:pt x="225" y="133"/>
                </a:cubicBezTo>
                <a:close/>
                <a:moveTo>
                  <a:pt x="177" y="152"/>
                </a:moveTo>
                <a:cubicBezTo>
                  <a:pt x="181" y="152"/>
                  <a:pt x="183" y="150"/>
                  <a:pt x="183" y="147"/>
                </a:cubicBezTo>
                <a:cubicBezTo>
                  <a:pt x="183" y="147"/>
                  <a:pt x="183" y="147"/>
                  <a:pt x="183" y="147"/>
                </a:cubicBezTo>
                <a:cubicBezTo>
                  <a:pt x="183" y="143"/>
                  <a:pt x="181" y="142"/>
                  <a:pt x="177" y="142"/>
                </a:cubicBezTo>
                <a:cubicBezTo>
                  <a:pt x="173" y="142"/>
                  <a:pt x="173" y="142"/>
                  <a:pt x="173" y="142"/>
                </a:cubicBezTo>
                <a:cubicBezTo>
                  <a:pt x="173" y="152"/>
                  <a:pt x="173" y="152"/>
                  <a:pt x="173" y="152"/>
                </a:cubicBezTo>
                <a:cubicBezTo>
                  <a:pt x="177" y="152"/>
                  <a:pt x="177" y="152"/>
                  <a:pt x="177" y="152"/>
                </a:cubicBezTo>
                <a:close/>
                <a:moveTo>
                  <a:pt x="162" y="133"/>
                </a:moveTo>
                <a:cubicBezTo>
                  <a:pt x="178" y="133"/>
                  <a:pt x="178" y="133"/>
                  <a:pt x="178" y="133"/>
                </a:cubicBezTo>
                <a:cubicBezTo>
                  <a:pt x="188" y="133"/>
                  <a:pt x="194" y="137"/>
                  <a:pt x="194" y="146"/>
                </a:cubicBezTo>
                <a:cubicBezTo>
                  <a:pt x="194" y="146"/>
                  <a:pt x="194" y="146"/>
                  <a:pt x="194" y="146"/>
                </a:cubicBezTo>
                <a:cubicBezTo>
                  <a:pt x="194" y="152"/>
                  <a:pt x="191" y="155"/>
                  <a:pt x="187" y="157"/>
                </a:cubicBezTo>
                <a:cubicBezTo>
                  <a:pt x="197" y="174"/>
                  <a:pt x="197" y="174"/>
                  <a:pt x="197" y="174"/>
                </a:cubicBezTo>
                <a:cubicBezTo>
                  <a:pt x="184" y="174"/>
                  <a:pt x="184" y="174"/>
                  <a:pt x="184" y="174"/>
                </a:cubicBezTo>
                <a:cubicBezTo>
                  <a:pt x="176" y="159"/>
                  <a:pt x="176" y="159"/>
                  <a:pt x="176" y="159"/>
                </a:cubicBezTo>
                <a:cubicBezTo>
                  <a:pt x="173" y="159"/>
                  <a:pt x="173" y="159"/>
                  <a:pt x="173" y="159"/>
                </a:cubicBezTo>
                <a:cubicBezTo>
                  <a:pt x="173" y="174"/>
                  <a:pt x="173" y="174"/>
                  <a:pt x="173" y="174"/>
                </a:cubicBezTo>
                <a:cubicBezTo>
                  <a:pt x="162" y="174"/>
                  <a:pt x="162" y="174"/>
                  <a:pt x="162" y="174"/>
                </a:cubicBezTo>
                <a:cubicBezTo>
                  <a:pt x="162" y="133"/>
                  <a:pt x="162" y="133"/>
                  <a:pt x="162" y="133"/>
                </a:cubicBezTo>
                <a:close/>
                <a:moveTo>
                  <a:pt x="123" y="152"/>
                </a:moveTo>
                <a:cubicBezTo>
                  <a:pt x="126" y="152"/>
                  <a:pt x="128" y="150"/>
                  <a:pt x="128" y="147"/>
                </a:cubicBezTo>
                <a:cubicBezTo>
                  <a:pt x="128" y="147"/>
                  <a:pt x="128" y="147"/>
                  <a:pt x="128" y="147"/>
                </a:cubicBezTo>
                <a:cubicBezTo>
                  <a:pt x="128" y="143"/>
                  <a:pt x="126" y="142"/>
                  <a:pt x="123" y="142"/>
                </a:cubicBezTo>
                <a:cubicBezTo>
                  <a:pt x="119" y="142"/>
                  <a:pt x="119" y="142"/>
                  <a:pt x="119" y="142"/>
                </a:cubicBezTo>
                <a:cubicBezTo>
                  <a:pt x="119" y="152"/>
                  <a:pt x="119" y="152"/>
                  <a:pt x="119" y="152"/>
                </a:cubicBezTo>
                <a:cubicBezTo>
                  <a:pt x="123" y="152"/>
                  <a:pt x="123" y="152"/>
                  <a:pt x="123" y="152"/>
                </a:cubicBezTo>
                <a:close/>
                <a:moveTo>
                  <a:pt x="107" y="133"/>
                </a:moveTo>
                <a:cubicBezTo>
                  <a:pt x="123" y="133"/>
                  <a:pt x="123" y="133"/>
                  <a:pt x="123" y="133"/>
                </a:cubicBezTo>
                <a:cubicBezTo>
                  <a:pt x="134" y="133"/>
                  <a:pt x="140" y="137"/>
                  <a:pt x="140" y="146"/>
                </a:cubicBezTo>
                <a:cubicBezTo>
                  <a:pt x="140" y="146"/>
                  <a:pt x="140" y="146"/>
                  <a:pt x="140" y="146"/>
                </a:cubicBezTo>
                <a:cubicBezTo>
                  <a:pt x="140" y="152"/>
                  <a:pt x="137" y="155"/>
                  <a:pt x="132" y="157"/>
                </a:cubicBezTo>
                <a:cubicBezTo>
                  <a:pt x="142" y="174"/>
                  <a:pt x="142" y="174"/>
                  <a:pt x="142" y="174"/>
                </a:cubicBezTo>
                <a:cubicBezTo>
                  <a:pt x="130" y="174"/>
                  <a:pt x="130" y="174"/>
                  <a:pt x="130" y="174"/>
                </a:cubicBezTo>
                <a:cubicBezTo>
                  <a:pt x="122" y="159"/>
                  <a:pt x="122" y="159"/>
                  <a:pt x="122" y="159"/>
                </a:cubicBezTo>
                <a:cubicBezTo>
                  <a:pt x="119" y="159"/>
                  <a:pt x="119" y="159"/>
                  <a:pt x="119" y="159"/>
                </a:cubicBezTo>
                <a:cubicBezTo>
                  <a:pt x="119" y="174"/>
                  <a:pt x="119" y="174"/>
                  <a:pt x="119" y="174"/>
                </a:cubicBezTo>
                <a:cubicBezTo>
                  <a:pt x="107" y="174"/>
                  <a:pt x="107" y="174"/>
                  <a:pt x="107" y="174"/>
                </a:cubicBezTo>
                <a:cubicBezTo>
                  <a:pt x="107" y="133"/>
                  <a:pt x="107" y="133"/>
                  <a:pt x="107" y="133"/>
                </a:cubicBezTo>
                <a:close/>
                <a:moveTo>
                  <a:pt x="55" y="133"/>
                </a:moveTo>
                <a:cubicBezTo>
                  <a:pt x="83" y="133"/>
                  <a:pt x="83" y="133"/>
                  <a:pt x="83" y="133"/>
                </a:cubicBezTo>
                <a:cubicBezTo>
                  <a:pt x="83" y="142"/>
                  <a:pt x="83" y="142"/>
                  <a:pt x="83" y="142"/>
                </a:cubicBezTo>
                <a:cubicBezTo>
                  <a:pt x="67" y="142"/>
                  <a:pt x="67" y="142"/>
                  <a:pt x="67" y="142"/>
                </a:cubicBezTo>
                <a:cubicBezTo>
                  <a:pt x="67" y="149"/>
                  <a:pt x="67" y="149"/>
                  <a:pt x="67" y="149"/>
                </a:cubicBezTo>
                <a:cubicBezTo>
                  <a:pt x="80" y="149"/>
                  <a:pt x="80" y="149"/>
                  <a:pt x="80" y="149"/>
                </a:cubicBezTo>
                <a:cubicBezTo>
                  <a:pt x="80" y="157"/>
                  <a:pt x="80" y="157"/>
                  <a:pt x="80" y="157"/>
                </a:cubicBezTo>
                <a:cubicBezTo>
                  <a:pt x="67" y="157"/>
                  <a:pt x="67" y="157"/>
                  <a:pt x="67" y="157"/>
                </a:cubicBezTo>
                <a:cubicBezTo>
                  <a:pt x="67" y="165"/>
                  <a:pt x="67" y="165"/>
                  <a:pt x="67" y="165"/>
                </a:cubicBezTo>
                <a:cubicBezTo>
                  <a:pt x="84" y="165"/>
                  <a:pt x="84" y="165"/>
                  <a:pt x="84" y="165"/>
                </a:cubicBezTo>
                <a:cubicBezTo>
                  <a:pt x="84" y="174"/>
                  <a:pt x="84" y="174"/>
                  <a:pt x="84" y="174"/>
                </a:cubicBezTo>
                <a:cubicBezTo>
                  <a:pt x="55" y="174"/>
                  <a:pt x="55" y="174"/>
                  <a:pt x="55" y="174"/>
                </a:cubicBezTo>
                <a:cubicBezTo>
                  <a:pt x="55" y="133"/>
                  <a:pt x="55" y="133"/>
                  <a:pt x="55" y="133"/>
                </a:cubicBezTo>
                <a:close/>
                <a:moveTo>
                  <a:pt x="0" y="161"/>
                </a:moveTo>
                <a:cubicBezTo>
                  <a:pt x="11" y="161"/>
                  <a:pt x="11" y="161"/>
                  <a:pt x="11" y="161"/>
                </a:cubicBezTo>
                <a:cubicBezTo>
                  <a:pt x="11" y="164"/>
                  <a:pt x="13" y="166"/>
                  <a:pt x="18" y="166"/>
                </a:cubicBezTo>
                <a:cubicBezTo>
                  <a:pt x="21" y="166"/>
                  <a:pt x="23" y="165"/>
                  <a:pt x="23" y="162"/>
                </a:cubicBezTo>
                <a:cubicBezTo>
                  <a:pt x="23" y="160"/>
                  <a:pt x="21" y="159"/>
                  <a:pt x="16" y="158"/>
                </a:cubicBezTo>
                <a:cubicBezTo>
                  <a:pt x="5" y="157"/>
                  <a:pt x="1" y="153"/>
                  <a:pt x="1" y="145"/>
                </a:cubicBezTo>
                <a:cubicBezTo>
                  <a:pt x="1" y="138"/>
                  <a:pt x="7" y="133"/>
                  <a:pt x="17" y="133"/>
                </a:cubicBezTo>
                <a:cubicBezTo>
                  <a:pt x="27" y="133"/>
                  <a:pt x="32" y="137"/>
                  <a:pt x="33" y="145"/>
                </a:cubicBezTo>
                <a:cubicBezTo>
                  <a:pt x="22" y="145"/>
                  <a:pt x="22" y="145"/>
                  <a:pt x="22" y="145"/>
                </a:cubicBezTo>
                <a:cubicBezTo>
                  <a:pt x="22" y="142"/>
                  <a:pt x="20" y="141"/>
                  <a:pt x="17" y="141"/>
                </a:cubicBezTo>
                <a:cubicBezTo>
                  <a:pt x="14" y="141"/>
                  <a:pt x="12" y="142"/>
                  <a:pt x="12" y="144"/>
                </a:cubicBezTo>
                <a:cubicBezTo>
                  <a:pt x="12" y="147"/>
                  <a:pt x="13" y="148"/>
                  <a:pt x="18" y="148"/>
                </a:cubicBezTo>
                <a:cubicBezTo>
                  <a:pt x="29" y="149"/>
                  <a:pt x="34" y="152"/>
                  <a:pt x="34" y="161"/>
                </a:cubicBezTo>
                <a:cubicBezTo>
                  <a:pt x="34" y="168"/>
                  <a:pt x="28" y="175"/>
                  <a:pt x="18" y="175"/>
                </a:cubicBezTo>
                <a:cubicBezTo>
                  <a:pt x="6" y="175"/>
                  <a:pt x="0" y="170"/>
                  <a:pt x="0" y="1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42690948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 Id="rId27"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828563A-A981-45BB-AA79-66A5E00751F6}"/>
              </a:ext>
            </a:extLst>
          </p:cNvPr>
          <p:cNvGraphicFramePr>
            <a:graphicFrameLocks noChangeAspect="1"/>
          </p:cNvGraphicFramePr>
          <p:nvPr userDrawn="1">
            <p:custDataLst>
              <p:tags r:id="rId22"/>
            </p:custDataLst>
            <p:extLst>
              <p:ext uri="{D42A27DB-BD31-4B8C-83A1-F6EECF244321}">
                <p14:modId xmlns:p14="http://schemas.microsoft.com/office/powerpoint/2010/main" val="2809539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3" imgW="592" imgH="591" progId="TCLayout.ActiveDocument.1">
                  <p:embed/>
                </p:oleObj>
              </mc:Choice>
              <mc:Fallback>
                <p:oleObj name="think-cell Folie" r:id="rId23" imgW="592" imgH="591" progId="TCLayout.ActiveDocument.1">
                  <p:embed/>
                  <p:pic>
                    <p:nvPicPr>
                      <p:cNvPr id="8" name="Object 7" hidden="1">
                        <a:extLst>
                          <a:ext uri="{FF2B5EF4-FFF2-40B4-BE49-F238E27FC236}">
                            <a16:creationId xmlns:a16="http://schemas.microsoft.com/office/drawing/2014/main" id="{7828563A-A981-45BB-AA79-66A5E00751F6}"/>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B19BA35-C2C6-45F2-B7A4-6A3A3B98E14D}"/>
              </a:ext>
            </a:extLst>
          </p:cNvPr>
          <p:cNvSpPr>
            <a:spLocks noGrp="1"/>
          </p:cNvSpPr>
          <p:nvPr>
            <p:ph type="title"/>
          </p:nvPr>
        </p:nvSpPr>
        <p:spPr>
          <a:xfrm>
            <a:off x="551384" y="502920"/>
            <a:ext cx="11089754" cy="360001"/>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CB025D92-942F-4B42-9289-458FABA4ACA4}"/>
              </a:ext>
            </a:extLst>
          </p:cNvPr>
          <p:cNvSpPr>
            <a:spLocks noGrp="1"/>
          </p:cNvSpPr>
          <p:nvPr>
            <p:ph type="body" idx="1"/>
          </p:nvPr>
        </p:nvSpPr>
        <p:spPr>
          <a:xfrm>
            <a:off x="551384" y="1304924"/>
            <a:ext cx="11089754" cy="47164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F840F-33A5-458F-AF23-AD531FD3FA95}"/>
              </a:ext>
            </a:extLst>
          </p:cNvPr>
          <p:cNvSpPr>
            <a:spLocks noGrp="1"/>
          </p:cNvSpPr>
          <p:nvPr>
            <p:ph type="dt" sz="half" idx="2"/>
          </p:nvPr>
        </p:nvSpPr>
        <p:spPr>
          <a:xfrm>
            <a:off x="2963652" y="6446579"/>
            <a:ext cx="956357" cy="184666"/>
          </a:xfrm>
          <a:prstGeom prst="rect">
            <a:avLst/>
          </a:prstGeom>
        </p:spPr>
        <p:txBody>
          <a:bodyPr vert="horz" wrap="none" lIns="0" tIns="0" rIns="0" bIns="0" rtlCol="0" anchor="ctr">
            <a:noAutofit/>
          </a:bodyPr>
          <a:lstStyle>
            <a:lvl1pPr algn="r">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C6B58A8-F4B8-4FFB-891E-25D389FFD857}"/>
              </a:ext>
            </a:extLst>
          </p:cNvPr>
          <p:cNvSpPr>
            <a:spLocks noGrp="1"/>
          </p:cNvSpPr>
          <p:nvPr>
            <p:ph type="ftr" sz="quarter" idx="3"/>
          </p:nvPr>
        </p:nvSpPr>
        <p:spPr>
          <a:xfrm>
            <a:off x="4007768" y="6446579"/>
            <a:ext cx="7346032" cy="184666"/>
          </a:xfrm>
          <a:prstGeom prst="rect">
            <a:avLst/>
          </a:prstGeom>
        </p:spPr>
        <p:txBody>
          <a:bodyPr vert="horz" wrap="square" lIns="0" tIns="0" rIns="0" bIns="0" rtlCol="0" anchor="ctr">
            <a:spAutoFit/>
          </a:bodyPr>
          <a:lstStyle>
            <a:lvl1pPr algn="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1C8D54-BD0C-453F-9C25-C10923F59743}"/>
              </a:ext>
            </a:extLst>
          </p:cNvPr>
          <p:cNvSpPr>
            <a:spLocks noGrp="1"/>
          </p:cNvSpPr>
          <p:nvPr>
            <p:ph type="sldNum" sz="quarter" idx="4"/>
          </p:nvPr>
        </p:nvSpPr>
        <p:spPr>
          <a:xfrm>
            <a:off x="11459696" y="6446579"/>
            <a:ext cx="187551" cy="184666"/>
          </a:xfrm>
          <a:prstGeom prst="rect">
            <a:avLst/>
          </a:prstGeom>
        </p:spPr>
        <p:txBody>
          <a:bodyPr vert="horz" wrap="none" lIns="0" tIns="0" rIns="0" bIns="0" rtlCol="0" anchor="ctr">
            <a:spAutoFit/>
          </a:bodyPr>
          <a:lstStyle>
            <a:lvl1pPr algn="r">
              <a:defRPr sz="1200">
                <a:solidFill>
                  <a:schemeClr val="accent1"/>
                </a:solidFill>
              </a:defRPr>
            </a:lvl1pPr>
          </a:lstStyle>
          <a:p>
            <a:fld id="{F4574520-C11B-4A57-987A-D5592AEF590D}" type="slidenum">
              <a:rPr lang="en-US" smtClean="0"/>
              <a:pPr/>
              <a:t>‹#›</a:t>
            </a:fld>
            <a:endParaRPr lang="en-US"/>
          </a:p>
        </p:txBody>
      </p:sp>
      <p:pic>
        <p:nvPicPr>
          <p:cNvPr id="18" name="Picture 17">
            <a:extLst>
              <a:ext uri="{FF2B5EF4-FFF2-40B4-BE49-F238E27FC236}">
                <a16:creationId xmlns:a16="http://schemas.microsoft.com/office/drawing/2014/main" id="{B3FCCD59-BEFF-4932-B9F0-58DC1A83C65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0" y="6762750"/>
            <a:ext cx="12192000" cy="95250"/>
          </a:xfrm>
          <a:prstGeom prst="rect">
            <a:avLst/>
          </a:prstGeom>
        </p:spPr>
      </p:pic>
      <p:sp>
        <p:nvSpPr>
          <p:cNvPr id="25" name="Text Placeholder 10">
            <a:extLst>
              <a:ext uri="{FF2B5EF4-FFF2-40B4-BE49-F238E27FC236}">
                <a16:creationId xmlns:a16="http://schemas.microsoft.com/office/drawing/2014/main" id="{D97C2ACB-8E22-4D33-8741-5618F40FC5AC}"/>
              </a:ext>
            </a:extLst>
          </p:cNvPr>
          <p:cNvSpPr txBox="1">
            <a:spLocks/>
          </p:cNvSpPr>
          <p:nvPr userDrawn="1"/>
        </p:nvSpPr>
        <p:spPr>
          <a:xfrm>
            <a:off x="550864" y="6172201"/>
            <a:ext cx="927150" cy="461808"/>
          </a:xfrm>
          <a:prstGeom prst="rect">
            <a:avLst/>
          </a:prstGeom>
          <a:blipFill>
            <a:blip r:embed="rId26">
              <a:extLst>
                <a:ext uri="{96DAC541-7B7A-43D3-8B79-37D633B846F1}">
                  <asvg:svgBlip xmlns:asvg="http://schemas.microsoft.com/office/drawing/2016/SVG/main" r:embed="rId27"/>
                </a:ext>
              </a:extLst>
            </a:blip>
            <a:stretch>
              <a:fillRect/>
            </a:stretch>
          </a:blipFill>
        </p:spPr>
        <p:txBody>
          <a:bodyPr/>
          <a:lstStyle>
            <a:lvl1pPr marL="180000" indent="-180000" algn="l" defTabSz="914400" rtl="0" eaLnBrk="1" latinLnBrk="0" hangingPunct="1">
              <a:lnSpc>
                <a:spcPct val="100000"/>
              </a:lnSpc>
              <a:spcBef>
                <a:spcPts val="1200"/>
              </a:spcBef>
              <a:buClr>
                <a:schemeClr val="tx1"/>
              </a:buClr>
              <a:buFont typeface="Arial" panose="020B0604020202020204" pitchFamily="34" charset="0"/>
              <a:buChar char="•"/>
              <a:defRPr sz="1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100"/>
              </a:spcBef>
              <a:spcAft>
                <a:spcPts val="100"/>
              </a:spcAft>
              <a:buClr>
                <a:schemeClr val="tx1"/>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6pPr>
            <a:lvl7pPr marL="12600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2244334814"/>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50" r:id="rId3"/>
    <p:sldLayoutId id="2147483652" r:id="rId4"/>
    <p:sldLayoutId id="2147483654" r:id="rId5"/>
    <p:sldLayoutId id="2147483660" r:id="rId6"/>
    <p:sldLayoutId id="2147483661" r:id="rId7"/>
    <p:sldLayoutId id="2147483662" r:id="rId8"/>
    <p:sldLayoutId id="2147483663" r:id="rId9"/>
    <p:sldLayoutId id="2147483664" r:id="rId10"/>
    <p:sldLayoutId id="2147483665"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100"/>
        </a:spcBef>
        <a:spcAft>
          <a:spcPts val="100"/>
        </a:spcAft>
        <a:buClr>
          <a:schemeClr val="tx1"/>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6pPr>
      <a:lvl7pPr marL="12600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5ACBF0"/>
          </p15:clr>
        </p15:guide>
        <p15:guide id="2" pos="7333" userDrawn="1">
          <p15:clr>
            <a:srgbClr val="5ACBF0"/>
          </p15:clr>
        </p15:guide>
        <p15:guide id="3" orient="horz" pos="2273" userDrawn="1">
          <p15:clr>
            <a:srgbClr val="5ACBF0"/>
          </p15:clr>
        </p15:guide>
        <p15:guide id="4" orient="horz" pos="822" userDrawn="1">
          <p15:clr>
            <a:srgbClr val="5ACBF0"/>
          </p15:clr>
        </p15:guide>
        <p15:guide id="5" orient="horz" pos="3793" userDrawn="1">
          <p15:clr>
            <a:srgbClr val="5ACBF0"/>
          </p15:clr>
        </p15:guide>
        <p15:guide id="6" pos="3840"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tags" Target="../tags/tag11.xml"/><Relationship Id="rId16" Type="http://schemas.openxmlformats.org/officeDocument/2006/relationships/image" Target="../media/image40.png"/><Relationship Id="rId1" Type="http://schemas.openxmlformats.org/officeDocument/2006/relationships/tags" Target="../tags/tag10.xml"/><Relationship Id="rId6" Type="http://schemas.openxmlformats.org/officeDocument/2006/relationships/image" Target="../media/image32.png"/><Relationship Id="rId11" Type="http://schemas.openxmlformats.org/officeDocument/2006/relationships/image" Target="../media/image37.tiff"/><Relationship Id="rId5" Type="http://schemas.openxmlformats.org/officeDocument/2006/relationships/image" Target="../media/image31.png"/><Relationship Id="rId15" Type="http://schemas.openxmlformats.org/officeDocument/2006/relationships/image" Target="../media/image39.emf"/><Relationship Id="rId10" Type="http://schemas.openxmlformats.org/officeDocument/2006/relationships/image" Target="../media/image36.tiff"/><Relationship Id="rId4" Type="http://schemas.openxmlformats.org/officeDocument/2006/relationships/image" Target="../media/image30.jpeg"/><Relationship Id="rId9" Type="http://schemas.openxmlformats.org/officeDocument/2006/relationships/image" Target="../media/image35.tiff"/><Relationship Id="rId14"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26" Type="http://schemas.openxmlformats.org/officeDocument/2006/relationships/image" Target="../media/image66.png"/><Relationship Id="rId3" Type="http://schemas.openxmlformats.org/officeDocument/2006/relationships/image" Target="../media/image47.png"/><Relationship Id="rId21" Type="http://schemas.openxmlformats.org/officeDocument/2006/relationships/image" Target="../media/image37.tiff"/><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5" Type="http://schemas.openxmlformats.org/officeDocument/2006/relationships/image" Target="../media/image65.png"/><Relationship Id="rId2" Type="http://schemas.openxmlformats.org/officeDocument/2006/relationships/notesSlide" Target="../notesSlides/notesSlide9.xml"/><Relationship Id="rId16" Type="http://schemas.openxmlformats.org/officeDocument/2006/relationships/image" Target="../media/image60.svg"/><Relationship Id="rId20" Type="http://schemas.openxmlformats.org/officeDocument/2006/relationships/image" Target="../media/image36.tiff"/><Relationship Id="rId1" Type="http://schemas.openxmlformats.org/officeDocument/2006/relationships/slideLayout" Target="../slideLayouts/slideLayout3.xml"/><Relationship Id="rId6" Type="http://schemas.openxmlformats.org/officeDocument/2006/relationships/image" Target="../media/image50.svg"/><Relationship Id="rId11" Type="http://schemas.openxmlformats.org/officeDocument/2006/relationships/image" Target="../media/image55.png"/><Relationship Id="rId24" Type="http://schemas.openxmlformats.org/officeDocument/2006/relationships/image" Target="../media/image64.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18.png"/><Relationship Id="rId10" Type="http://schemas.openxmlformats.org/officeDocument/2006/relationships/image" Target="../media/image54.svg"/><Relationship Id="rId19" Type="http://schemas.openxmlformats.org/officeDocument/2006/relationships/image" Target="../media/image35.tiff"/><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 Id="rId22" Type="http://schemas.openxmlformats.org/officeDocument/2006/relationships/image" Target="../media/image63.png"/><Relationship Id="rId27"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15.xml"/><Relationship Id="rId7" Type="http://schemas.openxmlformats.org/officeDocument/2006/relationships/image" Target="../media/image88.emf"/><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oleObject" Target="../embeddings/oleObject10.bin"/><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87.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16.xml"/><Relationship Id="rId7" Type="http://schemas.openxmlformats.org/officeDocument/2006/relationships/image" Target="../media/image88.emf"/><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oleObject" Target="../embeddings/oleObject11.bin"/><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97.jpe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svg"/><Relationship Id="rId1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Rob.jackson@serrala.com" TargetMode="External"/><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hyperlink" Target="http://www.neevdata.com/" TargetMode="External"/><Relationship Id="rId4" Type="http://schemas.openxmlformats.org/officeDocument/2006/relationships/hyperlink" Target="mailto:vishal@neevdata.com" TargetMode="External"/><Relationship Id="rId9" Type="http://schemas.openxmlformats.org/officeDocument/2006/relationships/hyperlink" Target="http://www.serrala.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4ADA39D-BE1A-40BF-B944-917D78B1954F}"/>
              </a:ext>
            </a:extLst>
          </p:cNvPr>
          <p:cNvSpPr>
            <a:spLocks noGrp="1"/>
          </p:cNvSpPr>
          <p:nvPr>
            <p:ph type="ctrTitle"/>
          </p:nvPr>
        </p:nvSpPr>
        <p:spPr>
          <a:xfrm>
            <a:off x="551123" y="42911"/>
            <a:ext cx="11089754" cy="1447800"/>
          </a:xfrm>
        </p:spPr>
        <p:txBody>
          <a:bodyPr/>
          <a:lstStyle/>
          <a:p>
            <a:r>
              <a:rPr lang="en-US"/>
              <a:t>Removing Roadblocks on Your Road to S/4HANA</a:t>
            </a:r>
          </a:p>
        </p:txBody>
      </p:sp>
      <p:sp>
        <p:nvSpPr>
          <p:cNvPr id="4" name="Untertitel 3">
            <a:extLst>
              <a:ext uri="{FF2B5EF4-FFF2-40B4-BE49-F238E27FC236}">
                <a16:creationId xmlns:a16="http://schemas.microsoft.com/office/drawing/2014/main" id="{FC38DC34-AC23-44D2-BBD5-68C545C28F69}"/>
              </a:ext>
            </a:extLst>
          </p:cNvPr>
          <p:cNvSpPr>
            <a:spLocks noGrp="1"/>
          </p:cNvSpPr>
          <p:nvPr>
            <p:ph type="subTitle" idx="1"/>
          </p:nvPr>
        </p:nvSpPr>
        <p:spPr>
          <a:xfrm>
            <a:off x="551123" y="2513672"/>
            <a:ext cx="11089754" cy="738664"/>
          </a:xfrm>
        </p:spPr>
        <p:txBody>
          <a:bodyPr/>
          <a:lstStyle/>
          <a:p>
            <a:r>
              <a:rPr lang="en-US">
                <a:solidFill>
                  <a:schemeClr val="bg1"/>
                </a:solidFill>
              </a:rPr>
              <a:t>Rob Jackson, Serrala </a:t>
            </a:r>
          </a:p>
          <a:p>
            <a:r>
              <a:rPr lang="en-US">
                <a:solidFill>
                  <a:schemeClr val="bg1"/>
                </a:solidFill>
              </a:rPr>
              <a:t>Vishal Awasthi, Neev</a:t>
            </a:r>
          </a:p>
        </p:txBody>
      </p:sp>
      <p:sp>
        <p:nvSpPr>
          <p:cNvPr id="8" name="Picture Placeholder 7">
            <a:extLst>
              <a:ext uri="{FF2B5EF4-FFF2-40B4-BE49-F238E27FC236}">
                <a16:creationId xmlns:a16="http://schemas.microsoft.com/office/drawing/2014/main" id="{F055D873-A598-CDCE-0F1A-61AA499D889C}"/>
              </a:ext>
            </a:extLst>
          </p:cNvPr>
          <p:cNvSpPr>
            <a:spLocks noGrp="1"/>
          </p:cNvSpPr>
          <p:nvPr>
            <p:ph type="pic" sz="quarter" idx="14"/>
          </p:nvPr>
        </p:nvSpPr>
        <p:spPr/>
        <p:txBody>
          <a:bodyPr/>
          <a:lstStyle/>
          <a:p>
            <a:endParaRPr lang="en-US"/>
          </a:p>
        </p:txBody>
      </p:sp>
      <p:sp>
        <p:nvSpPr>
          <p:cNvPr id="9" name="Freeform 5">
            <a:extLst>
              <a:ext uri="{FF2B5EF4-FFF2-40B4-BE49-F238E27FC236}">
                <a16:creationId xmlns:a16="http://schemas.microsoft.com/office/drawing/2014/main" id="{1E343233-CAD4-765B-7EAB-9574AC867CB3}"/>
              </a:ext>
            </a:extLst>
          </p:cNvPr>
          <p:cNvSpPr>
            <a:spLocks noChangeAspect="1" noEditPoints="1"/>
          </p:cNvSpPr>
          <p:nvPr/>
        </p:nvSpPr>
        <p:spPr bwMode="auto">
          <a:xfrm>
            <a:off x="10591800" y="2492526"/>
            <a:ext cx="1433645" cy="714090"/>
          </a:xfrm>
          <a:custGeom>
            <a:avLst/>
            <a:gdLst>
              <a:gd name="T0" fmla="*/ 337 w 354"/>
              <a:gd name="T1" fmla="*/ 81 h 175"/>
              <a:gd name="T2" fmla="*/ 162 w 354"/>
              <a:gd name="T3" fmla="*/ 79 h 175"/>
              <a:gd name="T4" fmla="*/ 187 w 354"/>
              <a:gd name="T5" fmla="*/ 58 h 175"/>
              <a:gd name="T6" fmla="*/ 28 w 354"/>
              <a:gd name="T7" fmla="*/ 81 h 175"/>
              <a:gd name="T8" fmla="*/ 91 w 354"/>
              <a:gd name="T9" fmla="*/ 81 h 175"/>
              <a:gd name="T10" fmla="*/ 257 w 354"/>
              <a:gd name="T11" fmla="*/ 0 h 175"/>
              <a:gd name="T12" fmla="*/ 127 w 354"/>
              <a:gd name="T13" fmla="*/ 51 h 175"/>
              <a:gd name="T14" fmla="*/ 0 w 354"/>
              <a:gd name="T15" fmla="*/ 92 h 175"/>
              <a:gd name="T16" fmla="*/ 162 w 354"/>
              <a:gd name="T17" fmla="*/ 93 h 175"/>
              <a:gd name="T18" fmla="*/ 354 w 354"/>
              <a:gd name="T19" fmla="*/ 92 h 175"/>
              <a:gd name="T20" fmla="*/ 328 w 354"/>
              <a:gd name="T21" fmla="*/ 158 h 175"/>
              <a:gd name="T22" fmla="*/ 328 w 354"/>
              <a:gd name="T23" fmla="*/ 158 h 175"/>
              <a:gd name="T24" fmla="*/ 354 w 354"/>
              <a:gd name="T25" fmla="*/ 174 h 175"/>
              <a:gd name="T26" fmla="*/ 326 w 354"/>
              <a:gd name="T27" fmla="*/ 166 h 175"/>
              <a:gd name="T28" fmla="*/ 326 w 354"/>
              <a:gd name="T29" fmla="*/ 133 h 175"/>
              <a:gd name="T30" fmla="*/ 282 w 354"/>
              <a:gd name="T31" fmla="*/ 165 h 175"/>
              <a:gd name="T32" fmla="*/ 271 w 354"/>
              <a:gd name="T33" fmla="*/ 174 h 175"/>
              <a:gd name="T34" fmla="*/ 236 w 354"/>
              <a:gd name="T35" fmla="*/ 158 h 175"/>
              <a:gd name="T36" fmla="*/ 225 w 354"/>
              <a:gd name="T37" fmla="*/ 133 h 175"/>
              <a:gd name="T38" fmla="*/ 241 w 354"/>
              <a:gd name="T39" fmla="*/ 174 h 175"/>
              <a:gd name="T40" fmla="*/ 223 w 354"/>
              <a:gd name="T41" fmla="*/ 174 h 175"/>
              <a:gd name="T42" fmla="*/ 177 w 354"/>
              <a:gd name="T43" fmla="*/ 152 h 175"/>
              <a:gd name="T44" fmla="*/ 177 w 354"/>
              <a:gd name="T45" fmla="*/ 142 h 175"/>
              <a:gd name="T46" fmla="*/ 177 w 354"/>
              <a:gd name="T47" fmla="*/ 152 h 175"/>
              <a:gd name="T48" fmla="*/ 194 w 354"/>
              <a:gd name="T49" fmla="*/ 146 h 175"/>
              <a:gd name="T50" fmla="*/ 197 w 354"/>
              <a:gd name="T51" fmla="*/ 174 h 175"/>
              <a:gd name="T52" fmla="*/ 173 w 354"/>
              <a:gd name="T53" fmla="*/ 159 h 175"/>
              <a:gd name="T54" fmla="*/ 162 w 354"/>
              <a:gd name="T55" fmla="*/ 133 h 175"/>
              <a:gd name="T56" fmla="*/ 128 w 354"/>
              <a:gd name="T57" fmla="*/ 147 h 175"/>
              <a:gd name="T58" fmla="*/ 119 w 354"/>
              <a:gd name="T59" fmla="*/ 152 h 175"/>
              <a:gd name="T60" fmla="*/ 123 w 354"/>
              <a:gd name="T61" fmla="*/ 133 h 175"/>
              <a:gd name="T62" fmla="*/ 132 w 354"/>
              <a:gd name="T63" fmla="*/ 157 h 175"/>
              <a:gd name="T64" fmla="*/ 122 w 354"/>
              <a:gd name="T65" fmla="*/ 159 h 175"/>
              <a:gd name="T66" fmla="*/ 107 w 354"/>
              <a:gd name="T67" fmla="*/ 174 h 175"/>
              <a:gd name="T68" fmla="*/ 83 w 354"/>
              <a:gd name="T69" fmla="*/ 133 h 175"/>
              <a:gd name="T70" fmla="*/ 67 w 354"/>
              <a:gd name="T71" fmla="*/ 149 h 175"/>
              <a:gd name="T72" fmla="*/ 67 w 354"/>
              <a:gd name="T73" fmla="*/ 157 h 175"/>
              <a:gd name="T74" fmla="*/ 84 w 354"/>
              <a:gd name="T75" fmla="*/ 174 h 175"/>
              <a:gd name="T76" fmla="*/ 0 w 354"/>
              <a:gd name="T77" fmla="*/ 161 h 175"/>
              <a:gd name="T78" fmla="*/ 23 w 354"/>
              <a:gd name="T79" fmla="*/ 162 h 175"/>
              <a:gd name="T80" fmla="*/ 17 w 354"/>
              <a:gd name="T81" fmla="*/ 133 h 175"/>
              <a:gd name="T82" fmla="*/ 17 w 354"/>
              <a:gd name="T83" fmla="*/ 141 h 175"/>
              <a:gd name="T84" fmla="*/ 34 w 354"/>
              <a:gd name="T85" fmla="*/ 16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75">
                <a:moveTo>
                  <a:pt x="204" y="58"/>
                </a:moveTo>
                <a:cubicBezTo>
                  <a:pt x="257" y="14"/>
                  <a:pt x="257" y="14"/>
                  <a:pt x="257" y="14"/>
                </a:cubicBezTo>
                <a:cubicBezTo>
                  <a:pt x="337" y="81"/>
                  <a:pt x="337" y="81"/>
                  <a:pt x="337" y="81"/>
                </a:cubicBezTo>
                <a:cubicBezTo>
                  <a:pt x="232" y="81"/>
                  <a:pt x="232" y="81"/>
                  <a:pt x="232" y="81"/>
                </a:cubicBezTo>
                <a:cubicBezTo>
                  <a:pt x="204" y="58"/>
                  <a:pt x="204" y="58"/>
                  <a:pt x="204" y="58"/>
                </a:cubicBezTo>
                <a:close/>
                <a:moveTo>
                  <a:pt x="162" y="79"/>
                </a:moveTo>
                <a:cubicBezTo>
                  <a:pt x="136" y="58"/>
                  <a:pt x="136" y="58"/>
                  <a:pt x="136" y="58"/>
                </a:cubicBezTo>
                <a:cubicBezTo>
                  <a:pt x="162" y="37"/>
                  <a:pt x="162" y="37"/>
                  <a:pt x="162" y="37"/>
                </a:cubicBezTo>
                <a:cubicBezTo>
                  <a:pt x="187" y="58"/>
                  <a:pt x="187" y="58"/>
                  <a:pt x="187" y="58"/>
                </a:cubicBezTo>
                <a:cubicBezTo>
                  <a:pt x="162" y="79"/>
                  <a:pt x="162" y="79"/>
                  <a:pt x="162" y="79"/>
                </a:cubicBezTo>
                <a:close/>
                <a:moveTo>
                  <a:pt x="91" y="81"/>
                </a:moveTo>
                <a:cubicBezTo>
                  <a:pt x="28" y="81"/>
                  <a:pt x="28" y="81"/>
                  <a:pt x="28" y="81"/>
                </a:cubicBezTo>
                <a:cubicBezTo>
                  <a:pt x="106" y="48"/>
                  <a:pt x="106" y="48"/>
                  <a:pt x="106" y="48"/>
                </a:cubicBezTo>
                <a:cubicBezTo>
                  <a:pt x="119" y="58"/>
                  <a:pt x="119" y="58"/>
                  <a:pt x="119" y="58"/>
                </a:cubicBezTo>
                <a:cubicBezTo>
                  <a:pt x="91" y="81"/>
                  <a:pt x="91" y="81"/>
                  <a:pt x="91" y="81"/>
                </a:cubicBezTo>
                <a:close/>
                <a:moveTo>
                  <a:pt x="354" y="81"/>
                </a:moveTo>
                <a:cubicBezTo>
                  <a:pt x="354" y="81"/>
                  <a:pt x="354" y="81"/>
                  <a:pt x="354" y="81"/>
                </a:cubicBezTo>
                <a:cubicBezTo>
                  <a:pt x="257" y="0"/>
                  <a:pt x="257" y="0"/>
                  <a:pt x="257" y="0"/>
                </a:cubicBezTo>
                <a:cubicBezTo>
                  <a:pt x="196" y="51"/>
                  <a:pt x="196" y="51"/>
                  <a:pt x="196" y="51"/>
                </a:cubicBezTo>
                <a:cubicBezTo>
                  <a:pt x="162" y="22"/>
                  <a:pt x="162" y="22"/>
                  <a:pt x="162" y="22"/>
                </a:cubicBezTo>
                <a:cubicBezTo>
                  <a:pt x="127" y="51"/>
                  <a:pt x="127" y="51"/>
                  <a:pt x="127" y="51"/>
                </a:cubicBezTo>
                <a:cubicBezTo>
                  <a:pt x="108" y="36"/>
                  <a:pt x="108" y="36"/>
                  <a:pt x="108" y="36"/>
                </a:cubicBezTo>
                <a:cubicBezTo>
                  <a:pt x="0" y="81"/>
                  <a:pt x="0" y="81"/>
                  <a:pt x="0" y="81"/>
                </a:cubicBezTo>
                <a:cubicBezTo>
                  <a:pt x="0" y="92"/>
                  <a:pt x="0" y="92"/>
                  <a:pt x="0" y="92"/>
                </a:cubicBezTo>
                <a:cubicBezTo>
                  <a:pt x="95" y="92"/>
                  <a:pt x="95" y="92"/>
                  <a:pt x="95" y="92"/>
                </a:cubicBezTo>
                <a:cubicBezTo>
                  <a:pt x="127" y="65"/>
                  <a:pt x="127" y="65"/>
                  <a:pt x="127" y="65"/>
                </a:cubicBezTo>
                <a:cubicBezTo>
                  <a:pt x="162" y="93"/>
                  <a:pt x="162" y="93"/>
                  <a:pt x="162" y="93"/>
                </a:cubicBezTo>
                <a:cubicBezTo>
                  <a:pt x="196" y="65"/>
                  <a:pt x="196" y="65"/>
                  <a:pt x="196" y="65"/>
                </a:cubicBezTo>
                <a:cubicBezTo>
                  <a:pt x="228" y="92"/>
                  <a:pt x="228" y="92"/>
                  <a:pt x="228" y="92"/>
                </a:cubicBezTo>
                <a:cubicBezTo>
                  <a:pt x="354" y="92"/>
                  <a:pt x="354" y="92"/>
                  <a:pt x="354" y="92"/>
                </a:cubicBezTo>
                <a:cubicBezTo>
                  <a:pt x="354" y="81"/>
                  <a:pt x="354" y="81"/>
                  <a:pt x="354" y="81"/>
                </a:cubicBezTo>
                <a:cubicBezTo>
                  <a:pt x="354" y="81"/>
                  <a:pt x="354" y="81"/>
                  <a:pt x="354" y="81"/>
                </a:cubicBezTo>
                <a:close/>
                <a:moveTo>
                  <a:pt x="328" y="158"/>
                </a:moveTo>
                <a:cubicBezTo>
                  <a:pt x="337" y="158"/>
                  <a:pt x="337" y="158"/>
                  <a:pt x="337" y="158"/>
                </a:cubicBezTo>
                <a:cubicBezTo>
                  <a:pt x="333" y="143"/>
                  <a:pt x="333" y="143"/>
                  <a:pt x="333" y="143"/>
                </a:cubicBezTo>
                <a:cubicBezTo>
                  <a:pt x="328" y="158"/>
                  <a:pt x="328" y="158"/>
                  <a:pt x="328" y="158"/>
                </a:cubicBezTo>
                <a:close/>
                <a:moveTo>
                  <a:pt x="326" y="133"/>
                </a:moveTo>
                <a:cubicBezTo>
                  <a:pt x="341" y="133"/>
                  <a:pt x="341" y="133"/>
                  <a:pt x="341" y="133"/>
                </a:cubicBezTo>
                <a:cubicBezTo>
                  <a:pt x="354" y="174"/>
                  <a:pt x="354" y="174"/>
                  <a:pt x="354" y="174"/>
                </a:cubicBezTo>
                <a:cubicBezTo>
                  <a:pt x="342" y="174"/>
                  <a:pt x="342" y="174"/>
                  <a:pt x="342" y="174"/>
                </a:cubicBezTo>
                <a:cubicBezTo>
                  <a:pt x="339" y="166"/>
                  <a:pt x="339" y="166"/>
                  <a:pt x="339" y="166"/>
                </a:cubicBezTo>
                <a:cubicBezTo>
                  <a:pt x="326" y="166"/>
                  <a:pt x="326" y="166"/>
                  <a:pt x="326" y="166"/>
                </a:cubicBezTo>
                <a:cubicBezTo>
                  <a:pt x="324" y="174"/>
                  <a:pt x="324" y="174"/>
                  <a:pt x="324" y="174"/>
                </a:cubicBezTo>
                <a:cubicBezTo>
                  <a:pt x="313" y="174"/>
                  <a:pt x="313" y="174"/>
                  <a:pt x="313" y="174"/>
                </a:cubicBezTo>
                <a:cubicBezTo>
                  <a:pt x="326" y="133"/>
                  <a:pt x="326" y="133"/>
                  <a:pt x="326" y="133"/>
                </a:cubicBezTo>
                <a:close/>
                <a:moveTo>
                  <a:pt x="271" y="133"/>
                </a:moveTo>
                <a:cubicBezTo>
                  <a:pt x="282" y="133"/>
                  <a:pt x="282" y="133"/>
                  <a:pt x="282" y="133"/>
                </a:cubicBezTo>
                <a:cubicBezTo>
                  <a:pt x="282" y="165"/>
                  <a:pt x="282" y="165"/>
                  <a:pt x="282" y="165"/>
                </a:cubicBezTo>
                <a:cubicBezTo>
                  <a:pt x="298" y="165"/>
                  <a:pt x="298" y="165"/>
                  <a:pt x="298" y="165"/>
                </a:cubicBezTo>
                <a:cubicBezTo>
                  <a:pt x="298" y="174"/>
                  <a:pt x="298" y="174"/>
                  <a:pt x="298" y="174"/>
                </a:cubicBezTo>
                <a:cubicBezTo>
                  <a:pt x="271" y="174"/>
                  <a:pt x="271" y="174"/>
                  <a:pt x="271" y="174"/>
                </a:cubicBezTo>
                <a:cubicBezTo>
                  <a:pt x="271" y="133"/>
                  <a:pt x="271" y="133"/>
                  <a:pt x="271" y="133"/>
                </a:cubicBezTo>
                <a:close/>
                <a:moveTo>
                  <a:pt x="227" y="158"/>
                </a:moveTo>
                <a:cubicBezTo>
                  <a:pt x="236" y="158"/>
                  <a:pt x="236" y="158"/>
                  <a:pt x="236" y="158"/>
                </a:cubicBezTo>
                <a:cubicBezTo>
                  <a:pt x="232" y="143"/>
                  <a:pt x="232" y="143"/>
                  <a:pt x="232" y="143"/>
                </a:cubicBezTo>
                <a:cubicBezTo>
                  <a:pt x="227" y="158"/>
                  <a:pt x="227" y="158"/>
                  <a:pt x="227" y="158"/>
                </a:cubicBezTo>
                <a:close/>
                <a:moveTo>
                  <a:pt x="225" y="133"/>
                </a:moveTo>
                <a:cubicBezTo>
                  <a:pt x="240" y="133"/>
                  <a:pt x="240" y="133"/>
                  <a:pt x="240" y="133"/>
                </a:cubicBezTo>
                <a:cubicBezTo>
                  <a:pt x="253" y="174"/>
                  <a:pt x="253" y="174"/>
                  <a:pt x="253" y="174"/>
                </a:cubicBezTo>
                <a:cubicBezTo>
                  <a:pt x="241" y="174"/>
                  <a:pt x="241" y="174"/>
                  <a:pt x="241" y="174"/>
                </a:cubicBezTo>
                <a:cubicBezTo>
                  <a:pt x="238" y="166"/>
                  <a:pt x="238" y="166"/>
                  <a:pt x="238" y="166"/>
                </a:cubicBezTo>
                <a:cubicBezTo>
                  <a:pt x="225" y="166"/>
                  <a:pt x="225" y="166"/>
                  <a:pt x="225" y="166"/>
                </a:cubicBezTo>
                <a:cubicBezTo>
                  <a:pt x="223" y="174"/>
                  <a:pt x="223" y="174"/>
                  <a:pt x="223" y="174"/>
                </a:cubicBezTo>
                <a:cubicBezTo>
                  <a:pt x="212" y="174"/>
                  <a:pt x="212" y="174"/>
                  <a:pt x="212" y="174"/>
                </a:cubicBezTo>
                <a:cubicBezTo>
                  <a:pt x="225" y="133"/>
                  <a:pt x="225" y="133"/>
                  <a:pt x="225" y="133"/>
                </a:cubicBezTo>
                <a:close/>
                <a:moveTo>
                  <a:pt x="177" y="152"/>
                </a:moveTo>
                <a:cubicBezTo>
                  <a:pt x="181" y="152"/>
                  <a:pt x="183" y="150"/>
                  <a:pt x="183" y="147"/>
                </a:cubicBezTo>
                <a:cubicBezTo>
                  <a:pt x="183" y="147"/>
                  <a:pt x="183" y="147"/>
                  <a:pt x="183" y="147"/>
                </a:cubicBezTo>
                <a:cubicBezTo>
                  <a:pt x="183" y="143"/>
                  <a:pt x="181" y="142"/>
                  <a:pt x="177" y="142"/>
                </a:cubicBezTo>
                <a:cubicBezTo>
                  <a:pt x="173" y="142"/>
                  <a:pt x="173" y="142"/>
                  <a:pt x="173" y="142"/>
                </a:cubicBezTo>
                <a:cubicBezTo>
                  <a:pt x="173" y="152"/>
                  <a:pt x="173" y="152"/>
                  <a:pt x="173" y="152"/>
                </a:cubicBezTo>
                <a:cubicBezTo>
                  <a:pt x="177" y="152"/>
                  <a:pt x="177" y="152"/>
                  <a:pt x="177" y="152"/>
                </a:cubicBezTo>
                <a:close/>
                <a:moveTo>
                  <a:pt x="162" y="133"/>
                </a:moveTo>
                <a:cubicBezTo>
                  <a:pt x="178" y="133"/>
                  <a:pt x="178" y="133"/>
                  <a:pt x="178" y="133"/>
                </a:cubicBezTo>
                <a:cubicBezTo>
                  <a:pt x="188" y="133"/>
                  <a:pt x="194" y="137"/>
                  <a:pt x="194" y="146"/>
                </a:cubicBezTo>
                <a:cubicBezTo>
                  <a:pt x="194" y="146"/>
                  <a:pt x="194" y="146"/>
                  <a:pt x="194" y="146"/>
                </a:cubicBezTo>
                <a:cubicBezTo>
                  <a:pt x="194" y="152"/>
                  <a:pt x="191" y="155"/>
                  <a:pt x="187" y="157"/>
                </a:cubicBezTo>
                <a:cubicBezTo>
                  <a:pt x="197" y="174"/>
                  <a:pt x="197" y="174"/>
                  <a:pt x="197" y="174"/>
                </a:cubicBezTo>
                <a:cubicBezTo>
                  <a:pt x="184" y="174"/>
                  <a:pt x="184" y="174"/>
                  <a:pt x="184" y="174"/>
                </a:cubicBezTo>
                <a:cubicBezTo>
                  <a:pt x="176" y="159"/>
                  <a:pt x="176" y="159"/>
                  <a:pt x="176" y="159"/>
                </a:cubicBezTo>
                <a:cubicBezTo>
                  <a:pt x="173" y="159"/>
                  <a:pt x="173" y="159"/>
                  <a:pt x="173" y="159"/>
                </a:cubicBezTo>
                <a:cubicBezTo>
                  <a:pt x="173" y="174"/>
                  <a:pt x="173" y="174"/>
                  <a:pt x="173" y="174"/>
                </a:cubicBezTo>
                <a:cubicBezTo>
                  <a:pt x="162" y="174"/>
                  <a:pt x="162" y="174"/>
                  <a:pt x="162" y="174"/>
                </a:cubicBezTo>
                <a:cubicBezTo>
                  <a:pt x="162" y="133"/>
                  <a:pt x="162" y="133"/>
                  <a:pt x="162" y="133"/>
                </a:cubicBezTo>
                <a:close/>
                <a:moveTo>
                  <a:pt x="123" y="152"/>
                </a:moveTo>
                <a:cubicBezTo>
                  <a:pt x="126" y="152"/>
                  <a:pt x="128" y="150"/>
                  <a:pt x="128" y="147"/>
                </a:cubicBezTo>
                <a:cubicBezTo>
                  <a:pt x="128" y="147"/>
                  <a:pt x="128" y="147"/>
                  <a:pt x="128" y="147"/>
                </a:cubicBezTo>
                <a:cubicBezTo>
                  <a:pt x="128" y="143"/>
                  <a:pt x="126" y="142"/>
                  <a:pt x="123" y="142"/>
                </a:cubicBezTo>
                <a:cubicBezTo>
                  <a:pt x="119" y="142"/>
                  <a:pt x="119" y="142"/>
                  <a:pt x="119" y="142"/>
                </a:cubicBezTo>
                <a:cubicBezTo>
                  <a:pt x="119" y="152"/>
                  <a:pt x="119" y="152"/>
                  <a:pt x="119" y="152"/>
                </a:cubicBezTo>
                <a:cubicBezTo>
                  <a:pt x="123" y="152"/>
                  <a:pt x="123" y="152"/>
                  <a:pt x="123" y="152"/>
                </a:cubicBezTo>
                <a:close/>
                <a:moveTo>
                  <a:pt x="107" y="133"/>
                </a:moveTo>
                <a:cubicBezTo>
                  <a:pt x="123" y="133"/>
                  <a:pt x="123" y="133"/>
                  <a:pt x="123" y="133"/>
                </a:cubicBezTo>
                <a:cubicBezTo>
                  <a:pt x="134" y="133"/>
                  <a:pt x="140" y="137"/>
                  <a:pt x="140" y="146"/>
                </a:cubicBezTo>
                <a:cubicBezTo>
                  <a:pt x="140" y="146"/>
                  <a:pt x="140" y="146"/>
                  <a:pt x="140" y="146"/>
                </a:cubicBezTo>
                <a:cubicBezTo>
                  <a:pt x="140" y="152"/>
                  <a:pt x="137" y="155"/>
                  <a:pt x="132" y="157"/>
                </a:cubicBezTo>
                <a:cubicBezTo>
                  <a:pt x="142" y="174"/>
                  <a:pt x="142" y="174"/>
                  <a:pt x="142" y="174"/>
                </a:cubicBezTo>
                <a:cubicBezTo>
                  <a:pt x="130" y="174"/>
                  <a:pt x="130" y="174"/>
                  <a:pt x="130" y="174"/>
                </a:cubicBezTo>
                <a:cubicBezTo>
                  <a:pt x="122" y="159"/>
                  <a:pt x="122" y="159"/>
                  <a:pt x="122" y="159"/>
                </a:cubicBezTo>
                <a:cubicBezTo>
                  <a:pt x="119" y="159"/>
                  <a:pt x="119" y="159"/>
                  <a:pt x="119" y="159"/>
                </a:cubicBezTo>
                <a:cubicBezTo>
                  <a:pt x="119" y="174"/>
                  <a:pt x="119" y="174"/>
                  <a:pt x="119" y="174"/>
                </a:cubicBezTo>
                <a:cubicBezTo>
                  <a:pt x="107" y="174"/>
                  <a:pt x="107" y="174"/>
                  <a:pt x="107" y="174"/>
                </a:cubicBezTo>
                <a:cubicBezTo>
                  <a:pt x="107" y="133"/>
                  <a:pt x="107" y="133"/>
                  <a:pt x="107" y="133"/>
                </a:cubicBezTo>
                <a:close/>
                <a:moveTo>
                  <a:pt x="55" y="133"/>
                </a:moveTo>
                <a:cubicBezTo>
                  <a:pt x="83" y="133"/>
                  <a:pt x="83" y="133"/>
                  <a:pt x="83" y="133"/>
                </a:cubicBezTo>
                <a:cubicBezTo>
                  <a:pt x="83" y="142"/>
                  <a:pt x="83" y="142"/>
                  <a:pt x="83" y="142"/>
                </a:cubicBezTo>
                <a:cubicBezTo>
                  <a:pt x="67" y="142"/>
                  <a:pt x="67" y="142"/>
                  <a:pt x="67" y="142"/>
                </a:cubicBezTo>
                <a:cubicBezTo>
                  <a:pt x="67" y="149"/>
                  <a:pt x="67" y="149"/>
                  <a:pt x="67" y="149"/>
                </a:cubicBezTo>
                <a:cubicBezTo>
                  <a:pt x="80" y="149"/>
                  <a:pt x="80" y="149"/>
                  <a:pt x="80" y="149"/>
                </a:cubicBezTo>
                <a:cubicBezTo>
                  <a:pt x="80" y="157"/>
                  <a:pt x="80" y="157"/>
                  <a:pt x="80" y="157"/>
                </a:cubicBezTo>
                <a:cubicBezTo>
                  <a:pt x="67" y="157"/>
                  <a:pt x="67" y="157"/>
                  <a:pt x="67" y="157"/>
                </a:cubicBezTo>
                <a:cubicBezTo>
                  <a:pt x="67" y="165"/>
                  <a:pt x="67" y="165"/>
                  <a:pt x="67" y="165"/>
                </a:cubicBezTo>
                <a:cubicBezTo>
                  <a:pt x="84" y="165"/>
                  <a:pt x="84" y="165"/>
                  <a:pt x="84" y="165"/>
                </a:cubicBezTo>
                <a:cubicBezTo>
                  <a:pt x="84" y="174"/>
                  <a:pt x="84" y="174"/>
                  <a:pt x="84" y="174"/>
                </a:cubicBezTo>
                <a:cubicBezTo>
                  <a:pt x="55" y="174"/>
                  <a:pt x="55" y="174"/>
                  <a:pt x="55" y="174"/>
                </a:cubicBezTo>
                <a:cubicBezTo>
                  <a:pt x="55" y="133"/>
                  <a:pt x="55" y="133"/>
                  <a:pt x="55" y="133"/>
                </a:cubicBezTo>
                <a:close/>
                <a:moveTo>
                  <a:pt x="0" y="161"/>
                </a:moveTo>
                <a:cubicBezTo>
                  <a:pt x="11" y="161"/>
                  <a:pt x="11" y="161"/>
                  <a:pt x="11" y="161"/>
                </a:cubicBezTo>
                <a:cubicBezTo>
                  <a:pt x="11" y="164"/>
                  <a:pt x="13" y="166"/>
                  <a:pt x="18" y="166"/>
                </a:cubicBezTo>
                <a:cubicBezTo>
                  <a:pt x="21" y="166"/>
                  <a:pt x="23" y="165"/>
                  <a:pt x="23" y="162"/>
                </a:cubicBezTo>
                <a:cubicBezTo>
                  <a:pt x="23" y="160"/>
                  <a:pt x="21" y="159"/>
                  <a:pt x="16" y="158"/>
                </a:cubicBezTo>
                <a:cubicBezTo>
                  <a:pt x="5" y="157"/>
                  <a:pt x="1" y="153"/>
                  <a:pt x="1" y="145"/>
                </a:cubicBezTo>
                <a:cubicBezTo>
                  <a:pt x="1" y="138"/>
                  <a:pt x="7" y="133"/>
                  <a:pt x="17" y="133"/>
                </a:cubicBezTo>
                <a:cubicBezTo>
                  <a:pt x="27" y="133"/>
                  <a:pt x="32" y="137"/>
                  <a:pt x="33" y="145"/>
                </a:cubicBezTo>
                <a:cubicBezTo>
                  <a:pt x="22" y="145"/>
                  <a:pt x="22" y="145"/>
                  <a:pt x="22" y="145"/>
                </a:cubicBezTo>
                <a:cubicBezTo>
                  <a:pt x="22" y="142"/>
                  <a:pt x="20" y="141"/>
                  <a:pt x="17" y="141"/>
                </a:cubicBezTo>
                <a:cubicBezTo>
                  <a:pt x="14" y="141"/>
                  <a:pt x="12" y="142"/>
                  <a:pt x="12" y="144"/>
                </a:cubicBezTo>
                <a:cubicBezTo>
                  <a:pt x="12" y="147"/>
                  <a:pt x="13" y="148"/>
                  <a:pt x="18" y="148"/>
                </a:cubicBezTo>
                <a:cubicBezTo>
                  <a:pt x="29" y="149"/>
                  <a:pt x="34" y="152"/>
                  <a:pt x="34" y="161"/>
                </a:cubicBezTo>
                <a:cubicBezTo>
                  <a:pt x="34" y="168"/>
                  <a:pt x="28" y="175"/>
                  <a:pt x="18" y="175"/>
                </a:cubicBezTo>
                <a:cubicBezTo>
                  <a:pt x="6" y="175"/>
                  <a:pt x="0" y="170"/>
                  <a:pt x="0" y="1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pic>
        <p:nvPicPr>
          <p:cNvPr id="18" name="Graphic 17">
            <a:extLst>
              <a:ext uri="{FF2B5EF4-FFF2-40B4-BE49-F238E27FC236}">
                <a16:creationId xmlns:a16="http://schemas.microsoft.com/office/drawing/2014/main" id="{2C04F913-E6C2-B317-2734-905CC5A19B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4016" y="2590574"/>
            <a:ext cx="2213216" cy="738664"/>
          </a:xfrm>
          <a:prstGeom prst="rect">
            <a:avLst/>
          </a:prstGeom>
        </p:spPr>
      </p:pic>
    </p:spTree>
    <p:extLst>
      <p:ext uri="{BB962C8B-B14F-4D97-AF65-F5344CB8AC3E}">
        <p14:creationId xmlns:p14="http://schemas.microsoft.com/office/powerpoint/2010/main" val="416561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hteck 47"/>
          <p:cNvSpPr/>
          <p:nvPr/>
        </p:nvSpPr>
        <p:spPr>
          <a:xfrm>
            <a:off x="3764723" y="3032194"/>
            <a:ext cx="881734" cy="1121328"/>
          </a:xfrm>
          <a:prstGeom prst="rect">
            <a:avLst/>
          </a:prstGeom>
          <a:noFill/>
          <a:ln w="38100" cap="flat" cmpd="sng" algn="ctr">
            <a:solidFill>
              <a:schemeClr val="bg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a typeface="+mn-ea"/>
              <a:cs typeface="+mn-cs"/>
            </a:endParaRPr>
          </a:p>
        </p:txBody>
      </p:sp>
      <p:sp>
        <p:nvSpPr>
          <p:cNvPr id="47" name="Rechteck 46"/>
          <p:cNvSpPr/>
          <p:nvPr/>
        </p:nvSpPr>
        <p:spPr>
          <a:xfrm>
            <a:off x="3775752" y="4045571"/>
            <a:ext cx="881734" cy="1614491"/>
          </a:xfrm>
          <a:prstGeom prst="rect">
            <a:avLst/>
          </a:prstGeom>
          <a:noFill/>
          <a:ln w="38100" cap="flat" cmpd="sng" algn="ctr">
            <a:solidFill>
              <a:schemeClr val="bg2"/>
            </a:solidFill>
            <a:prstDash val="solid"/>
          </a:ln>
          <a:effectLst/>
        </p:spPr>
        <p:txBody>
          <a:bodyPr rtlCol="0" anchor="ctr"/>
          <a:lstStyle/>
          <a:p>
            <a:pPr algn="ctr" defTabSz="914400" fontAlgn="base">
              <a:spcBef>
                <a:spcPct val="0"/>
              </a:spcBef>
              <a:spcAft>
                <a:spcPct val="0"/>
              </a:spcAft>
            </a:pPr>
            <a:endParaRPr lang="de-DE" sz="1600" b="1" kern="0">
              <a:solidFill>
                <a:srgbClr val="FFFFFF"/>
              </a:solidFill>
              <a:latin typeface="Arial"/>
            </a:endParaRPr>
          </a:p>
        </p:txBody>
      </p:sp>
      <p:sp>
        <p:nvSpPr>
          <p:cNvPr id="12" name="Rechteck 47">
            <a:extLst>
              <a:ext uri="{FF2B5EF4-FFF2-40B4-BE49-F238E27FC236}">
                <a16:creationId xmlns:a16="http://schemas.microsoft.com/office/drawing/2014/main" id="{B2E82302-8514-2D6C-F478-D1422A81B9ED}"/>
              </a:ext>
            </a:extLst>
          </p:cNvPr>
          <p:cNvSpPr/>
          <p:nvPr/>
        </p:nvSpPr>
        <p:spPr>
          <a:xfrm>
            <a:off x="9486752" y="3980333"/>
            <a:ext cx="881734" cy="1312046"/>
          </a:xfrm>
          <a:prstGeom prst="rect">
            <a:avLst/>
          </a:prstGeom>
          <a:noFill/>
          <a:ln w="38100" cap="flat" cmpd="sng" algn="ctr">
            <a:solidFill>
              <a:schemeClr val="bg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a typeface="+mn-ea"/>
              <a:cs typeface="+mn-cs"/>
            </a:endParaRPr>
          </a:p>
        </p:txBody>
      </p:sp>
      <p:sp>
        <p:nvSpPr>
          <p:cNvPr id="11" name="Rechteck 47">
            <a:extLst>
              <a:ext uri="{FF2B5EF4-FFF2-40B4-BE49-F238E27FC236}">
                <a16:creationId xmlns:a16="http://schemas.microsoft.com/office/drawing/2014/main" id="{91BEB20B-E58D-DF47-B2FC-1CBCF53AC4C5}"/>
              </a:ext>
            </a:extLst>
          </p:cNvPr>
          <p:cNvSpPr/>
          <p:nvPr/>
        </p:nvSpPr>
        <p:spPr>
          <a:xfrm>
            <a:off x="9486752" y="3042064"/>
            <a:ext cx="881734" cy="1129661"/>
          </a:xfrm>
          <a:prstGeom prst="rect">
            <a:avLst/>
          </a:prstGeom>
          <a:noFill/>
          <a:ln w="38100" cap="flat" cmpd="sng" algn="ctr">
            <a:solidFill>
              <a:schemeClr val="bg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a typeface="+mn-ea"/>
              <a:cs typeface="+mn-cs"/>
            </a:endParaRPr>
          </a:p>
        </p:txBody>
      </p:sp>
      <p:sp>
        <p:nvSpPr>
          <p:cNvPr id="5" name="Titel 4"/>
          <p:cNvSpPr>
            <a:spLocks noGrp="1"/>
          </p:cNvSpPr>
          <p:nvPr>
            <p:ph type="title"/>
          </p:nvPr>
        </p:nvSpPr>
        <p:spPr/>
        <p:txBody>
          <a:bodyPr/>
          <a:lstStyle/>
          <a:p>
            <a:r>
              <a:rPr lang="en-US"/>
              <a:t>Transfer open items and decommission the legacy system</a:t>
            </a:r>
          </a:p>
        </p:txBody>
      </p:sp>
      <p:sp>
        <p:nvSpPr>
          <p:cNvPr id="49" name="Rounded Rectangle 4"/>
          <p:cNvSpPr/>
          <p:nvPr/>
        </p:nvSpPr>
        <p:spPr>
          <a:xfrm>
            <a:off x="7620000" y="1520417"/>
            <a:ext cx="3424924" cy="1521648"/>
          </a:xfrm>
          <a:prstGeom prst="rect">
            <a:avLst/>
          </a:prstGeom>
          <a:noFill/>
          <a:ln w="38100" cap="flat" cmpd="sng" algn="ctr">
            <a:solidFill>
              <a:schemeClr val="bg2"/>
            </a:solidFill>
            <a:prstDash val="solid"/>
          </a:ln>
          <a:effectLst/>
        </p:spPr>
        <p:txBody>
          <a:bodyPr rtlCol="0" anchor="t"/>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800" b="1" i="0" u="none" strike="noStrike" kern="0" cap="none" spc="0" normalizeH="0" baseline="0" noProof="0">
                <a:ln>
                  <a:noFill/>
                </a:ln>
                <a:effectLst/>
                <a:uLnTx/>
                <a:uFillTx/>
                <a:latin typeface="Arial"/>
                <a:ea typeface="+mn-ea"/>
                <a:cs typeface="+mn-cs"/>
              </a:rPr>
              <a:t>SAP S/4HANA</a:t>
            </a:r>
          </a:p>
        </p:txBody>
      </p:sp>
      <p:sp>
        <p:nvSpPr>
          <p:cNvPr id="51" name="Rounded Rectangle 4"/>
          <p:cNvSpPr/>
          <p:nvPr/>
        </p:nvSpPr>
        <p:spPr>
          <a:xfrm>
            <a:off x="1640110" y="1510546"/>
            <a:ext cx="3424924" cy="1521648"/>
          </a:xfrm>
          <a:prstGeom prst="rect">
            <a:avLst/>
          </a:prstGeom>
          <a:noFill/>
          <a:ln w="38100" cap="flat" cmpd="sng" algn="ctr">
            <a:solidFill>
              <a:schemeClr val="bg2"/>
            </a:solidFill>
            <a:prstDash val="solid"/>
          </a:ln>
          <a:effectLst/>
        </p:spPr>
        <p:txBody>
          <a:bodyPr rtlCol="0" anchor="t"/>
          <a:lstStyle/>
          <a:p>
            <a:pPr marL="0" marR="0" lvl="0" indent="0" algn="ctr" defTabSz="1219170" eaLnBrk="1" fontAlgn="base" latinLnBrk="0" hangingPunct="1">
              <a:lnSpc>
                <a:spcPct val="100000"/>
              </a:lnSpc>
              <a:spcBef>
                <a:spcPct val="0"/>
              </a:spcBef>
              <a:spcAft>
                <a:spcPct val="0"/>
              </a:spcAft>
              <a:buClrTx/>
              <a:buSzTx/>
              <a:buFontTx/>
              <a:buNone/>
              <a:tabLst/>
              <a:defRPr/>
            </a:pPr>
            <a:r>
              <a:rPr lang="de-DE" sz="1800" b="1" kern="0">
                <a:solidFill>
                  <a:srgbClr val="4C4C4C"/>
                </a:solidFill>
                <a:latin typeface="Arial"/>
              </a:rPr>
              <a:t>Legacy s</a:t>
            </a:r>
            <a:r>
              <a:rPr kumimoji="0" lang="de-DE" sz="1800" b="1" i="0" u="none" strike="noStrike" kern="0" cap="none" spc="0" normalizeH="0" baseline="0" noProof="0" err="1">
                <a:ln>
                  <a:noFill/>
                </a:ln>
                <a:solidFill>
                  <a:srgbClr val="4C4C4C"/>
                </a:solidFill>
                <a:effectLst/>
                <a:uLnTx/>
                <a:uFillTx/>
                <a:latin typeface="Arial"/>
                <a:ea typeface="+mn-ea"/>
                <a:cs typeface="+mn-cs"/>
              </a:rPr>
              <a:t>ystem</a:t>
            </a:r>
            <a:r>
              <a:rPr kumimoji="0" lang="de-DE" sz="1800" b="1" i="0" u="none" strike="noStrike" kern="0" cap="none" spc="0" normalizeH="0" baseline="0" noProof="0">
                <a:ln>
                  <a:noFill/>
                </a:ln>
                <a:solidFill>
                  <a:srgbClr val="4C4C4C"/>
                </a:solidFill>
                <a:effectLst/>
                <a:uLnTx/>
                <a:uFillTx/>
                <a:latin typeface="Arial"/>
                <a:ea typeface="+mn-ea"/>
                <a:cs typeface="+mn-cs"/>
              </a:rPr>
              <a:t> (SAP ECC)</a:t>
            </a:r>
          </a:p>
        </p:txBody>
      </p:sp>
      <p:sp>
        <p:nvSpPr>
          <p:cNvPr id="52" name="Flowchart: Magnetic Disk 5"/>
          <p:cNvSpPr/>
          <p:nvPr/>
        </p:nvSpPr>
        <p:spPr>
          <a:xfrm>
            <a:off x="3754277" y="3324657"/>
            <a:ext cx="912000" cy="960000"/>
          </a:xfrm>
          <a:prstGeom prst="flowChartMagneticDisk">
            <a:avLst/>
          </a:prstGeom>
          <a:solidFill>
            <a:schemeClr val="bg1"/>
          </a:solidFill>
          <a:ln w="38100" cap="flat" cmpd="sng" algn="ctr">
            <a:solidFill>
              <a:srgbClr val="B2B2B2">
                <a:lumMod val="75000"/>
              </a:srgbClr>
            </a:solidFill>
            <a:prstDash val="solid"/>
          </a:ln>
          <a:effectLst/>
        </p:spPr>
        <p:txBody>
          <a:bodyPr tIns="144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Doc Archive</a:t>
            </a:r>
          </a:p>
        </p:txBody>
      </p:sp>
      <p:sp>
        <p:nvSpPr>
          <p:cNvPr id="53" name="Flowchart: Magnetic Disk 6"/>
          <p:cNvSpPr/>
          <p:nvPr/>
        </p:nvSpPr>
        <p:spPr>
          <a:xfrm>
            <a:off x="3754213" y="4859999"/>
            <a:ext cx="912000" cy="960000"/>
          </a:xfrm>
          <a:prstGeom prst="flowChartMagneticDisk">
            <a:avLst/>
          </a:prstGeom>
          <a:solidFill>
            <a:schemeClr val="bg1"/>
          </a:solidFill>
          <a:ln w="38100" cap="flat" cmpd="sng" algn="ctr">
            <a:solidFill>
              <a:srgbClr val="B2B2B2">
                <a:lumMod val="75000"/>
              </a:srgbClr>
            </a:solidFill>
            <a:prstDash val="solid"/>
          </a:ln>
          <a:effectLst/>
        </p:spPr>
        <p:txBody>
          <a:bodyPr lIns="36000" tIns="144000" rIns="36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ADK Archive</a:t>
            </a:r>
            <a:endParaRPr kumimoji="0" lang="de-DE" sz="900" b="1" i="0" u="none" strike="noStrike" kern="0" cap="none" spc="0" normalizeH="0" baseline="0" noProof="0">
              <a:ln>
                <a:noFill/>
              </a:ln>
              <a:effectLst/>
              <a:uLnTx/>
              <a:uFillTx/>
              <a:latin typeface="Arial"/>
              <a:ea typeface="+mn-ea"/>
              <a:cs typeface="+mn-cs"/>
            </a:endParaRPr>
          </a:p>
        </p:txBody>
      </p:sp>
      <p:sp>
        <p:nvSpPr>
          <p:cNvPr id="54" name="Rounded Rectangle 27"/>
          <p:cNvSpPr/>
          <p:nvPr/>
        </p:nvSpPr>
        <p:spPr>
          <a:xfrm>
            <a:off x="1640110" y="4987703"/>
            <a:ext cx="1660013" cy="771405"/>
          </a:xfrm>
          <a:prstGeom prst="rect">
            <a:avLst/>
          </a:prstGeom>
          <a:noFill/>
          <a:ln w="38100" cap="flat" cmpd="sng" algn="ctr">
            <a:solidFill>
              <a:schemeClr val="accent1"/>
            </a:solidFill>
            <a:prstDash val="solid"/>
          </a:ln>
          <a:effectLst/>
        </p:spPr>
        <p:txBody>
          <a:bodyPr rtlCol="0" anchor="ctr"/>
          <a:lstStyle/>
          <a:p>
            <a:pPr algn="ctr" defTabSz="1219170" fontAlgn="base">
              <a:spcBef>
                <a:spcPct val="0"/>
              </a:spcBef>
              <a:spcAft>
                <a:spcPct val="0"/>
              </a:spcAft>
            </a:pPr>
            <a:r>
              <a:rPr lang="de-DE" sz="1000" b="1" kern="0">
                <a:latin typeface="Arial"/>
              </a:rPr>
              <a:t>Serrala Archive Accelerator</a:t>
            </a:r>
          </a:p>
        </p:txBody>
      </p:sp>
      <p:sp>
        <p:nvSpPr>
          <p:cNvPr id="55" name="TextBox 28"/>
          <p:cNvSpPr txBox="1"/>
          <p:nvPr/>
        </p:nvSpPr>
        <p:spPr>
          <a:xfrm>
            <a:off x="2252745" y="4519342"/>
            <a:ext cx="1574872" cy="461665"/>
          </a:xfrm>
          <a:prstGeom prst="rect">
            <a:avLst/>
          </a:prstGeom>
          <a:noFill/>
          <a:ln>
            <a:noFill/>
          </a:ln>
        </p:spPr>
        <p:txBody>
          <a:bodyPr wrap="square" rtlCol="0">
            <a:sp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200" b="1" i="0" u="none" strike="noStrike" kern="0" cap="none" spc="0" normalizeH="0" baseline="0" noProof="0">
                <a:ln>
                  <a:noFill/>
                </a:ln>
                <a:solidFill>
                  <a:srgbClr val="34393C"/>
                </a:solidFill>
                <a:effectLst/>
                <a:uLnTx/>
                <a:uFillTx/>
              </a:rPr>
              <a:t>Archive all </a:t>
            </a:r>
            <a:r>
              <a:rPr kumimoji="0" lang="de-DE" sz="1200" b="1" i="0" u="none" strike="noStrike" kern="0" cap="none" spc="0" normalizeH="0" baseline="0" noProof="0" err="1">
                <a:ln>
                  <a:noFill/>
                </a:ln>
                <a:solidFill>
                  <a:srgbClr val="34393C"/>
                </a:solidFill>
                <a:effectLst/>
                <a:uLnTx/>
                <a:uFillTx/>
              </a:rPr>
              <a:t>remaining</a:t>
            </a:r>
            <a:r>
              <a:rPr kumimoji="0" lang="de-DE" sz="1200" b="1" i="0" u="none" strike="noStrike" kern="0" cap="none" spc="0" normalizeH="0" baseline="0" noProof="0">
                <a:ln>
                  <a:noFill/>
                </a:ln>
                <a:solidFill>
                  <a:srgbClr val="34393C"/>
                </a:solidFill>
                <a:effectLst/>
                <a:uLnTx/>
                <a:uFillTx/>
              </a:rPr>
              <a:t> data</a:t>
            </a:r>
          </a:p>
        </p:txBody>
      </p:sp>
      <p:cxnSp>
        <p:nvCxnSpPr>
          <p:cNvPr id="56" name="Straight Arrow Connector 29"/>
          <p:cNvCxnSpPr/>
          <p:nvPr/>
        </p:nvCxnSpPr>
        <p:spPr>
          <a:xfrm flipH="1">
            <a:off x="1838460" y="2133454"/>
            <a:ext cx="11012" cy="2236580"/>
          </a:xfrm>
          <a:prstGeom prst="straightConnector1">
            <a:avLst/>
          </a:prstGeom>
          <a:noFill/>
          <a:ln w="38100" cap="flat" cmpd="sng" algn="ctr">
            <a:noFill/>
            <a:prstDash val="solid"/>
            <a:headEnd type="none"/>
            <a:tailEnd type="triangle"/>
          </a:ln>
          <a:effectLst>
            <a:outerShdw blurRad="40000" dist="20000" dir="5400000" rotWithShape="0">
              <a:srgbClr val="000000">
                <a:alpha val="38000"/>
              </a:srgbClr>
            </a:outerShdw>
          </a:effectLst>
        </p:spPr>
      </p:cxnSp>
      <p:cxnSp>
        <p:nvCxnSpPr>
          <p:cNvPr id="57" name="Straight Arrow Connector 31"/>
          <p:cNvCxnSpPr>
            <a:endCxn id="53" idx="2"/>
          </p:cNvCxnSpPr>
          <p:nvPr/>
        </p:nvCxnSpPr>
        <p:spPr>
          <a:xfrm flipV="1">
            <a:off x="2842736" y="5339999"/>
            <a:ext cx="911477" cy="9158"/>
          </a:xfrm>
          <a:prstGeom prst="straightConnector1">
            <a:avLst/>
          </a:prstGeom>
          <a:noFill/>
          <a:ln w="38100" cap="flat" cmpd="sng" algn="ctr">
            <a:noFill/>
            <a:prstDash val="solid"/>
            <a:tailEnd type="triangle"/>
          </a:ln>
          <a:effectLst>
            <a:outerShdw blurRad="40000" dist="20000" dir="5400000" rotWithShape="0">
              <a:srgbClr val="000000">
                <a:alpha val="38000"/>
              </a:srgbClr>
            </a:outerShdw>
          </a:effectLst>
        </p:spPr>
      </p:cxnSp>
      <p:cxnSp>
        <p:nvCxnSpPr>
          <p:cNvPr id="58" name="Straight Arrow Connector 36"/>
          <p:cNvCxnSpPr/>
          <p:nvPr/>
        </p:nvCxnSpPr>
        <p:spPr>
          <a:xfrm>
            <a:off x="2775278" y="2152145"/>
            <a:ext cx="0" cy="731549"/>
          </a:xfrm>
          <a:prstGeom prst="straightConnector1">
            <a:avLst/>
          </a:prstGeom>
          <a:noFill/>
          <a:ln w="38100" cap="flat" cmpd="sng" algn="ctr">
            <a:noFill/>
            <a:prstDash val="solid"/>
            <a:headEnd type="none"/>
            <a:tailEnd type="triangle"/>
          </a:ln>
          <a:effectLst>
            <a:outerShdw blurRad="40000" dist="20000" dir="5400000" rotWithShape="0">
              <a:srgbClr val="000000">
                <a:alpha val="38000"/>
              </a:srgbClr>
            </a:outerShdw>
          </a:effectLst>
        </p:spPr>
      </p:cxnSp>
      <p:cxnSp>
        <p:nvCxnSpPr>
          <p:cNvPr id="59" name="Straight Arrow Connector 38"/>
          <p:cNvCxnSpPr>
            <a:endCxn id="52" idx="2"/>
          </p:cNvCxnSpPr>
          <p:nvPr/>
        </p:nvCxnSpPr>
        <p:spPr>
          <a:xfrm flipV="1">
            <a:off x="3004292" y="3804657"/>
            <a:ext cx="749985" cy="4"/>
          </a:xfrm>
          <a:prstGeom prst="straightConnector1">
            <a:avLst/>
          </a:prstGeom>
          <a:noFill/>
          <a:ln w="38100" cap="flat" cmpd="sng" algn="ctr">
            <a:noFill/>
            <a:prstDash val="solid"/>
            <a:headEnd type="none"/>
            <a:tailEnd type="triangle"/>
          </a:ln>
          <a:effectLst>
            <a:outerShdw blurRad="40000" dist="20000" dir="5400000" rotWithShape="0">
              <a:srgbClr val="000000">
                <a:alpha val="38000"/>
              </a:srgbClr>
            </a:outerShdw>
          </a:effectLst>
        </p:spPr>
      </p:cxnSp>
      <p:sp>
        <p:nvSpPr>
          <p:cNvPr id="60" name="TextBox 52"/>
          <p:cNvSpPr txBox="1"/>
          <p:nvPr/>
        </p:nvSpPr>
        <p:spPr>
          <a:xfrm>
            <a:off x="2409889" y="3571330"/>
            <a:ext cx="1046388" cy="553998"/>
          </a:xfrm>
          <a:prstGeom prst="rect">
            <a:avLst/>
          </a:prstGeom>
          <a:noFill/>
          <a:ln w="38100" cap="flat" cmpd="sng" algn="ctr">
            <a:solidFill>
              <a:schemeClr val="accent1"/>
            </a:solidFill>
            <a:prstDash val="solid"/>
          </a:ln>
          <a:effectLst/>
        </p:spPr>
        <p:txBody>
          <a:bodyPr rtlCol="0" anchor="ctr"/>
          <a:lstStyle>
            <a:defPPr>
              <a:defRPr lang="en-US"/>
            </a:defPPr>
            <a:lvl1pPr algn="ctr" defTabSz="1219170" fontAlgn="base">
              <a:spcBef>
                <a:spcPct val="0"/>
              </a:spcBef>
              <a:spcAft>
                <a:spcPct val="0"/>
              </a:spcAft>
              <a:defRPr sz="1000" b="1" kern="0">
                <a:latin typeface="Arial"/>
              </a:defRPr>
            </a:lvl1pPr>
          </a:lstStyle>
          <a:p>
            <a:r>
              <a:rPr lang="de-DE"/>
              <a:t>Archive remaining documents</a:t>
            </a:r>
          </a:p>
        </p:txBody>
      </p:sp>
      <p:sp>
        <p:nvSpPr>
          <p:cNvPr id="61" name="TextBox 45"/>
          <p:cNvSpPr txBox="1"/>
          <p:nvPr/>
        </p:nvSpPr>
        <p:spPr>
          <a:xfrm>
            <a:off x="7680168" y="4206486"/>
            <a:ext cx="1224047" cy="553998"/>
          </a:xfrm>
          <a:prstGeom prst="rect">
            <a:avLst/>
          </a:prstGeom>
          <a:noFill/>
          <a:ln w="38100" cap="flat" cmpd="sng" algn="ctr">
            <a:solidFill>
              <a:schemeClr val="accent1"/>
            </a:solidFill>
            <a:prstDash val="solid"/>
          </a:ln>
          <a:effectLst/>
        </p:spPr>
        <p:txBody>
          <a:bodyPr rtlCol="0" anchor="ctr"/>
          <a:lstStyle>
            <a:defPPr>
              <a:defRPr lang="en-US"/>
            </a:defPPr>
            <a:lvl1pPr algn="ctr" defTabSz="1219170" fontAlgn="base">
              <a:spcBef>
                <a:spcPct val="0"/>
              </a:spcBef>
              <a:spcAft>
                <a:spcPct val="0"/>
              </a:spcAft>
              <a:defRPr sz="1000" b="1" kern="0">
                <a:latin typeface="Arial"/>
              </a:defRPr>
            </a:lvl1pPr>
          </a:lstStyle>
          <a:p>
            <a:r>
              <a:rPr lang="de-DE"/>
              <a:t>Technical Archive Migration</a:t>
            </a:r>
          </a:p>
        </p:txBody>
      </p:sp>
      <p:cxnSp>
        <p:nvCxnSpPr>
          <p:cNvPr id="62" name="Straight Arrow Connector 19">
            <a:extLst>
              <a:ext uri="{FF2B5EF4-FFF2-40B4-BE49-F238E27FC236}">
                <a16:creationId xmlns:a16="http://schemas.microsoft.com/office/drawing/2014/main" id="{D75DD840-CA88-6541-B706-6B6064F4DB48}"/>
              </a:ext>
            </a:extLst>
          </p:cNvPr>
          <p:cNvCxnSpPr>
            <a:cxnSpLocks/>
          </p:cNvCxnSpPr>
          <p:nvPr/>
        </p:nvCxnSpPr>
        <p:spPr>
          <a:xfrm>
            <a:off x="3459379" y="3871412"/>
            <a:ext cx="294834" cy="6089"/>
          </a:xfrm>
          <a:prstGeom prst="straightConnector1">
            <a:avLst/>
          </a:prstGeom>
          <a:noFill/>
          <a:ln w="38100" cap="flat" cmpd="sng" algn="ctr">
            <a:solidFill>
              <a:srgbClr val="00475B"/>
            </a:solidFill>
            <a:prstDash val="solid"/>
            <a:tailEnd type="triangle"/>
          </a:ln>
          <a:effectLst/>
        </p:spPr>
      </p:cxnSp>
      <p:cxnSp>
        <p:nvCxnSpPr>
          <p:cNvPr id="63" name="Straight Arrow Connector 19">
            <a:extLst>
              <a:ext uri="{FF2B5EF4-FFF2-40B4-BE49-F238E27FC236}">
                <a16:creationId xmlns:a16="http://schemas.microsoft.com/office/drawing/2014/main" id="{073903FE-C14D-3B49-B5A4-6AF3E8C55C09}"/>
              </a:ext>
            </a:extLst>
          </p:cNvPr>
          <p:cNvCxnSpPr>
            <a:cxnSpLocks/>
          </p:cNvCxnSpPr>
          <p:nvPr/>
        </p:nvCxnSpPr>
        <p:spPr>
          <a:xfrm>
            <a:off x="2952569" y="2774474"/>
            <a:ext cx="0" cy="792703"/>
          </a:xfrm>
          <a:prstGeom prst="straightConnector1">
            <a:avLst/>
          </a:prstGeom>
          <a:noFill/>
          <a:ln w="38100" cap="flat" cmpd="sng" algn="ctr">
            <a:solidFill>
              <a:srgbClr val="00475B"/>
            </a:solidFill>
            <a:prstDash val="solid"/>
            <a:tailEnd type="triangle"/>
          </a:ln>
          <a:effectLst/>
        </p:spPr>
      </p:cxnSp>
      <p:cxnSp>
        <p:nvCxnSpPr>
          <p:cNvPr id="64" name="Straight Arrow Connector 19">
            <a:extLst>
              <a:ext uri="{FF2B5EF4-FFF2-40B4-BE49-F238E27FC236}">
                <a16:creationId xmlns:a16="http://schemas.microsoft.com/office/drawing/2014/main" id="{17F3276C-0230-6E4A-8475-4B4807B9D7E0}"/>
              </a:ext>
            </a:extLst>
          </p:cNvPr>
          <p:cNvCxnSpPr>
            <a:cxnSpLocks/>
          </p:cNvCxnSpPr>
          <p:nvPr/>
        </p:nvCxnSpPr>
        <p:spPr>
          <a:xfrm>
            <a:off x="2253905" y="2774474"/>
            <a:ext cx="22477" cy="2151772"/>
          </a:xfrm>
          <a:prstGeom prst="straightConnector1">
            <a:avLst/>
          </a:prstGeom>
          <a:noFill/>
          <a:ln w="38100" cap="flat" cmpd="sng" algn="ctr">
            <a:solidFill>
              <a:srgbClr val="00475B"/>
            </a:solidFill>
            <a:prstDash val="solid"/>
            <a:tailEnd type="triangle"/>
          </a:ln>
          <a:effectLst/>
        </p:spPr>
      </p:cxnSp>
      <p:sp>
        <p:nvSpPr>
          <p:cNvPr id="65" name="Flowchart: Magnetic Disk 5"/>
          <p:cNvSpPr/>
          <p:nvPr/>
        </p:nvSpPr>
        <p:spPr>
          <a:xfrm>
            <a:off x="3954849" y="2225810"/>
            <a:ext cx="595009" cy="456832"/>
          </a:xfrm>
          <a:prstGeom prst="flowChartMagneticDisk">
            <a:avLst/>
          </a:prstGeom>
          <a:solidFill>
            <a:schemeClr val="bg1"/>
          </a:solidFill>
          <a:ln w="38100" cap="flat" cmpd="sng" algn="ctr">
            <a:solidFill>
              <a:srgbClr val="92D050"/>
            </a:solidFill>
            <a:prstDash val="solid"/>
          </a:ln>
          <a:effectLst/>
        </p:spPr>
        <p:txBody>
          <a:bodyPr tIns="144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OI</a:t>
            </a:r>
          </a:p>
        </p:txBody>
      </p:sp>
      <p:sp>
        <p:nvSpPr>
          <p:cNvPr id="66" name="Flowchart: Magnetic Disk 5"/>
          <p:cNvSpPr/>
          <p:nvPr/>
        </p:nvSpPr>
        <p:spPr>
          <a:xfrm>
            <a:off x="7879177" y="2133454"/>
            <a:ext cx="912000" cy="641020"/>
          </a:xfrm>
          <a:prstGeom prst="flowChartMagneticDisk">
            <a:avLst/>
          </a:prstGeom>
          <a:solidFill>
            <a:schemeClr val="bg1"/>
          </a:solidFill>
          <a:ln w="38100" cap="flat" cmpd="sng" algn="ctr">
            <a:solidFill>
              <a:srgbClr val="B2B2B2">
                <a:lumMod val="75000"/>
              </a:srgbClr>
            </a:solidFill>
            <a:prstDash val="solid"/>
          </a:ln>
          <a:effectLst/>
        </p:spPr>
        <p:txBody>
          <a:bodyPr tIns="144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HANA</a:t>
            </a:r>
          </a:p>
        </p:txBody>
      </p:sp>
      <p:sp>
        <p:nvSpPr>
          <p:cNvPr id="67" name="Flowchart: Magnetic Disk 5"/>
          <p:cNvSpPr/>
          <p:nvPr/>
        </p:nvSpPr>
        <p:spPr>
          <a:xfrm>
            <a:off x="1953717" y="2091235"/>
            <a:ext cx="1340696" cy="750240"/>
          </a:xfrm>
          <a:prstGeom prst="flowChartMagneticDisk">
            <a:avLst/>
          </a:prstGeom>
          <a:solidFill>
            <a:schemeClr val="bg1"/>
          </a:solidFill>
          <a:ln w="38100" cap="flat" cmpd="sng" algn="ctr">
            <a:solidFill>
              <a:srgbClr val="B2B2B2">
                <a:lumMod val="75000"/>
              </a:srgbClr>
            </a:solidFill>
            <a:prstDash val="solid"/>
          </a:ln>
          <a:effectLst/>
        </p:spPr>
        <p:txBody>
          <a:bodyPr tIns="144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Legacy data</a:t>
            </a:r>
          </a:p>
        </p:txBody>
      </p:sp>
      <p:sp>
        <p:nvSpPr>
          <p:cNvPr id="68" name="Rounded Rectangle 47">
            <a:extLst>
              <a:ext uri="{FF2B5EF4-FFF2-40B4-BE49-F238E27FC236}">
                <a16:creationId xmlns:a16="http://schemas.microsoft.com/office/drawing/2014/main" id="{FCCA4743-1EB0-2A43-8429-C80FBDDA3DA3}"/>
              </a:ext>
            </a:extLst>
          </p:cNvPr>
          <p:cNvSpPr/>
          <p:nvPr/>
        </p:nvSpPr>
        <p:spPr>
          <a:xfrm>
            <a:off x="9071455" y="1992812"/>
            <a:ext cx="1766026" cy="378106"/>
          </a:xfrm>
          <a:prstGeom prst="rect">
            <a:avLst/>
          </a:prstGeom>
          <a:noFill/>
          <a:ln w="38100" cap="flat" cmpd="sng" algn="ctr">
            <a:solidFill>
              <a:schemeClr val="accent1"/>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000" b="1" i="0" u="none" strike="noStrike" kern="0" cap="none" spc="0" normalizeH="0" baseline="0" noProof="0">
                <a:ln>
                  <a:noFill/>
                </a:ln>
                <a:effectLst/>
                <a:uLnTx/>
                <a:uFillTx/>
                <a:latin typeface="Arial"/>
                <a:ea typeface="+mn-ea"/>
                <a:cs typeface="+mn-cs"/>
              </a:rPr>
              <a:t>Document Navigator </a:t>
            </a:r>
          </a:p>
        </p:txBody>
      </p:sp>
      <p:cxnSp>
        <p:nvCxnSpPr>
          <p:cNvPr id="69" name="Straight Arrow Connector 19"/>
          <p:cNvCxnSpPr>
            <a:cxnSpLocks/>
          </p:cNvCxnSpPr>
          <p:nvPr/>
        </p:nvCxnSpPr>
        <p:spPr>
          <a:xfrm flipV="1">
            <a:off x="4549858" y="2453964"/>
            <a:ext cx="3329319" cy="20069"/>
          </a:xfrm>
          <a:prstGeom prst="straightConnector1">
            <a:avLst/>
          </a:prstGeom>
          <a:noFill/>
          <a:ln w="38100" cap="flat" cmpd="sng" algn="ctr">
            <a:solidFill>
              <a:srgbClr val="00475B"/>
            </a:solidFill>
            <a:prstDash val="solid"/>
            <a:tailEnd type="triangle"/>
          </a:ln>
          <a:effectLst/>
        </p:spPr>
      </p:cxnSp>
      <p:cxnSp>
        <p:nvCxnSpPr>
          <p:cNvPr id="70" name="Straight Arrow Connector 19">
            <a:extLst>
              <a:ext uri="{FF2B5EF4-FFF2-40B4-BE49-F238E27FC236}">
                <a16:creationId xmlns:a16="http://schemas.microsoft.com/office/drawing/2014/main" id="{D75DD840-CA88-6541-B706-6B6064F4DB48}"/>
              </a:ext>
            </a:extLst>
          </p:cNvPr>
          <p:cNvCxnSpPr>
            <a:cxnSpLocks/>
          </p:cNvCxnSpPr>
          <p:nvPr/>
        </p:nvCxnSpPr>
        <p:spPr>
          <a:xfrm>
            <a:off x="3299502" y="5416986"/>
            <a:ext cx="476250" cy="0"/>
          </a:xfrm>
          <a:prstGeom prst="straightConnector1">
            <a:avLst/>
          </a:prstGeom>
          <a:noFill/>
          <a:ln w="38100" cap="flat" cmpd="sng" algn="ctr">
            <a:solidFill>
              <a:srgbClr val="00475B"/>
            </a:solidFill>
            <a:prstDash val="solid"/>
            <a:tailEnd type="triangle"/>
          </a:ln>
          <a:effectLst/>
        </p:spPr>
      </p:cxnSp>
      <p:sp>
        <p:nvSpPr>
          <p:cNvPr id="73" name="Flowchart: Magnetic Disk 6"/>
          <p:cNvSpPr/>
          <p:nvPr/>
        </p:nvSpPr>
        <p:spPr>
          <a:xfrm>
            <a:off x="9470995" y="4859999"/>
            <a:ext cx="912000" cy="899109"/>
          </a:xfrm>
          <a:prstGeom prst="flowChartMagneticDisk">
            <a:avLst/>
          </a:prstGeom>
          <a:solidFill>
            <a:schemeClr val="bg1"/>
          </a:solidFill>
          <a:ln w="38100" cap="flat" cmpd="sng" algn="ctr">
            <a:solidFill>
              <a:srgbClr val="B2B2B2">
                <a:lumMod val="75000"/>
              </a:srgbClr>
            </a:solidFill>
            <a:prstDash val="solid"/>
          </a:ln>
          <a:effectLst/>
        </p:spPr>
        <p:txBody>
          <a:bodyPr lIns="36000" tIns="144000" rIns="36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ADK Archive</a:t>
            </a:r>
            <a:endParaRPr kumimoji="0" lang="de-DE" sz="900" b="1" i="0" u="none" strike="noStrike" kern="0" cap="none" spc="0" normalizeH="0" baseline="0" noProof="0">
              <a:ln>
                <a:noFill/>
              </a:ln>
              <a:effectLst/>
              <a:uLnTx/>
              <a:uFillTx/>
              <a:latin typeface="Arial"/>
              <a:ea typeface="+mn-ea"/>
              <a:cs typeface="+mn-cs"/>
            </a:endParaRPr>
          </a:p>
        </p:txBody>
      </p:sp>
      <p:grpSp>
        <p:nvGrpSpPr>
          <p:cNvPr id="74" name="Gruppieren 73"/>
          <p:cNvGrpSpPr/>
          <p:nvPr/>
        </p:nvGrpSpPr>
        <p:grpSpPr>
          <a:xfrm>
            <a:off x="9082727" y="4265293"/>
            <a:ext cx="1772990" cy="484657"/>
            <a:chOff x="8409583" y="4708634"/>
            <a:chExt cx="1772990" cy="565665"/>
          </a:xfrm>
        </p:grpSpPr>
        <p:sp>
          <p:nvSpPr>
            <p:cNvPr id="75" name="Flowchart: Magnetic Disk 9"/>
            <p:cNvSpPr/>
            <p:nvPr/>
          </p:nvSpPr>
          <p:spPr>
            <a:xfrm>
              <a:off x="9312475" y="4782207"/>
              <a:ext cx="794543" cy="492092"/>
            </a:xfrm>
            <a:prstGeom prst="flowChartMagneticDisk">
              <a:avLst/>
            </a:prstGeom>
            <a:solidFill>
              <a:srgbClr val="FFFFFF"/>
            </a:solidFill>
            <a:ln w="12700" cap="flat" cmpd="sng" algn="ctr">
              <a:solidFill>
                <a:srgbClr val="4C4C4C"/>
              </a:solidFill>
              <a:prstDash val="solid"/>
            </a:ln>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de-DE" sz="3200" b="1" i="0" u="none" strike="noStrike" kern="0" cap="none" spc="0" normalizeH="0" baseline="0" noProof="0">
                <a:ln>
                  <a:noFill/>
                </a:ln>
                <a:solidFill>
                  <a:srgbClr val="FFFFFF"/>
                </a:solidFill>
                <a:effectLst/>
                <a:uLnTx/>
                <a:uFillTx/>
                <a:latin typeface="Arial"/>
                <a:ea typeface="+mn-ea"/>
                <a:cs typeface="+mn-cs"/>
              </a:endParaRPr>
            </a:p>
          </p:txBody>
        </p:sp>
        <p:sp>
          <p:nvSpPr>
            <p:cNvPr id="76" name="Freeform 90">
              <a:extLst>
                <a:ext uri="{FF2B5EF4-FFF2-40B4-BE49-F238E27FC236}">
                  <a16:creationId xmlns:a16="http://schemas.microsoft.com/office/drawing/2014/main" id="{514445CA-5A62-3F43-88D5-3A8D3209475D}"/>
                </a:ext>
              </a:extLst>
            </p:cNvPr>
            <p:cNvSpPr/>
            <p:nvPr/>
          </p:nvSpPr>
          <p:spPr>
            <a:xfrm>
              <a:off x="8409583" y="4708634"/>
              <a:ext cx="855604" cy="519947"/>
            </a:xfrm>
            <a:custGeom>
              <a:avLst/>
              <a:gdLst>
                <a:gd name="connsiteX0" fmla="*/ 1784385 w 4499798"/>
                <a:gd name="connsiteY0" fmla="*/ 0 h 2711874"/>
                <a:gd name="connsiteX1" fmla="*/ 2665705 w 4499798"/>
                <a:gd name="connsiteY1" fmla="*/ 468594 h 2711874"/>
                <a:gd name="connsiteX2" fmla="*/ 2679346 w 4499798"/>
                <a:gd name="connsiteY2" fmla="*/ 493725 h 2711874"/>
                <a:gd name="connsiteX3" fmla="*/ 2729467 w 4499798"/>
                <a:gd name="connsiteY3" fmla="*/ 480186 h 2711874"/>
                <a:gd name="connsiteX4" fmla="*/ 2875226 w 4499798"/>
                <a:gd name="connsiteY4" fmla="*/ 467325 h 2711874"/>
                <a:gd name="connsiteX5" fmla="*/ 3681916 w 4499798"/>
                <a:gd name="connsiteY5" fmla="*/ 1124796 h 2711874"/>
                <a:gd name="connsiteX6" fmla="*/ 3688017 w 4499798"/>
                <a:gd name="connsiteY6" fmla="*/ 1185319 h 2711874"/>
                <a:gd name="connsiteX7" fmla="*/ 3736521 w 4499798"/>
                <a:gd name="connsiteY7" fmla="*/ 1185319 h 2711874"/>
                <a:gd name="connsiteX8" fmla="*/ 4499798 w 4499798"/>
                <a:gd name="connsiteY8" fmla="*/ 1948596 h 2711874"/>
                <a:gd name="connsiteX9" fmla="*/ 3736521 w 4499798"/>
                <a:gd name="connsiteY9" fmla="*/ 2711873 h 2711874"/>
                <a:gd name="connsiteX10" fmla="*/ 823439 w 4499798"/>
                <a:gd name="connsiteY10" fmla="*/ 2711873 h 2711874"/>
                <a:gd name="connsiteX11" fmla="*/ 823419 w 4499798"/>
                <a:gd name="connsiteY11" fmla="*/ 2711874 h 2711874"/>
                <a:gd name="connsiteX12" fmla="*/ 823399 w 4499798"/>
                <a:gd name="connsiteY12" fmla="*/ 2711873 h 2711874"/>
                <a:gd name="connsiteX13" fmla="*/ 763277 w 4499798"/>
                <a:gd name="connsiteY13" fmla="*/ 2711873 h 2711874"/>
                <a:gd name="connsiteX14" fmla="*/ 0 w 4499798"/>
                <a:gd name="connsiteY14" fmla="*/ 1948596 h 2711874"/>
                <a:gd name="connsiteX15" fmla="*/ 3032 w 4499798"/>
                <a:gd name="connsiteY15" fmla="*/ 1918526 h 2711874"/>
                <a:gd name="connsiteX16" fmla="*/ 0 w 4499798"/>
                <a:gd name="connsiteY16" fmla="*/ 1888455 h 2711874"/>
                <a:gd name="connsiteX17" fmla="*/ 657472 w 4499798"/>
                <a:gd name="connsiteY17" fmla="*/ 1081765 h 2711874"/>
                <a:gd name="connsiteX18" fmla="*/ 722458 w 4499798"/>
                <a:gd name="connsiteY18" fmla="*/ 1071847 h 2711874"/>
                <a:gd name="connsiteX19" fmla="*/ 721549 w 4499798"/>
                <a:gd name="connsiteY19" fmla="*/ 1062836 h 2711874"/>
                <a:gd name="connsiteX20" fmla="*/ 1784385 w 4499798"/>
                <a:gd name="connsiteY20" fmla="*/ 0 h 27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9798" h="2711874">
                  <a:moveTo>
                    <a:pt x="1784385" y="0"/>
                  </a:moveTo>
                  <a:cubicBezTo>
                    <a:pt x="2151253" y="0"/>
                    <a:pt x="2474706" y="185878"/>
                    <a:pt x="2665705" y="468594"/>
                  </a:cubicBezTo>
                  <a:lnTo>
                    <a:pt x="2679346" y="493725"/>
                  </a:lnTo>
                  <a:lnTo>
                    <a:pt x="2729467" y="480186"/>
                  </a:lnTo>
                  <a:cubicBezTo>
                    <a:pt x="2776777" y="471735"/>
                    <a:pt x="2825486" y="467325"/>
                    <a:pt x="2875226" y="467325"/>
                  </a:cubicBezTo>
                  <a:cubicBezTo>
                    <a:pt x="3273143" y="467325"/>
                    <a:pt x="3605135" y="749578"/>
                    <a:pt x="3681916" y="1124796"/>
                  </a:cubicBezTo>
                  <a:lnTo>
                    <a:pt x="3688017" y="1185319"/>
                  </a:lnTo>
                  <a:lnTo>
                    <a:pt x="3736521" y="1185319"/>
                  </a:lnTo>
                  <a:cubicBezTo>
                    <a:pt x="4158067" y="1185319"/>
                    <a:pt x="4499798" y="1527050"/>
                    <a:pt x="4499798" y="1948596"/>
                  </a:cubicBezTo>
                  <a:cubicBezTo>
                    <a:pt x="4499798" y="2370142"/>
                    <a:pt x="4158067" y="2711873"/>
                    <a:pt x="3736521" y="2711873"/>
                  </a:cubicBezTo>
                  <a:lnTo>
                    <a:pt x="823439" y="2711873"/>
                  </a:lnTo>
                  <a:lnTo>
                    <a:pt x="823419" y="2711874"/>
                  </a:lnTo>
                  <a:lnTo>
                    <a:pt x="823399" y="2711873"/>
                  </a:lnTo>
                  <a:lnTo>
                    <a:pt x="763277" y="2711873"/>
                  </a:lnTo>
                  <a:cubicBezTo>
                    <a:pt x="341731" y="2711873"/>
                    <a:pt x="0" y="2370142"/>
                    <a:pt x="0" y="1948596"/>
                  </a:cubicBezTo>
                  <a:lnTo>
                    <a:pt x="3032" y="1918526"/>
                  </a:lnTo>
                  <a:lnTo>
                    <a:pt x="0" y="1888455"/>
                  </a:lnTo>
                  <a:cubicBezTo>
                    <a:pt x="0" y="1490538"/>
                    <a:pt x="282253" y="1158546"/>
                    <a:pt x="657472" y="1081765"/>
                  </a:cubicBezTo>
                  <a:lnTo>
                    <a:pt x="722458" y="1071847"/>
                  </a:lnTo>
                  <a:lnTo>
                    <a:pt x="721549" y="1062836"/>
                  </a:lnTo>
                  <a:cubicBezTo>
                    <a:pt x="721549" y="475848"/>
                    <a:pt x="1197397" y="0"/>
                    <a:pt x="1784385" y="0"/>
                  </a:cubicBezTo>
                  <a:close/>
                </a:path>
              </a:pathLst>
            </a:custGeom>
            <a:solidFill>
              <a:srgbClr val="FFFFFF"/>
            </a:solidFill>
            <a:ln w="12700" cap="flat" cmpd="sng" algn="ctr">
              <a:solidFill>
                <a:srgbClr val="4C4C4C"/>
              </a:solidFill>
              <a:prstDash val="solid"/>
            </a:ln>
            <a:effectLst/>
          </p:spPr>
          <p:txBody>
            <a:bodyPr tIns="91440" bIns="91440" rtlCol="0" anchor="t" anchorCtr="0"/>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de-DE" sz="1400" b="1" i="0" u="none" strike="noStrike" kern="0" cap="none" spc="0" normalizeH="0" baseline="0" noProof="0">
                <a:ln>
                  <a:noFill/>
                </a:ln>
                <a:solidFill>
                  <a:srgbClr val="4C4C4C"/>
                </a:solidFill>
                <a:effectLst/>
                <a:uLnTx/>
                <a:uFillTx/>
                <a:latin typeface="Arial"/>
                <a:ea typeface="+mn-ea"/>
                <a:cs typeface="Arial" panose="020B0604020202020204" pitchFamily="34" charset="0"/>
              </a:endParaRPr>
            </a:p>
          </p:txBody>
        </p:sp>
        <p:sp>
          <p:nvSpPr>
            <p:cNvPr id="77" name="TextBox 33"/>
            <p:cNvSpPr txBox="1"/>
            <p:nvPr/>
          </p:nvSpPr>
          <p:spPr>
            <a:xfrm>
              <a:off x="8505437" y="4919427"/>
              <a:ext cx="1677136" cy="307777"/>
            </a:xfrm>
            <a:prstGeom prst="rect">
              <a:avLst/>
            </a:prstGeom>
            <a:noFill/>
          </p:spPr>
          <p:txBody>
            <a:bodyPr wrap="square" rtlCol="0">
              <a:spAutoFit/>
            </a:body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solidFill>
                    <a:srgbClr val="4C4C4C"/>
                  </a:solidFill>
                  <a:effectLst/>
                  <a:uLnTx/>
                  <a:uFillTx/>
                </a:rPr>
                <a:t>Cloud     on-</a:t>
              </a:r>
              <a:r>
                <a:rPr kumimoji="0" lang="de-DE" sz="1400" b="1" i="0" u="none" strike="noStrike" kern="0" cap="none" spc="0" normalizeH="0" baseline="0" noProof="0" err="1">
                  <a:ln>
                    <a:noFill/>
                  </a:ln>
                  <a:solidFill>
                    <a:srgbClr val="4C4C4C"/>
                  </a:solidFill>
                  <a:effectLst/>
                  <a:uLnTx/>
                  <a:uFillTx/>
                </a:rPr>
                <a:t>prem</a:t>
              </a:r>
              <a:endParaRPr kumimoji="0" lang="de-DE" sz="1400" b="1" i="0" u="none" strike="noStrike" kern="0" cap="none" spc="0" normalizeH="0" baseline="0" noProof="0">
                <a:ln>
                  <a:noFill/>
                </a:ln>
                <a:solidFill>
                  <a:srgbClr val="4C4C4C"/>
                </a:solidFill>
                <a:effectLst/>
                <a:uLnTx/>
                <a:uFillTx/>
              </a:endParaRPr>
            </a:p>
          </p:txBody>
        </p:sp>
      </p:grpSp>
      <p:cxnSp>
        <p:nvCxnSpPr>
          <p:cNvPr id="81" name="Straight Arrow Connector 19"/>
          <p:cNvCxnSpPr>
            <a:cxnSpLocks/>
          </p:cNvCxnSpPr>
          <p:nvPr/>
        </p:nvCxnSpPr>
        <p:spPr>
          <a:xfrm>
            <a:off x="4798053" y="3838420"/>
            <a:ext cx="4548644" cy="9215"/>
          </a:xfrm>
          <a:prstGeom prst="straightConnector1">
            <a:avLst/>
          </a:prstGeom>
          <a:noFill/>
          <a:ln w="38100" cap="flat" cmpd="sng" algn="ctr">
            <a:solidFill>
              <a:srgbClr val="00475B"/>
            </a:solidFill>
            <a:prstDash val="solid"/>
            <a:tailEnd type="triangle"/>
          </a:ln>
          <a:effectLst/>
        </p:spPr>
      </p:cxnSp>
      <p:cxnSp>
        <p:nvCxnSpPr>
          <p:cNvPr id="82" name="Straight Arrow Connector 19"/>
          <p:cNvCxnSpPr>
            <a:cxnSpLocks/>
          </p:cNvCxnSpPr>
          <p:nvPr/>
        </p:nvCxnSpPr>
        <p:spPr>
          <a:xfrm>
            <a:off x="4781399" y="5403918"/>
            <a:ext cx="4548644" cy="9215"/>
          </a:xfrm>
          <a:prstGeom prst="straightConnector1">
            <a:avLst/>
          </a:prstGeom>
          <a:noFill/>
          <a:ln w="38100" cap="flat" cmpd="sng" algn="ctr">
            <a:solidFill>
              <a:srgbClr val="00475B"/>
            </a:solidFill>
            <a:prstDash val="solid"/>
            <a:tailEnd type="triangle"/>
          </a:ln>
          <a:effectLst/>
        </p:spPr>
      </p:cxnSp>
      <p:sp>
        <p:nvSpPr>
          <p:cNvPr id="83" name="Rounded Rectangle 4"/>
          <p:cNvSpPr/>
          <p:nvPr/>
        </p:nvSpPr>
        <p:spPr>
          <a:xfrm>
            <a:off x="1505751" y="1113935"/>
            <a:ext cx="3577324" cy="1936132"/>
          </a:xfrm>
          <a:prstGeom prst="rect">
            <a:avLst/>
          </a:prstGeom>
          <a:solidFill>
            <a:srgbClr val="FFFFFF">
              <a:alpha val="75000"/>
            </a:srgbClr>
          </a:solidFill>
          <a:ln w="9525" cap="flat" cmpd="sng" algn="ctr">
            <a:noFill/>
            <a:prstDash val="solid"/>
          </a:ln>
          <a:effectLst/>
        </p:spPr>
        <p:txBody>
          <a:bodyPr rtlCol="0" anchor="t"/>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800" b="1" i="0" u="none" strike="noStrike" kern="0" cap="none" spc="0" normalizeH="0" baseline="0" noProof="0">
                <a:ln>
                  <a:noFill/>
                </a:ln>
                <a:solidFill>
                  <a:srgbClr val="4C4C4C"/>
                </a:solidFill>
                <a:effectLst/>
                <a:uLnTx/>
                <a:uFillTx/>
                <a:latin typeface="Arial"/>
                <a:ea typeface="+mn-ea"/>
                <a:cs typeface="+mn-cs"/>
              </a:rPr>
              <a:t>System Decommissioning</a:t>
            </a:r>
          </a:p>
        </p:txBody>
      </p:sp>
      <p:sp>
        <p:nvSpPr>
          <p:cNvPr id="2" name="Slide Number Placeholder 3">
            <a:extLst>
              <a:ext uri="{FF2B5EF4-FFF2-40B4-BE49-F238E27FC236}">
                <a16:creationId xmlns:a16="http://schemas.microsoft.com/office/drawing/2014/main" id="{E1CA94ED-9140-8186-FBF8-CD7D9F2F8D10}"/>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10</a:t>
            </a:fld>
            <a:endParaRPr lang="en-US"/>
          </a:p>
        </p:txBody>
      </p:sp>
      <p:sp>
        <p:nvSpPr>
          <p:cNvPr id="4" name="TextBox 3">
            <a:extLst>
              <a:ext uri="{FF2B5EF4-FFF2-40B4-BE49-F238E27FC236}">
                <a16:creationId xmlns:a16="http://schemas.microsoft.com/office/drawing/2014/main" id="{83096D52-1C2A-A439-CA5E-405052A50779}"/>
              </a:ext>
            </a:extLst>
          </p:cNvPr>
          <p:cNvSpPr txBox="1"/>
          <p:nvPr/>
        </p:nvSpPr>
        <p:spPr>
          <a:xfrm>
            <a:off x="1984143" y="5941462"/>
            <a:ext cx="2558456" cy="461665"/>
          </a:xfrm>
          <a:prstGeom prst="rect">
            <a:avLst/>
          </a:prstGeom>
          <a:noFill/>
          <a:ln w="9525">
            <a:noFill/>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a:ln>
                  <a:noFill/>
                </a:ln>
                <a:effectLst/>
                <a:uLnTx/>
                <a:uFillTx/>
                <a:latin typeface="Arial"/>
                <a:ea typeface="+mn-ea"/>
                <a:cs typeface="+mn-cs"/>
              </a:rPr>
              <a:t>2000 - 2018</a:t>
            </a:r>
          </a:p>
        </p:txBody>
      </p:sp>
      <p:sp>
        <p:nvSpPr>
          <p:cNvPr id="7" name="TextBox 6">
            <a:extLst>
              <a:ext uri="{FF2B5EF4-FFF2-40B4-BE49-F238E27FC236}">
                <a16:creationId xmlns:a16="http://schemas.microsoft.com/office/drawing/2014/main" id="{3F674954-E932-F964-4B3A-FE8026CA08EE}"/>
              </a:ext>
            </a:extLst>
          </p:cNvPr>
          <p:cNvSpPr txBox="1"/>
          <p:nvPr/>
        </p:nvSpPr>
        <p:spPr>
          <a:xfrm>
            <a:off x="8108919" y="5910321"/>
            <a:ext cx="2993401" cy="461665"/>
          </a:xfrm>
          <a:prstGeom prst="rect">
            <a:avLst/>
          </a:prstGeom>
          <a:noFill/>
          <a:ln w="9525">
            <a:noFill/>
          </a:ln>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a:ln>
                  <a:noFill/>
                </a:ln>
                <a:effectLst/>
                <a:uLnTx/>
                <a:uFillTx/>
                <a:latin typeface="Arial"/>
                <a:ea typeface="+mn-ea"/>
                <a:cs typeface="+mn-cs"/>
              </a:rPr>
              <a:t>from 2019</a:t>
            </a:r>
          </a:p>
        </p:txBody>
      </p:sp>
      <p:cxnSp>
        <p:nvCxnSpPr>
          <p:cNvPr id="9" name="Straight Arrow Connector 8">
            <a:extLst>
              <a:ext uri="{FF2B5EF4-FFF2-40B4-BE49-F238E27FC236}">
                <a16:creationId xmlns:a16="http://schemas.microsoft.com/office/drawing/2014/main" id="{4124AFEC-1FC9-D100-FA08-D2EFC1225DA9}"/>
              </a:ext>
            </a:extLst>
          </p:cNvPr>
          <p:cNvCxnSpPr/>
          <p:nvPr/>
        </p:nvCxnSpPr>
        <p:spPr>
          <a:xfrm>
            <a:off x="2286594" y="6371986"/>
            <a:ext cx="1975971"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B422132-AB5D-0B67-C106-3FF6B091ED6C}"/>
              </a:ext>
            </a:extLst>
          </p:cNvPr>
          <p:cNvCxnSpPr/>
          <p:nvPr/>
        </p:nvCxnSpPr>
        <p:spPr>
          <a:xfrm>
            <a:off x="8617633" y="6357607"/>
            <a:ext cx="1975971"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34E8863-A0F4-7B12-FB25-D4D3513D1F50}"/>
              </a:ext>
            </a:extLst>
          </p:cNvPr>
          <p:cNvSpPr/>
          <p:nvPr/>
        </p:nvSpPr>
        <p:spPr>
          <a:xfrm rot="16200000">
            <a:off x="3996672" y="2653294"/>
            <a:ext cx="417837" cy="8511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err="1">
              <a:solidFill>
                <a:schemeClr val="tx1"/>
              </a:solidFill>
              <a:latin typeface="Arial" panose="020B0604020202020204" pitchFamily="34" charset="0"/>
            </a:endParaRPr>
          </a:p>
        </p:txBody>
      </p:sp>
      <p:sp>
        <p:nvSpPr>
          <p:cNvPr id="14" name="Rectangle 13">
            <a:extLst>
              <a:ext uri="{FF2B5EF4-FFF2-40B4-BE49-F238E27FC236}">
                <a16:creationId xmlns:a16="http://schemas.microsoft.com/office/drawing/2014/main" id="{02CE1B15-5DBC-3DA4-6588-2F4F766D2332}"/>
              </a:ext>
            </a:extLst>
          </p:cNvPr>
          <p:cNvSpPr/>
          <p:nvPr/>
        </p:nvSpPr>
        <p:spPr>
          <a:xfrm rot="16200000">
            <a:off x="9645149" y="2744450"/>
            <a:ext cx="563693" cy="8511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err="1">
              <a:solidFill>
                <a:schemeClr val="tx1"/>
              </a:solidFill>
              <a:latin typeface="Arial" panose="020B0604020202020204" pitchFamily="34" charset="0"/>
            </a:endParaRPr>
          </a:p>
        </p:txBody>
      </p:sp>
      <p:sp>
        <p:nvSpPr>
          <p:cNvPr id="78" name="Rounded Rectangle 17"/>
          <p:cNvSpPr/>
          <p:nvPr/>
        </p:nvSpPr>
        <p:spPr>
          <a:xfrm>
            <a:off x="9071455" y="2366731"/>
            <a:ext cx="1766026" cy="563693"/>
          </a:xfrm>
          <a:prstGeom prst="rect">
            <a:avLst/>
          </a:prstGeom>
          <a:noFill/>
          <a:ln w="38100" cap="flat" cmpd="sng" algn="ctr">
            <a:solidFill>
              <a:schemeClr val="accent1"/>
            </a:solidFill>
            <a:prstDash val="solid"/>
          </a:ln>
          <a:effectLst/>
        </p:spPr>
        <p:txBody>
          <a:bodyPr rtlCol="0" anchor="ctr"/>
          <a:lstStyle/>
          <a:p>
            <a:pPr algn="ctr" defTabSz="1219170" fontAlgn="base">
              <a:spcBef>
                <a:spcPct val="0"/>
              </a:spcBef>
              <a:spcAft>
                <a:spcPct val="0"/>
              </a:spcAft>
            </a:pPr>
            <a:r>
              <a:rPr lang="de-DE" sz="1000" b="1" kern="0">
                <a:latin typeface="Arial"/>
              </a:rPr>
              <a:t>Archive Service</a:t>
            </a:r>
          </a:p>
        </p:txBody>
      </p:sp>
      <p:sp>
        <p:nvSpPr>
          <p:cNvPr id="72" name="Flowchart: Magnetic Disk 5"/>
          <p:cNvSpPr/>
          <p:nvPr/>
        </p:nvSpPr>
        <p:spPr>
          <a:xfrm>
            <a:off x="9471059" y="3324657"/>
            <a:ext cx="912000" cy="960000"/>
          </a:xfrm>
          <a:prstGeom prst="flowChartMagneticDisk">
            <a:avLst/>
          </a:prstGeom>
          <a:solidFill>
            <a:schemeClr val="bg1"/>
          </a:solidFill>
          <a:ln w="38100" cap="flat" cmpd="sng" algn="ctr">
            <a:solidFill>
              <a:srgbClr val="B2B2B2">
                <a:lumMod val="75000"/>
              </a:srgbClr>
            </a:solidFill>
            <a:prstDash val="solid"/>
          </a:ln>
          <a:effectLst/>
        </p:spPr>
        <p:txBody>
          <a:bodyPr tIns="144000"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a:ln>
                  <a:noFill/>
                </a:ln>
                <a:effectLst/>
                <a:uLnTx/>
                <a:uFillTx/>
                <a:latin typeface="Arial"/>
                <a:ea typeface="+mn-ea"/>
                <a:cs typeface="+mn-cs"/>
              </a:rPr>
              <a:t>Doc Archive</a:t>
            </a:r>
          </a:p>
        </p:txBody>
      </p:sp>
    </p:spTree>
    <p:extLst>
      <p:ext uri="{BB962C8B-B14F-4D97-AF65-F5344CB8AC3E}">
        <p14:creationId xmlns:p14="http://schemas.microsoft.com/office/powerpoint/2010/main" val="100501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500"/>
                                        <p:tgtEl>
                                          <p:spTgt spid="6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500"/>
                                        <p:tgtEl>
                                          <p:spTgt spid="7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par>
                                <p:cTn id="43" presetID="10"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fade">
                                      <p:cBhvr>
                                        <p:cTn id="45" dur="500"/>
                                        <p:tgtEl>
                                          <p:spTgt spid="7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par>
                                <p:cTn id="52" presetID="10" presetClass="entr" presetSubtype="0" fill="hold"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60"/>
                                        </p:tgtEl>
                                      </p:cBhvr>
                                    </p:animEffect>
                                    <p:set>
                                      <p:cBhvr>
                                        <p:cTn id="65" dur="1" fill="hold">
                                          <p:stCondLst>
                                            <p:cond delay="499"/>
                                          </p:stCondLst>
                                        </p:cTn>
                                        <p:tgtEl>
                                          <p:spTgt spid="6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62"/>
                                        </p:tgtEl>
                                      </p:cBhvr>
                                    </p:animEffect>
                                    <p:set>
                                      <p:cBhvr>
                                        <p:cTn id="68" dur="1" fill="hold">
                                          <p:stCondLst>
                                            <p:cond delay="499"/>
                                          </p:stCondLst>
                                        </p:cTn>
                                        <p:tgtEl>
                                          <p:spTgt spid="6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64"/>
                                        </p:tgtEl>
                                      </p:cBhvr>
                                    </p:animEffect>
                                    <p:set>
                                      <p:cBhvr>
                                        <p:cTn id="71" dur="1" fill="hold">
                                          <p:stCondLst>
                                            <p:cond delay="499"/>
                                          </p:stCondLst>
                                        </p:cTn>
                                        <p:tgtEl>
                                          <p:spTgt spid="6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5"/>
                                        </p:tgtEl>
                                      </p:cBhvr>
                                    </p:animEffect>
                                    <p:set>
                                      <p:cBhvr>
                                        <p:cTn id="74" dur="1" fill="hold">
                                          <p:stCondLst>
                                            <p:cond delay="499"/>
                                          </p:stCondLst>
                                        </p:cTn>
                                        <p:tgtEl>
                                          <p:spTgt spid="5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54"/>
                                        </p:tgtEl>
                                      </p:cBhvr>
                                    </p:animEffect>
                                    <p:set>
                                      <p:cBhvr>
                                        <p:cTn id="77" dur="1" fill="hold">
                                          <p:stCondLst>
                                            <p:cond delay="499"/>
                                          </p:stCondLst>
                                        </p:cTn>
                                        <p:tgtEl>
                                          <p:spTgt spid="5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70"/>
                                        </p:tgtEl>
                                      </p:cBhvr>
                                    </p:animEffect>
                                    <p:set>
                                      <p:cBhvr>
                                        <p:cTn id="80" dur="1" fill="hold">
                                          <p:stCondLst>
                                            <p:cond delay="499"/>
                                          </p:stCondLst>
                                        </p:cTn>
                                        <p:tgtEl>
                                          <p:spTgt spid="7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48"/>
                                        </p:tgtEl>
                                      </p:cBhvr>
                                    </p:animEffect>
                                    <p:set>
                                      <p:cBhvr>
                                        <p:cTn id="89" dur="1" fill="hold">
                                          <p:stCondLst>
                                            <p:cond delay="499"/>
                                          </p:stCondLst>
                                        </p:cTn>
                                        <p:tgtEl>
                                          <p:spTgt spid="48"/>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52"/>
                                        </p:tgtEl>
                                      </p:cBhvr>
                                    </p:animEffect>
                                    <p:set>
                                      <p:cBhvr>
                                        <p:cTn id="92" dur="1" fill="hold">
                                          <p:stCondLst>
                                            <p:cond delay="499"/>
                                          </p:stCondLst>
                                        </p:cTn>
                                        <p:tgtEl>
                                          <p:spTgt spid="5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59"/>
                                        </p:tgtEl>
                                      </p:cBhvr>
                                    </p:animEffect>
                                    <p:set>
                                      <p:cBhvr>
                                        <p:cTn id="98" dur="1" fill="hold">
                                          <p:stCondLst>
                                            <p:cond delay="499"/>
                                          </p:stCondLst>
                                        </p:cTn>
                                        <p:tgtEl>
                                          <p:spTgt spid="5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61"/>
                                        </p:tgtEl>
                                      </p:cBhvr>
                                    </p:animEffect>
                                    <p:set>
                                      <p:cBhvr>
                                        <p:cTn id="101" dur="1" fill="hold">
                                          <p:stCondLst>
                                            <p:cond delay="499"/>
                                          </p:stCondLst>
                                        </p:cTn>
                                        <p:tgtEl>
                                          <p:spTgt spid="61"/>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81"/>
                                        </p:tgtEl>
                                      </p:cBhvr>
                                    </p:animEffect>
                                    <p:set>
                                      <p:cBhvr>
                                        <p:cTn id="104" dur="1" fill="hold">
                                          <p:stCondLst>
                                            <p:cond delay="499"/>
                                          </p:stCondLst>
                                        </p:cTn>
                                        <p:tgtEl>
                                          <p:spTgt spid="8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2"/>
                                        </p:tgtEl>
                                      </p:cBhvr>
                                    </p:animEffect>
                                    <p:set>
                                      <p:cBhvr>
                                        <p:cTn id="107" dur="1" fill="hold">
                                          <p:stCondLst>
                                            <p:cond delay="499"/>
                                          </p:stCondLst>
                                        </p:cTn>
                                        <p:tgtEl>
                                          <p:spTgt spid="8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500"/>
                                        <p:tgtEl>
                                          <p:spTgt spid="83"/>
                                        </p:tgtEl>
                                      </p:cBhvr>
                                    </p:animEffect>
                                  </p:childTnLst>
                                </p:cTn>
                              </p:par>
                              <p:par>
                                <p:cTn id="113" presetID="10" presetClass="exit" presetSubtype="0" fill="hold" grpId="0"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47" grpId="1" animBg="1"/>
      <p:bldP spid="12" grpId="0" animBg="1"/>
      <p:bldP spid="11" grpId="0" animBg="1"/>
      <p:bldP spid="52" grpId="0" animBg="1"/>
      <p:bldP spid="53" grpId="0" animBg="1"/>
      <p:bldP spid="53" grpId="1" animBg="1"/>
      <p:bldP spid="54" grpId="0" animBg="1"/>
      <p:bldP spid="54" grpId="1" animBg="1"/>
      <p:bldP spid="55" grpId="0"/>
      <p:bldP spid="55" grpId="1"/>
      <p:bldP spid="60" grpId="0" animBg="1"/>
      <p:bldP spid="60" grpId="1" animBg="1"/>
      <p:bldP spid="61" grpId="0" animBg="1"/>
      <p:bldP spid="61" grpId="1" animBg="1"/>
      <p:bldP spid="68" grpId="0" animBg="1"/>
      <p:bldP spid="73" grpId="0" animBg="1"/>
      <p:bldP spid="83" grpId="0" animBg="1"/>
      <p:bldP spid="78"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64584D-708B-470C-A6B1-739FA8ED90C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639" y="1051082"/>
            <a:ext cx="10026299" cy="4980342"/>
          </a:xfrm>
          <a:prstGeom prst="rect">
            <a:avLst/>
          </a:prstGeom>
          <a:noFill/>
          <a:ln>
            <a:noFill/>
          </a:ln>
        </p:spPr>
      </p:pic>
      <p:pic>
        <p:nvPicPr>
          <p:cNvPr id="6" name="Picture 5" descr="Graphical user interface, application&#10;&#10;Description automatically generated">
            <a:extLst>
              <a:ext uri="{FF2B5EF4-FFF2-40B4-BE49-F238E27FC236}">
                <a16:creationId xmlns:a16="http://schemas.microsoft.com/office/drawing/2014/main" id="{719687C0-A3CE-483C-979A-2B627AC20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931" y="538998"/>
            <a:ext cx="5760429" cy="4827335"/>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8F2A8863-87EE-48F4-99A5-123FFA98B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62" y="3680607"/>
            <a:ext cx="5750908" cy="2475557"/>
          </a:xfrm>
          <a:prstGeom prst="rect">
            <a:avLst/>
          </a:prstGeom>
        </p:spPr>
      </p:pic>
      <p:pic>
        <p:nvPicPr>
          <p:cNvPr id="23" name="Picture 22" descr="Table&#10;&#10;Description automatically generated">
            <a:extLst>
              <a:ext uri="{FF2B5EF4-FFF2-40B4-BE49-F238E27FC236}">
                <a16:creationId xmlns:a16="http://schemas.microsoft.com/office/drawing/2014/main" id="{FD08FF00-8F9D-4E82-BECA-878DB13B1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5724" y="3466177"/>
            <a:ext cx="3703813" cy="3142053"/>
          </a:xfrm>
          <a:prstGeom prst="rect">
            <a:avLst/>
          </a:prstGeom>
        </p:spPr>
      </p:pic>
      <p:sp>
        <p:nvSpPr>
          <p:cNvPr id="3" name="Text Placeholder 2">
            <a:extLst>
              <a:ext uri="{FF2B5EF4-FFF2-40B4-BE49-F238E27FC236}">
                <a16:creationId xmlns:a16="http://schemas.microsoft.com/office/drawing/2014/main" id="{B4DC411F-E4F6-492B-AD8F-91D1E65B3CFD}"/>
              </a:ext>
            </a:extLst>
          </p:cNvPr>
          <p:cNvSpPr>
            <a:spLocks noGrp="1"/>
          </p:cNvSpPr>
          <p:nvPr>
            <p:ph idx="1"/>
          </p:nvPr>
        </p:nvSpPr>
        <p:spPr/>
        <p:txBody>
          <a:bodyPr/>
          <a:lstStyle/>
          <a:p>
            <a:r>
              <a:rPr lang="en-US"/>
              <a:t> </a:t>
            </a:r>
          </a:p>
        </p:txBody>
      </p:sp>
      <p:sp>
        <p:nvSpPr>
          <p:cNvPr id="2" name="Title 1"/>
          <p:cNvSpPr>
            <a:spLocks noGrp="1"/>
          </p:cNvSpPr>
          <p:nvPr>
            <p:ph type="title"/>
          </p:nvPr>
        </p:nvSpPr>
        <p:spPr/>
        <p:txBody>
          <a:bodyPr/>
          <a:lstStyle/>
          <a:p>
            <a:pPr>
              <a:spcBef>
                <a:spcPts val="0"/>
              </a:spcBef>
            </a:pPr>
            <a:r>
              <a:rPr lang="en-US">
                <a:ea typeface="Times New Roman" panose="02020603050405020304" pitchFamily="18" charset="0"/>
                <a:cs typeface="Times New Roman" panose="02020603050405020304" pitchFamily="18" charset="0"/>
              </a:rPr>
              <a:t>Automated Archiving</a:t>
            </a:r>
          </a:p>
        </p:txBody>
      </p:sp>
      <p:sp>
        <p:nvSpPr>
          <p:cNvPr id="12" name="Rectangular Callout 11"/>
          <p:cNvSpPr/>
          <p:nvPr/>
        </p:nvSpPr>
        <p:spPr>
          <a:xfrm>
            <a:off x="8117325" y="1262062"/>
            <a:ext cx="2257873" cy="841748"/>
          </a:xfrm>
          <a:prstGeom prst="wedgeRectCallout">
            <a:avLst>
              <a:gd name="adj1" fmla="val -72695"/>
              <a:gd name="adj2" fmla="val -29129"/>
            </a:avLst>
          </a:prstGeom>
          <a:solidFill>
            <a:schemeClr val="bg2">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99" b="1">
                <a:solidFill>
                  <a:schemeClr val="tx1"/>
                </a:solidFill>
                <a:latin typeface="Verdana" pitchFamily="34" charset="0"/>
                <a:ea typeface="Verdana" pitchFamily="34" charset="0"/>
                <a:cs typeface="Verdana" pitchFamily="34" charset="0"/>
              </a:rPr>
              <a:t>Automatically Create Variants</a:t>
            </a:r>
          </a:p>
        </p:txBody>
      </p:sp>
      <p:sp>
        <p:nvSpPr>
          <p:cNvPr id="13" name="Rectangular Callout 12"/>
          <p:cNvSpPr/>
          <p:nvPr/>
        </p:nvSpPr>
        <p:spPr>
          <a:xfrm>
            <a:off x="4249286" y="1820183"/>
            <a:ext cx="2257873" cy="1025626"/>
          </a:xfrm>
          <a:prstGeom prst="wedgeRectCallout">
            <a:avLst>
              <a:gd name="adj1" fmla="val -92962"/>
              <a:gd name="adj2" fmla="val 43511"/>
            </a:avLst>
          </a:prstGeom>
          <a:solidFill>
            <a:schemeClr val="bg2">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99" b="1">
                <a:solidFill>
                  <a:schemeClr val="tx1"/>
                </a:solidFill>
                <a:latin typeface="Verdana" pitchFamily="34" charset="0"/>
                <a:ea typeface="Verdana" pitchFamily="34" charset="0"/>
                <a:cs typeface="Verdana" pitchFamily="34" charset="0"/>
              </a:rPr>
              <a:t>Configure Archive Requirements</a:t>
            </a:r>
          </a:p>
        </p:txBody>
      </p:sp>
      <p:sp>
        <p:nvSpPr>
          <p:cNvPr id="15" name="Rectangular Callout 14"/>
          <p:cNvSpPr/>
          <p:nvPr/>
        </p:nvSpPr>
        <p:spPr>
          <a:xfrm>
            <a:off x="7431250" y="5337193"/>
            <a:ext cx="2257873" cy="1258063"/>
          </a:xfrm>
          <a:prstGeom prst="wedgeRectCallout">
            <a:avLst>
              <a:gd name="adj1" fmla="val 24956"/>
              <a:gd name="adj2" fmla="val -99308"/>
            </a:avLst>
          </a:prstGeom>
          <a:solidFill>
            <a:schemeClr val="bg2">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99" b="1">
                <a:solidFill>
                  <a:schemeClr val="tx1"/>
                </a:solidFill>
                <a:latin typeface="Verdana" pitchFamily="34" charset="0"/>
                <a:ea typeface="Verdana" pitchFamily="34" charset="0"/>
                <a:cs typeface="Verdana" pitchFamily="34" charset="0"/>
              </a:rPr>
              <a:t>Review Archive Results</a:t>
            </a:r>
          </a:p>
        </p:txBody>
      </p:sp>
      <p:pic>
        <p:nvPicPr>
          <p:cNvPr id="21" name="Picture 20" descr="Graphical user interface, text, application, email&#10;&#10;Description automatically generated">
            <a:extLst>
              <a:ext uri="{FF2B5EF4-FFF2-40B4-BE49-F238E27FC236}">
                <a16:creationId xmlns:a16="http://schemas.microsoft.com/office/drawing/2014/main" id="{C6E3A591-1C37-4165-B43D-6CDD55F69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326" y="4078186"/>
            <a:ext cx="4163365" cy="2568122"/>
          </a:xfrm>
          <a:prstGeom prst="rect">
            <a:avLst/>
          </a:prstGeom>
        </p:spPr>
      </p:pic>
      <p:sp>
        <p:nvSpPr>
          <p:cNvPr id="14" name="Rectangular Callout 13"/>
          <p:cNvSpPr/>
          <p:nvPr/>
        </p:nvSpPr>
        <p:spPr>
          <a:xfrm>
            <a:off x="1063408" y="4937342"/>
            <a:ext cx="1985738" cy="1143480"/>
          </a:xfrm>
          <a:prstGeom prst="wedgeRectCallout">
            <a:avLst>
              <a:gd name="adj1" fmla="val 70593"/>
              <a:gd name="adj2" fmla="val 64"/>
            </a:avLst>
          </a:prstGeom>
          <a:solidFill>
            <a:schemeClr val="bg2">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99" b="1">
                <a:solidFill>
                  <a:schemeClr val="tx1"/>
                </a:solidFill>
                <a:latin typeface="Verdana" pitchFamily="34" charset="0"/>
                <a:ea typeface="Verdana" pitchFamily="34" charset="0"/>
                <a:cs typeface="Verdana" pitchFamily="34" charset="0"/>
              </a:rPr>
              <a:t>Schedule Archive Jobs</a:t>
            </a:r>
          </a:p>
        </p:txBody>
      </p:sp>
      <p:pic>
        <p:nvPicPr>
          <p:cNvPr id="4" name="Graphic 3">
            <a:extLst>
              <a:ext uri="{FF2B5EF4-FFF2-40B4-BE49-F238E27FC236}">
                <a16:creationId xmlns:a16="http://schemas.microsoft.com/office/drawing/2014/main" id="{B6D24747-9687-C03C-6921-270DC8D306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6400" y="6220622"/>
            <a:ext cx="1454784" cy="485536"/>
          </a:xfrm>
          <a:prstGeom prst="rect">
            <a:avLst/>
          </a:prstGeom>
        </p:spPr>
      </p:pic>
    </p:spTree>
    <p:extLst>
      <p:ext uri="{BB962C8B-B14F-4D97-AF65-F5344CB8AC3E}">
        <p14:creationId xmlns:p14="http://schemas.microsoft.com/office/powerpoint/2010/main" val="351304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1663845" y="1293494"/>
            <a:ext cx="5882679" cy="347647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392" bIns="91392" rtlCol="0" anchor="t" anchorCtr="0"/>
          <a:lstStyle/>
          <a:p>
            <a:pPr algn="ctr"/>
            <a:endParaRPr lang="en-US" sz="1399" b="1">
              <a:solidFill>
                <a:schemeClr val="tx1"/>
              </a:solidFill>
              <a:latin typeface="Arial" panose="020B0604020202020204" pitchFamily="34" charset="0"/>
              <a:cs typeface="Arial" panose="020B0604020202020204" pitchFamily="34" charset="0"/>
            </a:endParaRPr>
          </a:p>
        </p:txBody>
      </p:sp>
      <p:cxnSp>
        <p:nvCxnSpPr>
          <p:cNvPr id="7" name="Straight Arrow Connector 77">
            <a:extLst>
              <a:ext uri="{FF2B5EF4-FFF2-40B4-BE49-F238E27FC236}">
                <a16:creationId xmlns:a16="http://schemas.microsoft.com/office/drawing/2014/main" id="{4DD64023-F029-474D-908D-45D38C18C391}"/>
              </a:ext>
            </a:extLst>
          </p:cNvPr>
          <p:cNvCxnSpPr>
            <a:cxnSpLocks/>
          </p:cNvCxnSpPr>
          <p:nvPr/>
        </p:nvCxnSpPr>
        <p:spPr>
          <a:xfrm>
            <a:off x="7239000" y="3454542"/>
            <a:ext cx="190963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15"/>
          <p:cNvSpPr txBox="1"/>
          <p:nvPr/>
        </p:nvSpPr>
        <p:spPr>
          <a:xfrm>
            <a:off x="7378372" y="3189198"/>
            <a:ext cx="1849498" cy="575242"/>
          </a:xfrm>
          <a:prstGeom prst="rect">
            <a:avLst/>
          </a:prstGeom>
          <a:noFill/>
        </p:spPr>
        <p:txBody>
          <a:bodyPr wrap="square" rtlCol="0">
            <a:spAutoFit/>
          </a:bodyPr>
          <a:lstStyle/>
          <a:p>
            <a:pPr algn="ctr" defTabSz="1218560">
              <a:lnSpc>
                <a:spcPct val="110000"/>
              </a:lnSpc>
            </a:pPr>
            <a:r>
              <a:rPr lang="de-DE" sz="1199" b="1">
                <a:solidFill>
                  <a:schemeClr val="accent1"/>
                </a:solidFill>
              </a:rPr>
              <a:t>Storage API</a:t>
            </a:r>
            <a:endParaRPr lang="en-US" sz="1199" b="1">
              <a:solidFill>
                <a:schemeClr val="accent1"/>
              </a:solidFill>
            </a:endParaRPr>
          </a:p>
          <a:p>
            <a:pPr algn="ctr" defTabSz="1218560">
              <a:lnSpc>
                <a:spcPct val="110000"/>
              </a:lnSpc>
              <a:spcBef>
                <a:spcPts val="600"/>
              </a:spcBef>
            </a:pPr>
            <a:r>
              <a:rPr lang="en-US" sz="1199" i="1"/>
              <a:t>HTTP/HTTPS</a:t>
            </a:r>
          </a:p>
        </p:txBody>
      </p:sp>
      <p:pic>
        <p:nvPicPr>
          <p:cNvPr id="9" name="Grafik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7001" y="4482807"/>
            <a:ext cx="1632670" cy="216140"/>
          </a:xfrm>
          <a:prstGeom prst="rect">
            <a:avLst/>
          </a:prstGeom>
        </p:spPr>
      </p:pic>
      <p:sp>
        <p:nvSpPr>
          <p:cNvPr id="10" name="TextBox 34"/>
          <p:cNvSpPr txBox="1"/>
          <p:nvPr/>
        </p:nvSpPr>
        <p:spPr>
          <a:xfrm>
            <a:off x="9523312" y="3360668"/>
            <a:ext cx="1428891" cy="276855"/>
          </a:xfrm>
          <a:prstGeom prst="rect">
            <a:avLst/>
          </a:prstGeom>
          <a:noFill/>
        </p:spPr>
        <p:txBody>
          <a:bodyPr wrap="square" rtlCol="0">
            <a:spAutoFit/>
          </a:bodyPr>
          <a:lstStyle/>
          <a:p>
            <a:pPr defTabSz="1218560"/>
            <a:r>
              <a:rPr lang="en-US" sz="1199" b="1"/>
              <a:t>Archive Platform</a:t>
            </a:r>
          </a:p>
        </p:txBody>
      </p:sp>
      <p:sp>
        <p:nvSpPr>
          <p:cNvPr id="12" name="Can 2">
            <a:extLst>
              <a:ext uri="{FF2B5EF4-FFF2-40B4-BE49-F238E27FC236}">
                <a16:creationId xmlns:a16="http://schemas.microsoft.com/office/drawing/2014/main" id="{845ACC1B-7715-0A4F-A681-A30C03117DB6}"/>
              </a:ext>
            </a:extLst>
          </p:cNvPr>
          <p:cNvSpPr/>
          <p:nvPr/>
        </p:nvSpPr>
        <p:spPr>
          <a:xfrm>
            <a:off x="1988760" y="2446925"/>
            <a:ext cx="1090647" cy="972693"/>
          </a:xfrm>
          <a:prstGeom prst="ca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99" b="1">
                <a:solidFill>
                  <a:schemeClr val="tx1"/>
                </a:solidFill>
                <a:latin typeface="Arial" panose="020B0604020202020204" pitchFamily="34" charset="0"/>
                <a:cs typeface="Arial" panose="020B0604020202020204" pitchFamily="34" charset="0"/>
              </a:rPr>
              <a:t>SAP Database</a:t>
            </a:r>
            <a:endParaRPr lang="en-US" sz="1599" b="1">
              <a:solidFill>
                <a:schemeClr val="tx1"/>
              </a:solidFill>
              <a:latin typeface="Arial" panose="020B0604020202020204" pitchFamily="34" charset="0"/>
              <a:cs typeface="Arial" panose="020B0604020202020204" pitchFamily="34" charset="0"/>
            </a:endParaRPr>
          </a:p>
        </p:txBody>
      </p:sp>
      <p:cxnSp>
        <p:nvCxnSpPr>
          <p:cNvPr id="13" name="Gewinkelter Verbinder 12"/>
          <p:cNvCxnSpPr>
            <a:cxnSpLocks/>
          </p:cNvCxnSpPr>
          <p:nvPr/>
        </p:nvCxnSpPr>
        <p:spPr>
          <a:xfrm>
            <a:off x="4392981" y="2918580"/>
            <a:ext cx="1454211" cy="556342"/>
          </a:xfrm>
          <a:prstGeom prst="bentConnector3">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Gewinkelter Verbinder 13"/>
          <p:cNvCxnSpPr>
            <a:cxnSpLocks/>
          </p:cNvCxnSpPr>
          <p:nvPr/>
        </p:nvCxnSpPr>
        <p:spPr>
          <a:xfrm flipV="1">
            <a:off x="4392981" y="3481280"/>
            <a:ext cx="1454211" cy="548983"/>
          </a:xfrm>
          <a:prstGeom prst="bentConnector3">
            <a:avLst>
              <a:gd name="adj1" fmla="val 5000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Rectangle 48">
            <a:extLst>
              <a:ext uri="{FF2B5EF4-FFF2-40B4-BE49-F238E27FC236}">
                <a16:creationId xmlns:a16="http://schemas.microsoft.com/office/drawing/2014/main" id="{EA6C04D8-4D67-B142-9BCD-A97C558E667D}"/>
              </a:ext>
            </a:extLst>
          </p:cNvPr>
          <p:cNvSpPr/>
          <p:nvPr/>
        </p:nvSpPr>
        <p:spPr>
          <a:xfrm>
            <a:off x="2997171" y="2775246"/>
            <a:ext cx="1488049" cy="261474"/>
          </a:xfrm>
          <a:prstGeom prst="rect">
            <a:avLst/>
          </a:prstGeom>
          <a:noFill/>
        </p:spPr>
        <p:txBody>
          <a:bodyPr wrap="square">
            <a:spAutoFit/>
          </a:bodyPr>
          <a:lstStyle/>
          <a:p>
            <a:pPr algn="ctr">
              <a:spcAft>
                <a:spcPts val="600"/>
              </a:spcAft>
            </a:pPr>
            <a:r>
              <a:rPr lang="en-US" sz="1099" b="1">
                <a:cs typeface="Arial" panose="020B0604020202020204" pitchFamily="34" charset="0"/>
              </a:rPr>
              <a:t>Data &amp; Documents</a:t>
            </a:r>
          </a:p>
        </p:txBody>
      </p:sp>
      <p:sp>
        <p:nvSpPr>
          <p:cNvPr id="16" name="Rectangle 48">
            <a:extLst>
              <a:ext uri="{FF2B5EF4-FFF2-40B4-BE49-F238E27FC236}">
                <a16:creationId xmlns:a16="http://schemas.microsoft.com/office/drawing/2014/main" id="{EA6C04D8-4D67-B142-9BCD-A97C558E667D}"/>
              </a:ext>
            </a:extLst>
          </p:cNvPr>
          <p:cNvSpPr/>
          <p:nvPr/>
        </p:nvSpPr>
        <p:spPr>
          <a:xfrm>
            <a:off x="3395515" y="3822771"/>
            <a:ext cx="950761" cy="261474"/>
          </a:xfrm>
          <a:prstGeom prst="rect">
            <a:avLst/>
          </a:prstGeom>
          <a:noFill/>
        </p:spPr>
        <p:txBody>
          <a:bodyPr wrap="square">
            <a:spAutoFit/>
          </a:bodyPr>
          <a:lstStyle/>
          <a:p>
            <a:pPr algn="ctr">
              <a:spcAft>
                <a:spcPts val="600"/>
              </a:spcAft>
            </a:pPr>
            <a:r>
              <a:rPr lang="en-US" sz="1099" b="1">
                <a:cs typeface="Arial" panose="020B0604020202020204" pitchFamily="34" charset="0"/>
              </a:rPr>
              <a:t>Documents</a:t>
            </a:r>
          </a:p>
        </p:txBody>
      </p:sp>
      <p:sp>
        <p:nvSpPr>
          <p:cNvPr id="17" name="Rectangle 5"/>
          <p:cNvSpPr>
            <a:spLocks noChangeArrowheads="1"/>
          </p:cNvSpPr>
          <p:nvPr/>
        </p:nvSpPr>
        <p:spPr bwMode="auto">
          <a:xfrm>
            <a:off x="4128142" y="1576430"/>
            <a:ext cx="1297474" cy="10662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99" b="1">
              <a:solidFill>
                <a:schemeClr val="tx1"/>
              </a:solidFill>
              <a:latin typeface="Arial" panose="020B0604020202020204" pitchFamily="34" charset="0"/>
            </a:endParaRPr>
          </a:p>
        </p:txBody>
      </p:sp>
      <p:sp>
        <p:nvSpPr>
          <p:cNvPr id="18" name="Text Box 45"/>
          <p:cNvSpPr txBox="1">
            <a:spLocks noChangeArrowheads="1"/>
          </p:cNvSpPr>
          <p:nvPr/>
        </p:nvSpPr>
        <p:spPr bwMode="auto">
          <a:xfrm>
            <a:off x="5913854" y="512147"/>
            <a:ext cx="1632669" cy="461425"/>
          </a:xfrm>
          <a:prstGeom prst="rect">
            <a:avLst/>
          </a:prstGeom>
          <a:noFill/>
          <a:ln w="9525">
            <a:noFill/>
            <a:miter lim="800000"/>
            <a:headEnd/>
            <a:tailEnd/>
          </a:ln>
        </p:spPr>
        <p:txBody>
          <a:bodyPr wrap="square">
            <a:spAutoFit/>
          </a:bodyPr>
          <a:lstStyle/>
          <a:p>
            <a:pPr algn="ctr"/>
            <a:r>
              <a:rPr lang="de-DE" sz="1199" b="1">
                <a:ea typeface="Tahoma" pitchFamily="34" charset="0"/>
                <a:cs typeface="Tahoma" pitchFamily="34" charset="0"/>
              </a:rPr>
              <a:t>SAP Document </a:t>
            </a:r>
            <a:r>
              <a:rPr lang="de-DE" sz="1099" b="1">
                <a:ea typeface="Tahoma" pitchFamily="34" charset="0"/>
                <a:cs typeface="Tahoma" pitchFamily="34" charset="0"/>
              </a:rPr>
              <a:t>Viewer/Browser</a:t>
            </a:r>
            <a:endParaRPr lang="de-DE" sz="1199" b="1">
              <a:ea typeface="Tahoma" pitchFamily="34" charset="0"/>
              <a:cs typeface="Tahoma" pitchFamily="34" charset="0"/>
            </a:endParaRPr>
          </a:p>
        </p:txBody>
      </p:sp>
      <p:pic>
        <p:nvPicPr>
          <p:cNvPr id="19" name="Picture 110">
            <a:hlinkClick r:id="" action="ppaction://noaction"/>
            <a:extLst>
              <a:ext uri="{FF2B5EF4-FFF2-40B4-BE49-F238E27FC236}">
                <a16:creationId xmlns:a16="http://schemas.microsoft.com/office/drawing/2014/main" id="{E1AE9FE7-AC05-4B4B-BDF7-6BB6F8A0C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098" y="271009"/>
            <a:ext cx="1369614" cy="1107129"/>
          </a:xfrm>
          <a:prstGeom prst="rect">
            <a:avLst/>
          </a:prstGeom>
          <a:noFill/>
        </p:spPr>
      </p:pic>
      <p:cxnSp>
        <p:nvCxnSpPr>
          <p:cNvPr id="20" name="Straight Arrow Connector 77">
            <a:extLst>
              <a:ext uri="{FF2B5EF4-FFF2-40B4-BE49-F238E27FC236}">
                <a16:creationId xmlns:a16="http://schemas.microsoft.com/office/drawing/2014/main" id="{4DD64023-F029-474D-908D-45D38C18C391}"/>
              </a:ext>
            </a:extLst>
          </p:cNvPr>
          <p:cNvCxnSpPr>
            <a:cxnSpLocks/>
          </p:cNvCxnSpPr>
          <p:nvPr/>
        </p:nvCxnSpPr>
        <p:spPr>
          <a:xfrm flipV="1">
            <a:off x="6741951" y="1293494"/>
            <a:ext cx="0" cy="2067174"/>
          </a:xfrm>
          <a:prstGeom prst="straightConnector1">
            <a:avLst/>
          </a:prstGeom>
          <a:ln w="317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uppieren 26"/>
          <p:cNvGrpSpPr/>
          <p:nvPr/>
        </p:nvGrpSpPr>
        <p:grpSpPr>
          <a:xfrm>
            <a:off x="9698295" y="3817221"/>
            <a:ext cx="1078924" cy="909419"/>
            <a:chOff x="2846202" y="3472355"/>
            <a:chExt cx="1079486" cy="909893"/>
          </a:xfrm>
        </p:grpSpPr>
        <p:sp>
          <p:nvSpPr>
            <p:cNvPr id="28" name="Oval 46">
              <a:extLst>
                <a:ext uri="{FF2B5EF4-FFF2-40B4-BE49-F238E27FC236}">
                  <a16:creationId xmlns:a16="http://schemas.microsoft.com/office/drawing/2014/main" id="{BA8A3888-A60F-764F-8B2A-7E83F83EE5D0}"/>
                </a:ext>
              </a:extLst>
            </p:cNvPr>
            <p:cNvSpPr>
              <a:spLocks noChangeAspect="1"/>
            </p:cNvSpPr>
            <p:nvPr/>
          </p:nvSpPr>
          <p:spPr>
            <a:xfrm>
              <a:off x="3043505" y="3472355"/>
              <a:ext cx="684880" cy="684880"/>
            </a:xfrm>
            <a:prstGeom prst="ellipse">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91392" rIns="91392" bIns="91392" numCol="1" spcCol="0" rtlCol="0" fromWordArt="0" anchor="t" anchorCtr="0" forceAA="0" compatLnSpc="1">
              <a:prstTxWarp prst="textNoShape">
                <a:avLst/>
              </a:prstTxWarp>
              <a:noAutofit/>
            </a:bodyPr>
            <a:lstStyle/>
            <a:p>
              <a:pPr algn="ctr"/>
              <a:endParaRPr lang="en-GB" sz="1399" b="1">
                <a:solidFill>
                  <a:schemeClr val="bg1"/>
                </a:solidFill>
                <a:latin typeface="Arial" panose="020B0604020202020204" pitchFamily="34" charset="0"/>
                <a:cs typeface="Arial" panose="020B0604020202020204" pitchFamily="34" charset="0"/>
              </a:endParaRPr>
            </a:p>
          </p:txBody>
        </p:sp>
        <p:sp>
          <p:nvSpPr>
            <p:cNvPr id="30" name="Rectangle 48">
              <a:extLst>
                <a:ext uri="{FF2B5EF4-FFF2-40B4-BE49-F238E27FC236}">
                  <a16:creationId xmlns:a16="http://schemas.microsoft.com/office/drawing/2014/main" id="{EA6C04D8-4D67-B142-9BCD-A97C558E667D}"/>
                </a:ext>
              </a:extLst>
            </p:cNvPr>
            <p:cNvSpPr/>
            <p:nvPr/>
          </p:nvSpPr>
          <p:spPr>
            <a:xfrm>
              <a:off x="2846202" y="4136027"/>
              <a:ext cx="1079486" cy="246221"/>
            </a:xfrm>
            <a:prstGeom prst="rect">
              <a:avLst/>
            </a:prstGeom>
            <a:noFill/>
          </p:spPr>
          <p:txBody>
            <a:bodyPr wrap="square">
              <a:spAutoFit/>
            </a:bodyPr>
            <a:lstStyle/>
            <a:p>
              <a:pPr algn="ctr">
                <a:spcAft>
                  <a:spcPts val="600"/>
                </a:spcAft>
              </a:pPr>
              <a:r>
                <a:rPr lang="en-US" sz="999">
                  <a:cs typeface="Arial" panose="020B0604020202020204" pitchFamily="34" charset="0"/>
                </a:rPr>
                <a:t>On Premise</a:t>
              </a:r>
            </a:p>
          </p:txBody>
        </p:sp>
      </p:grpSp>
      <p:pic>
        <p:nvPicPr>
          <p:cNvPr id="31" name="Picture 5" descr="A picture containing room, table, drawing&#10;&#10;Description automatically generated">
            <a:extLst>
              <a:ext uri="{FF2B5EF4-FFF2-40B4-BE49-F238E27FC236}">
                <a16:creationId xmlns:a16="http://schemas.microsoft.com/office/drawing/2014/main" id="{AED53AE9-3A9D-41CB-AEA4-6B0ED6226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80" y="3542752"/>
            <a:ext cx="822052" cy="822052"/>
          </a:xfrm>
          <a:prstGeom prst="rect">
            <a:avLst/>
          </a:prstGeom>
        </p:spPr>
      </p:pic>
      <p:sp>
        <p:nvSpPr>
          <p:cNvPr id="32" name="Rectangle 48">
            <a:extLst>
              <a:ext uri="{FF2B5EF4-FFF2-40B4-BE49-F238E27FC236}">
                <a16:creationId xmlns:a16="http://schemas.microsoft.com/office/drawing/2014/main" id="{931E0170-4C2C-4D69-93C1-7389EED6BDF9}"/>
              </a:ext>
            </a:extLst>
          </p:cNvPr>
          <p:cNvSpPr/>
          <p:nvPr/>
        </p:nvSpPr>
        <p:spPr>
          <a:xfrm>
            <a:off x="499177" y="4216025"/>
            <a:ext cx="1014262" cy="430663"/>
          </a:xfrm>
          <a:prstGeom prst="rect">
            <a:avLst/>
          </a:prstGeom>
          <a:noFill/>
        </p:spPr>
        <p:txBody>
          <a:bodyPr wrap="square">
            <a:spAutoFit/>
          </a:bodyPr>
          <a:lstStyle/>
          <a:p>
            <a:pPr algn="ctr"/>
            <a:r>
              <a:rPr lang="en-US" sz="1099" b="1">
                <a:cs typeface="Arial" panose="020B0604020202020204" pitchFamily="34" charset="0"/>
              </a:rPr>
              <a:t>Capture/</a:t>
            </a:r>
          </a:p>
          <a:p>
            <a:pPr algn="ctr"/>
            <a:r>
              <a:rPr lang="en-US" sz="1099" b="1">
                <a:cs typeface="Arial" panose="020B0604020202020204" pitchFamily="34" charset="0"/>
              </a:rPr>
              <a:t>Recognition</a:t>
            </a:r>
          </a:p>
        </p:txBody>
      </p:sp>
      <p:pic>
        <p:nvPicPr>
          <p:cNvPr id="33" name="Grafik 32"/>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628512" y="1189901"/>
            <a:ext cx="695717" cy="494922"/>
          </a:xfrm>
          <a:prstGeom prst="rect">
            <a:avLst/>
          </a:prstGeom>
        </p:spPr>
      </p:pic>
      <p:sp>
        <p:nvSpPr>
          <p:cNvPr id="34" name="TextBox 34"/>
          <p:cNvSpPr txBox="1"/>
          <p:nvPr/>
        </p:nvSpPr>
        <p:spPr>
          <a:xfrm>
            <a:off x="2196913" y="1312266"/>
            <a:ext cx="2188161" cy="276871"/>
          </a:xfrm>
          <a:prstGeom prst="rect">
            <a:avLst/>
          </a:prstGeom>
          <a:noFill/>
        </p:spPr>
        <p:txBody>
          <a:bodyPr wrap="square" rtlCol="0">
            <a:spAutoFit/>
          </a:bodyPr>
          <a:lstStyle/>
          <a:p>
            <a:pPr defTabSz="1218560">
              <a:defRPr/>
            </a:pPr>
            <a:r>
              <a:rPr lang="de-DE" sz="1199" b="1" kern="0">
                <a:solidFill>
                  <a:srgbClr val="34393C"/>
                </a:solidFill>
                <a:latin typeface="Arial"/>
              </a:rPr>
              <a:t>ECC, S/4HANA, CRM, SRM </a:t>
            </a:r>
            <a:endParaRPr lang="en-US" sz="1199" b="1" kern="0">
              <a:solidFill>
                <a:srgbClr val="34393C"/>
              </a:solidFill>
              <a:latin typeface="Arial"/>
            </a:endParaRPr>
          </a:p>
        </p:txBody>
      </p:sp>
      <p:grpSp>
        <p:nvGrpSpPr>
          <p:cNvPr id="4" name="Gruppieren 3">
            <a:extLst>
              <a:ext uri="{FF2B5EF4-FFF2-40B4-BE49-F238E27FC236}">
                <a16:creationId xmlns:a16="http://schemas.microsoft.com/office/drawing/2014/main" id="{A85B1AB6-56A3-4C32-A55E-C8D8E1349A65}"/>
              </a:ext>
            </a:extLst>
          </p:cNvPr>
          <p:cNvGrpSpPr/>
          <p:nvPr/>
        </p:nvGrpSpPr>
        <p:grpSpPr>
          <a:xfrm>
            <a:off x="8850095" y="1583635"/>
            <a:ext cx="2775325" cy="1662827"/>
            <a:chOff x="8666486" y="1945215"/>
            <a:chExt cx="2776771" cy="1663693"/>
          </a:xfrm>
        </p:grpSpPr>
        <p:pic>
          <p:nvPicPr>
            <p:cNvPr id="1028" name="Picture 4" descr="SUSE bringt Enterprise Linux in die Oracle Cloud, um die wachsende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0016" y="2846054"/>
              <a:ext cx="1177230" cy="6739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7">
              <a:extLst>
                <a:ext uri="{FF2B5EF4-FFF2-40B4-BE49-F238E27FC236}">
                  <a16:creationId xmlns:a16="http://schemas.microsoft.com/office/drawing/2014/main" id="{CF514247-D4DA-4184-8C6B-100C4DC2B8A3}"/>
                </a:ext>
              </a:extLst>
            </p:cNvPr>
            <p:cNvPicPr>
              <a:picLocks noChangeAspect="1"/>
            </p:cNvPicPr>
            <p:nvPr/>
          </p:nvPicPr>
          <p:blipFill>
            <a:blip r:embed="rId9"/>
            <a:stretch>
              <a:fillRect/>
            </a:stretch>
          </p:blipFill>
          <p:spPr>
            <a:xfrm>
              <a:off x="9320344" y="2052855"/>
              <a:ext cx="886111" cy="553820"/>
            </a:xfrm>
            <a:prstGeom prst="rect">
              <a:avLst/>
            </a:prstGeom>
          </p:spPr>
        </p:pic>
        <p:pic>
          <p:nvPicPr>
            <p:cNvPr id="26" name="Picture 98">
              <a:extLst>
                <a:ext uri="{FF2B5EF4-FFF2-40B4-BE49-F238E27FC236}">
                  <a16:creationId xmlns:a16="http://schemas.microsoft.com/office/drawing/2014/main" id="{8085DCC3-89A4-4ABF-9D18-3B679AC95D58}"/>
                </a:ext>
              </a:extLst>
            </p:cNvPr>
            <p:cNvPicPr>
              <a:picLocks noChangeAspect="1"/>
            </p:cNvPicPr>
            <p:nvPr/>
          </p:nvPicPr>
          <p:blipFill>
            <a:blip r:embed="rId10"/>
            <a:stretch>
              <a:fillRect/>
            </a:stretch>
          </p:blipFill>
          <p:spPr>
            <a:xfrm>
              <a:off x="9966397" y="2817495"/>
              <a:ext cx="1229414" cy="702523"/>
            </a:xfrm>
            <a:prstGeom prst="rect">
              <a:avLst/>
            </a:prstGeom>
          </p:spPr>
        </p:pic>
        <p:pic>
          <p:nvPicPr>
            <p:cNvPr id="23" name="Picture 5">
              <a:extLst>
                <a:ext uri="{FF2B5EF4-FFF2-40B4-BE49-F238E27FC236}">
                  <a16:creationId xmlns:a16="http://schemas.microsoft.com/office/drawing/2014/main" id="{FF32DF18-A3A6-4FBC-BA94-2F282FE97CC9}"/>
                </a:ext>
              </a:extLst>
            </p:cNvPr>
            <p:cNvPicPr>
              <a:picLocks noChangeAspect="1"/>
            </p:cNvPicPr>
            <p:nvPr/>
          </p:nvPicPr>
          <p:blipFill>
            <a:blip r:embed="rId11"/>
            <a:stretch>
              <a:fillRect/>
            </a:stretch>
          </p:blipFill>
          <p:spPr>
            <a:xfrm>
              <a:off x="9320344" y="2608403"/>
              <a:ext cx="1472311" cy="226906"/>
            </a:xfrm>
            <a:prstGeom prst="rect">
              <a:avLst/>
            </a:prstGeom>
          </p:spPr>
        </p:pic>
        <p:sp>
          <p:nvSpPr>
            <p:cNvPr id="24" name="Freeform 100">
              <a:extLst>
                <a:ext uri="{FF2B5EF4-FFF2-40B4-BE49-F238E27FC236}">
                  <a16:creationId xmlns:a16="http://schemas.microsoft.com/office/drawing/2014/main" id="{317B43AF-2AEB-4A65-989B-D1527113F277}"/>
                </a:ext>
              </a:extLst>
            </p:cNvPr>
            <p:cNvSpPr/>
            <p:nvPr/>
          </p:nvSpPr>
          <p:spPr>
            <a:xfrm>
              <a:off x="8666486" y="1945215"/>
              <a:ext cx="2776771" cy="1663693"/>
            </a:xfrm>
            <a:custGeom>
              <a:avLst/>
              <a:gdLst>
                <a:gd name="connsiteX0" fmla="*/ 1784385 w 4499798"/>
                <a:gd name="connsiteY0" fmla="*/ 0 h 2711874"/>
                <a:gd name="connsiteX1" fmla="*/ 2665705 w 4499798"/>
                <a:gd name="connsiteY1" fmla="*/ 468594 h 2711874"/>
                <a:gd name="connsiteX2" fmla="*/ 2679346 w 4499798"/>
                <a:gd name="connsiteY2" fmla="*/ 493725 h 2711874"/>
                <a:gd name="connsiteX3" fmla="*/ 2729467 w 4499798"/>
                <a:gd name="connsiteY3" fmla="*/ 480186 h 2711874"/>
                <a:gd name="connsiteX4" fmla="*/ 2875226 w 4499798"/>
                <a:gd name="connsiteY4" fmla="*/ 467325 h 2711874"/>
                <a:gd name="connsiteX5" fmla="*/ 3681916 w 4499798"/>
                <a:gd name="connsiteY5" fmla="*/ 1124796 h 2711874"/>
                <a:gd name="connsiteX6" fmla="*/ 3688017 w 4499798"/>
                <a:gd name="connsiteY6" fmla="*/ 1185319 h 2711874"/>
                <a:gd name="connsiteX7" fmla="*/ 3736521 w 4499798"/>
                <a:gd name="connsiteY7" fmla="*/ 1185319 h 2711874"/>
                <a:gd name="connsiteX8" fmla="*/ 4499798 w 4499798"/>
                <a:gd name="connsiteY8" fmla="*/ 1948596 h 2711874"/>
                <a:gd name="connsiteX9" fmla="*/ 3736521 w 4499798"/>
                <a:gd name="connsiteY9" fmla="*/ 2711873 h 2711874"/>
                <a:gd name="connsiteX10" fmla="*/ 823439 w 4499798"/>
                <a:gd name="connsiteY10" fmla="*/ 2711873 h 2711874"/>
                <a:gd name="connsiteX11" fmla="*/ 823419 w 4499798"/>
                <a:gd name="connsiteY11" fmla="*/ 2711874 h 2711874"/>
                <a:gd name="connsiteX12" fmla="*/ 823399 w 4499798"/>
                <a:gd name="connsiteY12" fmla="*/ 2711873 h 2711874"/>
                <a:gd name="connsiteX13" fmla="*/ 763277 w 4499798"/>
                <a:gd name="connsiteY13" fmla="*/ 2711873 h 2711874"/>
                <a:gd name="connsiteX14" fmla="*/ 0 w 4499798"/>
                <a:gd name="connsiteY14" fmla="*/ 1948596 h 2711874"/>
                <a:gd name="connsiteX15" fmla="*/ 3032 w 4499798"/>
                <a:gd name="connsiteY15" fmla="*/ 1918526 h 2711874"/>
                <a:gd name="connsiteX16" fmla="*/ 0 w 4499798"/>
                <a:gd name="connsiteY16" fmla="*/ 1888455 h 2711874"/>
                <a:gd name="connsiteX17" fmla="*/ 657472 w 4499798"/>
                <a:gd name="connsiteY17" fmla="*/ 1081765 h 2711874"/>
                <a:gd name="connsiteX18" fmla="*/ 722458 w 4499798"/>
                <a:gd name="connsiteY18" fmla="*/ 1071847 h 2711874"/>
                <a:gd name="connsiteX19" fmla="*/ 721549 w 4499798"/>
                <a:gd name="connsiteY19" fmla="*/ 1062836 h 2711874"/>
                <a:gd name="connsiteX20" fmla="*/ 1784385 w 4499798"/>
                <a:gd name="connsiteY20" fmla="*/ 0 h 27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9798" h="2711874">
                  <a:moveTo>
                    <a:pt x="1784385" y="0"/>
                  </a:moveTo>
                  <a:cubicBezTo>
                    <a:pt x="2151253" y="0"/>
                    <a:pt x="2474706" y="185878"/>
                    <a:pt x="2665705" y="468594"/>
                  </a:cubicBezTo>
                  <a:lnTo>
                    <a:pt x="2679346" y="493725"/>
                  </a:lnTo>
                  <a:lnTo>
                    <a:pt x="2729467" y="480186"/>
                  </a:lnTo>
                  <a:cubicBezTo>
                    <a:pt x="2776777" y="471735"/>
                    <a:pt x="2825486" y="467325"/>
                    <a:pt x="2875226" y="467325"/>
                  </a:cubicBezTo>
                  <a:cubicBezTo>
                    <a:pt x="3273143" y="467325"/>
                    <a:pt x="3605135" y="749578"/>
                    <a:pt x="3681916" y="1124796"/>
                  </a:cubicBezTo>
                  <a:lnTo>
                    <a:pt x="3688017" y="1185319"/>
                  </a:lnTo>
                  <a:lnTo>
                    <a:pt x="3736521" y="1185319"/>
                  </a:lnTo>
                  <a:cubicBezTo>
                    <a:pt x="4158067" y="1185319"/>
                    <a:pt x="4499798" y="1527050"/>
                    <a:pt x="4499798" y="1948596"/>
                  </a:cubicBezTo>
                  <a:cubicBezTo>
                    <a:pt x="4499798" y="2370142"/>
                    <a:pt x="4158067" y="2711873"/>
                    <a:pt x="3736521" y="2711873"/>
                  </a:cubicBezTo>
                  <a:lnTo>
                    <a:pt x="823439" y="2711873"/>
                  </a:lnTo>
                  <a:lnTo>
                    <a:pt x="823419" y="2711874"/>
                  </a:lnTo>
                  <a:lnTo>
                    <a:pt x="823399" y="2711873"/>
                  </a:lnTo>
                  <a:lnTo>
                    <a:pt x="763277" y="2711873"/>
                  </a:lnTo>
                  <a:cubicBezTo>
                    <a:pt x="341731" y="2711873"/>
                    <a:pt x="0" y="2370142"/>
                    <a:pt x="0" y="1948596"/>
                  </a:cubicBezTo>
                  <a:lnTo>
                    <a:pt x="3032" y="1918526"/>
                  </a:lnTo>
                  <a:lnTo>
                    <a:pt x="0" y="1888455"/>
                  </a:lnTo>
                  <a:cubicBezTo>
                    <a:pt x="0" y="1490538"/>
                    <a:pt x="282253" y="1158546"/>
                    <a:pt x="657472" y="1081765"/>
                  </a:cubicBezTo>
                  <a:lnTo>
                    <a:pt x="722458" y="1071847"/>
                  </a:lnTo>
                  <a:lnTo>
                    <a:pt x="721549" y="1062836"/>
                  </a:lnTo>
                  <a:cubicBezTo>
                    <a:pt x="721549" y="475848"/>
                    <a:pt x="1197397" y="0"/>
                    <a:pt x="1784385" y="0"/>
                  </a:cubicBezTo>
                  <a:close/>
                </a:path>
              </a:pathLst>
            </a:custGeom>
            <a:noFill/>
            <a:ln w="19050" cap="flat" cmpd="sng" algn="ctr">
              <a:solidFill>
                <a:schemeClr val="accent1"/>
              </a:solidFill>
              <a:prstDash val="solid"/>
            </a:ln>
            <a:effectLst/>
          </p:spPr>
          <p:txBody>
            <a:bodyPr tIns="91392" bIns="91392" rtlCol="0" anchor="t" anchorCtr="0"/>
            <a:lstStyle/>
            <a:p>
              <a:pPr algn="ctr" defTabSz="1218378">
                <a:defRPr/>
              </a:pPr>
              <a:endParaRPr lang="en-GB" sz="1399" b="1" kern="0">
                <a:solidFill>
                  <a:srgbClr val="000000"/>
                </a:solidFill>
                <a:latin typeface="Arial"/>
                <a:cs typeface="Arial" panose="020B0604020202020204" pitchFamily="34" charset="0"/>
              </a:endParaRPr>
            </a:p>
          </p:txBody>
        </p:sp>
      </p:grpSp>
      <p:sp>
        <p:nvSpPr>
          <p:cNvPr id="37" name="TextBox 34">
            <a:extLst>
              <a:ext uri="{FF2B5EF4-FFF2-40B4-BE49-F238E27FC236}">
                <a16:creationId xmlns:a16="http://schemas.microsoft.com/office/drawing/2014/main" id="{A497CBDD-9F35-4351-A663-952BFA088EDD}"/>
              </a:ext>
            </a:extLst>
          </p:cNvPr>
          <p:cNvSpPr txBox="1"/>
          <p:nvPr/>
        </p:nvSpPr>
        <p:spPr>
          <a:xfrm>
            <a:off x="5979471" y="3561111"/>
            <a:ext cx="1428891" cy="276855"/>
          </a:xfrm>
          <a:prstGeom prst="rect">
            <a:avLst/>
          </a:prstGeom>
          <a:noFill/>
        </p:spPr>
        <p:txBody>
          <a:bodyPr wrap="square" rtlCol="0">
            <a:spAutoFit/>
          </a:bodyPr>
          <a:lstStyle/>
          <a:p>
            <a:pPr algn="ctr" defTabSz="1218560"/>
            <a:r>
              <a:rPr lang="en-US" sz="1199" b="1"/>
              <a:t>Archive</a:t>
            </a:r>
          </a:p>
        </p:txBody>
      </p:sp>
      <p:pic>
        <p:nvPicPr>
          <p:cNvPr id="39" name="Picture 47">
            <a:extLst>
              <a:ext uri="{FF2B5EF4-FFF2-40B4-BE49-F238E27FC236}">
                <a16:creationId xmlns:a16="http://schemas.microsoft.com/office/drawing/2014/main" id="{B7547F1C-68E3-46E5-8C1E-079BC5FCF286}"/>
              </a:ext>
            </a:extLst>
          </p:cNvPr>
          <p:cNvPicPr>
            <a:picLocks noChangeAspect="1"/>
          </p:cNvPicPr>
          <p:nvPr/>
        </p:nvPicPr>
        <p:blipFill>
          <a:blip r:embed="rId12" cstate="print">
            <a:duotone>
              <a:prstClr val="black"/>
              <a:schemeClr val="tx2">
                <a:tint val="45000"/>
                <a:satMod val="400000"/>
              </a:schemeClr>
            </a:duotone>
            <a:alphaModFix amt="61000"/>
            <a:extLst>
              <a:ext uri="{BEBA8EAE-BF5A-486C-A8C5-ECC9F3942E4B}">
                <a14:imgProps xmlns:a14="http://schemas.microsoft.com/office/drawing/2010/main">
                  <a14:imgLayer r:embed="rId13">
                    <a14:imgEffect>
                      <a14:sharpenSoften amount="100000"/>
                    </a14:imgEffect>
                    <a14:imgEffect>
                      <a14:brightnessContrast bright="-2000" contrast="100000"/>
                    </a14:imgEffect>
                  </a14:imgLayer>
                </a14:imgProps>
              </a:ext>
              <a:ext uri="{28A0092B-C50C-407E-A947-70E740481C1C}">
                <a14:useLocalDpi xmlns:a14="http://schemas.microsoft.com/office/drawing/2010/main" val="0"/>
              </a:ext>
            </a:extLst>
          </a:blip>
          <a:stretch>
            <a:fillRect/>
          </a:stretch>
        </p:blipFill>
        <p:spPr>
          <a:xfrm>
            <a:off x="10035561" y="3999185"/>
            <a:ext cx="404391" cy="372040"/>
          </a:xfrm>
          <a:prstGeom prst="rect">
            <a:avLst/>
          </a:prstGeom>
          <a:noFill/>
        </p:spPr>
      </p:pic>
      <p:sp>
        <p:nvSpPr>
          <p:cNvPr id="22" name="Rechteck 21">
            <a:extLst>
              <a:ext uri="{FF2B5EF4-FFF2-40B4-BE49-F238E27FC236}">
                <a16:creationId xmlns:a16="http://schemas.microsoft.com/office/drawing/2014/main" id="{F974B216-D4B0-4613-A3F7-B5CE045761D0}"/>
              </a:ext>
            </a:extLst>
          </p:cNvPr>
          <p:cNvSpPr/>
          <p:nvPr/>
        </p:nvSpPr>
        <p:spPr>
          <a:xfrm>
            <a:off x="2213362" y="3724919"/>
            <a:ext cx="320722" cy="45717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91392" bIns="91392" rtlCol="0" anchor="t" anchorCtr="0"/>
          <a:lstStyle/>
          <a:p>
            <a:pPr algn="ctr"/>
            <a:endParaRPr lang="en-US" sz="800" b="1" err="1">
              <a:solidFill>
                <a:schemeClr val="tx1"/>
              </a:solidFill>
              <a:latin typeface="Century Gothic" pitchFamily="34" charset="0"/>
            </a:endParaRPr>
          </a:p>
        </p:txBody>
      </p:sp>
      <p:sp>
        <p:nvSpPr>
          <p:cNvPr id="41" name="Rechteck 40">
            <a:extLst>
              <a:ext uri="{FF2B5EF4-FFF2-40B4-BE49-F238E27FC236}">
                <a16:creationId xmlns:a16="http://schemas.microsoft.com/office/drawing/2014/main" id="{327DF795-0906-425B-A49A-15635E7F6788}"/>
              </a:ext>
            </a:extLst>
          </p:cNvPr>
          <p:cNvSpPr/>
          <p:nvPr/>
        </p:nvSpPr>
        <p:spPr>
          <a:xfrm>
            <a:off x="2917807" y="2755359"/>
            <a:ext cx="320722" cy="45717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91392" bIns="91392" rtlCol="0" anchor="t" anchorCtr="0"/>
          <a:lstStyle/>
          <a:p>
            <a:pPr algn="ctr"/>
            <a:endParaRPr lang="en-US" sz="800" b="1" err="1">
              <a:solidFill>
                <a:schemeClr val="tx1"/>
              </a:solidFill>
              <a:latin typeface="Century Gothic" pitchFamily="34" charset="0"/>
            </a:endParaRPr>
          </a:p>
        </p:txBody>
      </p:sp>
      <p:graphicFrame>
        <p:nvGraphicFramePr>
          <p:cNvPr id="11" name="Object 10" hidden="1"/>
          <p:cNvGraphicFramePr>
            <a:graphicFrameLocks noChangeAspect="1"/>
          </p:cNvGraphicFramePr>
          <p:nvPr>
            <p:custDataLst>
              <p:tags r:id="rId1"/>
            </p:custDataLst>
          </p:nvPr>
        </p:nvGraphicFramePr>
        <p:xfrm>
          <a:off x="4761" y="3372"/>
          <a:ext cx="1587" cy="1587"/>
        </p:xfrm>
        <a:graphic>
          <a:graphicData uri="http://schemas.openxmlformats.org/presentationml/2006/ole">
            <mc:AlternateContent xmlns:mc="http://schemas.openxmlformats.org/markup-compatibility/2006">
              <mc:Choice xmlns:v="urn:schemas-microsoft-com:vml" Requires="v">
                <p:oleObj name="think-cell Slide" r:id="rId14" imgW="498" imgH="499" progId="TCLayout.ActiveDocument.1">
                  <p:embed/>
                </p:oleObj>
              </mc:Choice>
              <mc:Fallback>
                <p:oleObj name="think-cell Slide" r:id="rId14" imgW="498" imgH="499" progId="TCLayout.ActiveDocument.1">
                  <p:embed/>
                  <p:pic>
                    <p:nvPicPr>
                      <p:cNvPr id="11" name="Object 10" hidden="1"/>
                      <p:cNvPicPr/>
                      <p:nvPr/>
                    </p:nvPicPr>
                    <p:blipFill>
                      <a:blip r:embed="rId15"/>
                      <a:stretch>
                        <a:fillRect/>
                      </a:stretch>
                    </p:blipFill>
                    <p:spPr>
                      <a:xfrm>
                        <a:off x="4761" y="3372"/>
                        <a:ext cx="1587" cy="1587"/>
                      </a:xfrm>
                      <a:prstGeom prst="rect">
                        <a:avLst/>
                      </a:prstGeom>
                    </p:spPr>
                  </p:pic>
                </p:oleObj>
              </mc:Fallback>
            </mc:AlternateContent>
          </a:graphicData>
        </a:graphic>
      </p:graphicFrame>
      <p:sp>
        <p:nvSpPr>
          <p:cNvPr id="3" name="Rectangle 2" hidden="1"/>
          <p:cNvSpPr/>
          <p:nvPr>
            <p:custDataLst>
              <p:tags r:id="rId2"/>
            </p:custDataLst>
          </p:nvPr>
        </p:nvSpPr>
        <p:spPr>
          <a:xfrm>
            <a:off x="3174" y="1785"/>
            <a:ext cx="158667" cy="158667"/>
          </a:xfrm>
          <a:prstGeom prst="rect">
            <a:avLst/>
          </a:prstGeom>
          <a:solidFill>
            <a:schemeClr val="accent6"/>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de-DE" sz="1799" err="1">
              <a:solidFill>
                <a:schemeClr val="tx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6" name="Foliennummernplatzhalter 45">
            <a:extLst>
              <a:ext uri="{FF2B5EF4-FFF2-40B4-BE49-F238E27FC236}">
                <a16:creationId xmlns:a16="http://schemas.microsoft.com/office/drawing/2014/main" id="{4AF8C87C-1C09-4CE2-8D05-CEED1EEC4C52}"/>
              </a:ext>
            </a:extLst>
          </p:cNvPr>
          <p:cNvSpPr>
            <a:spLocks noGrp="1"/>
          </p:cNvSpPr>
          <p:nvPr>
            <p:ph type="sldNum" sz="quarter" idx="12"/>
          </p:nvPr>
        </p:nvSpPr>
        <p:spPr/>
        <p:txBody>
          <a:bodyPr/>
          <a:lstStyle/>
          <a:p>
            <a:fld id="{EC101DC9-20CD-4D01-84D2-8AFAD8D1D7AE}" type="slidenum">
              <a:rPr lang="en-US" smtClean="0"/>
              <a:pPr/>
              <a:t>12</a:t>
            </a:fld>
            <a:endParaRPr lang="en-US"/>
          </a:p>
        </p:txBody>
      </p:sp>
      <p:sp>
        <p:nvSpPr>
          <p:cNvPr id="2" name="Titel 1"/>
          <p:cNvSpPr>
            <a:spLocks noGrp="1"/>
          </p:cNvSpPr>
          <p:nvPr>
            <p:ph type="title"/>
          </p:nvPr>
        </p:nvSpPr>
        <p:spPr/>
        <p:txBody>
          <a:bodyPr/>
          <a:lstStyle/>
          <a:p>
            <a:r>
              <a:rPr lang="de-DE"/>
              <a:t>Serverless Content Archive Service</a:t>
            </a:r>
            <a:endParaRPr lang="en-US"/>
          </a:p>
        </p:txBody>
      </p:sp>
      <p:sp>
        <p:nvSpPr>
          <p:cNvPr id="6" name="Content Placeholder 8">
            <a:extLst>
              <a:ext uri="{FF2B5EF4-FFF2-40B4-BE49-F238E27FC236}">
                <a16:creationId xmlns:a16="http://schemas.microsoft.com/office/drawing/2014/main" id="{1D26FFC5-0969-D948-8A5C-778A54AD5E6D}"/>
              </a:ext>
            </a:extLst>
          </p:cNvPr>
          <p:cNvSpPr txBox="1">
            <a:spLocks/>
          </p:cNvSpPr>
          <p:nvPr/>
        </p:nvSpPr>
        <p:spPr>
          <a:xfrm>
            <a:off x="573225" y="5117650"/>
            <a:ext cx="11043142" cy="922849"/>
          </a:xfrm>
          <a:prstGeom prst="rect">
            <a:avLst/>
          </a:prstGeom>
          <a:noFill/>
          <a:ln>
            <a:noFill/>
          </a:ln>
        </p:spPr>
        <p:txBody>
          <a:bodyPr wrap="square" rIns="539719">
            <a:spAutoFit/>
          </a:bodyPr>
          <a:lstStyle>
            <a:lvl1pPr marL="0" indent="0" algn="l" defTabSz="1218987" rtl="0" eaLnBrk="1" latinLnBrk="0" hangingPunct="1">
              <a:lnSpc>
                <a:spcPct val="100000"/>
              </a:lnSpc>
              <a:spcBef>
                <a:spcPts val="600"/>
              </a:spcBef>
              <a:spcAft>
                <a:spcPts val="0"/>
              </a:spcAft>
              <a:buFont typeface="Arial" panose="020B0604020202020204" pitchFamily="34" charset="0"/>
              <a:buNone/>
              <a:defRPr sz="2000" b="0" i="0" kern="800" baseline="0">
                <a:solidFill>
                  <a:srgbClr val="424242"/>
                </a:solidFill>
                <a:latin typeface="Arial" panose="020B0604020202020204" pitchFamily="34" charset="0"/>
                <a:ea typeface="+mn-ea"/>
                <a:cs typeface="Arial" panose="020B0604020202020204" pitchFamily="34" charset="0"/>
              </a:defRPr>
            </a:lvl1pPr>
            <a:lvl2pPr marL="0" indent="0" algn="l" defTabSz="1218987" rtl="0" eaLnBrk="1" latinLnBrk="0" hangingPunct="1">
              <a:lnSpc>
                <a:spcPct val="100000"/>
              </a:lnSpc>
              <a:spcBef>
                <a:spcPts val="600"/>
              </a:spcBef>
              <a:spcAft>
                <a:spcPts val="600"/>
              </a:spcAft>
              <a:buFont typeface="Arial" pitchFamily="34" charset="0"/>
              <a:buNone/>
              <a:defRPr sz="1800" b="0" i="0" kern="800" baseline="0">
                <a:solidFill>
                  <a:srgbClr val="424242"/>
                </a:solidFill>
                <a:latin typeface="Arial" panose="020B0604020202020204" pitchFamily="34" charset="0"/>
                <a:ea typeface="+mn-ea"/>
                <a:cs typeface="Arial" panose="020B0604020202020204" pitchFamily="34" charset="0"/>
              </a:defRPr>
            </a:lvl2pPr>
            <a:lvl3pPr marL="18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3pPr>
            <a:lvl4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4pPr>
            <a:lvl5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tabLst/>
              <a:defRPr lang="en-US" sz="1400" b="0" i="0" kern="800" baseline="0" dirty="0" smtClean="0">
                <a:solidFill>
                  <a:srgbClr val="424242"/>
                </a:solidFill>
                <a:latin typeface="Arial" panose="020B0604020202020204" pitchFamily="34" charset="0"/>
                <a:ea typeface="+mn-ea"/>
                <a:cs typeface="Arial" panose="020B0604020202020204" pitchFamily="34" charset="0"/>
              </a:defRPr>
            </a:lvl5pPr>
            <a:lvl6pPr marL="72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kern="1200">
                <a:solidFill>
                  <a:srgbClr val="424242"/>
                </a:solidFill>
                <a:latin typeface="Arial" panose="020B0604020202020204" pitchFamily="34" charset="0"/>
                <a:ea typeface="+mn-ea"/>
                <a:cs typeface="Arial" panose="020B0604020202020204" pitchFamily="34" charset="0"/>
              </a:defRPr>
            </a:lvl6pPr>
            <a:lvl7pPr marL="90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i="1" kern="1200">
                <a:solidFill>
                  <a:srgbClr val="424242"/>
                </a:solidFill>
                <a:latin typeface="Arial" panose="020B0604020202020204" pitchFamily="34" charset="0"/>
                <a:ea typeface="+mn-ea"/>
                <a:cs typeface="Arial" panose="020B0604020202020204" pitchFamily="34" charset="0"/>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lvl="1"/>
            <a:r>
              <a:rPr lang="en-US" sz="1799" b="1">
                <a:solidFill>
                  <a:schemeClr val="tx1"/>
                </a:solidFill>
              </a:rPr>
              <a:t>Neev Content Archive for SAP </a:t>
            </a:r>
            <a:r>
              <a:rPr lang="en-US" sz="1799">
                <a:solidFill>
                  <a:schemeClr val="tx1"/>
                </a:solidFill>
              </a:rPr>
              <a:t>is a lean ABAP interface solution that enables </a:t>
            </a:r>
            <a:r>
              <a:rPr lang="en-US" sz="1799" b="1" i="1">
                <a:solidFill>
                  <a:schemeClr val="tx1"/>
                </a:solidFill>
              </a:rPr>
              <a:t>any application </a:t>
            </a:r>
            <a:r>
              <a:rPr lang="en-US" sz="1799">
                <a:solidFill>
                  <a:schemeClr val="tx1"/>
                </a:solidFill>
              </a:rPr>
              <a:t>in your SAP system to use an SAP ArchiveLink connected archive repository for long term storage of structured and unstructured content.</a:t>
            </a:r>
            <a:endParaRPr lang="de-DE" sz="1599">
              <a:solidFill>
                <a:schemeClr val="tx1"/>
              </a:solidFill>
            </a:endParaRPr>
          </a:p>
        </p:txBody>
      </p:sp>
      <p:pic>
        <p:nvPicPr>
          <p:cNvPr id="29" name="Picture 28" descr="Logo&#10;&#10;Description automatically generated">
            <a:extLst>
              <a:ext uri="{FF2B5EF4-FFF2-40B4-BE49-F238E27FC236}">
                <a16:creationId xmlns:a16="http://schemas.microsoft.com/office/drawing/2014/main" id="{E2AD6107-AD83-08EB-F6BB-1191FE14C3D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37001" y="3246462"/>
            <a:ext cx="1374161" cy="460344"/>
          </a:xfrm>
          <a:prstGeom prst="rect">
            <a:avLst/>
          </a:prstGeom>
          <a:noFill/>
        </p:spPr>
      </p:pic>
      <p:cxnSp>
        <p:nvCxnSpPr>
          <p:cNvPr id="40" name="Straight Arrow Connector 77">
            <a:extLst>
              <a:ext uri="{FF2B5EF4-FFF2-40B4-BE49-F238E27FC236}">
                <a16:creationId xmlns:a16="http://schemas.microsoft.com/office/drawing/2014/main" id="{BD4DBA38-8B9C-A5BA-D5F0-8FF88EA95782}"/>
              </a:ext>
            </a:extLst>
          </p:cNvPr>
          <p:cNvCxnSpPr>
            <a:cxnSpLocks/>
            <a:stCxn id="31" idx="3"/>
          </p:cNvCxnSpPr>
          <p:nvPr/>
        </p:nvCxnSpPr>
        <p:spPr>
          <a:xfrm flipV="1">
            <a:off x="1363032" y="3953508"/>
            <a:ext cx="2030839" cy="270"/>
          </a:xfrm>
          <a:prstGeom prst="straightConnector1">
            <a:avLst/>
          </a:prstGeom>
          <a:ln w="317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22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565719" y="1089535"/>
            <a:ext cx="9624894" cy="2027096"/>
          </a:xfrm>
          <a:prstGeom prst="rect">
            <a:avLst/>
          </a:prstGeom>
          <a:ln w="25400">
            <a:solidFill>
              <a:schemeClr val="accent5">
                <a:lumMod val="50000"/>
              </a:schemeClr>
            </a:solidFill>
          </a:ln>
        </p:spPr>
      </p:pic>
      <p:sp>
        <p:nvSpPr>
          <p:cNvPr id="4" name="Slide Number Placeholder 3"/>
          <p:cNvSpPr>
            <a:spLocks noGrp="1"/>
          </p:cNvSpPr>
          <p:nvPr>
            <p:ph type="sldNum" sz="quarter" idx="12"/>
          </p:nvPr>
        </p:nvSpPr>
        <p:spPr/>
        <p:txBody>
          <a:bodyPr/>
          <a:lstStyle/>
          <a:p>
            <a:fld id="{B7C526AC-8477-FB42-8903-39DB809CD852}" type="slidenum">
              <a:rPr lang="en-US" smtClean="0"/>
              <a:pPr/>
              <a:t>13</a:t>
            </a:fld>
            <a:endParaRPr lang="en-US"/>
          </a:p>
        </p:txBody>
      </p:sp>
      <p:sp>
        <p:nvSpPr>
          <p:cNvPr id="2" name="Title 1"/>
          <p:cNvSpPr>
            <a:spLocks noGrp="1"/>
          </p:cNvSpPr>
          <p:nvPr>
            <p:ph type="title"/>
          </p:nvPr>
        </p:nvSpPr>
        <p:spPr/>
        <p:txBody>
          <a:bodyPr/>
          <a:lstStyle/>
          <a:p>
            <a:r>
              <a:rPr lang="en-US"/>
              <a:t>DNO View Options:  Functional Single Doc Display</a:t>
            </a:r>
          </a:p>
        </p:txBody>
      </p:sp>
      <p:pic>
        <p:nvPicPr>
          <p:cNvPr id="7" name="Picture 6"/>
          <p:cNvPicPr>
            <a:picLocks noChangeAspect="1"/>
          </p:cNvPicPr>
          <p:nvPr/>
        </p:nvPicPr>
        <p:blipFill>
          <a:blip r:embed="rId4"/>
          <a:stretch>
            <a:fillRect/>
          </a:stretch>
        </p:blipFill>
        <p:spPr>
          <a:xfrm>
            <a:off x="1095989" y="2823849"/>
            <a:ext cx="10579587" cy="2863876"/>
          </a:xfrm>
          <a:prstGeom prst="rect">
            <a:avLst/>
          </a:prstGeom>
          <a:ln w="25400">
            <a:solidFill>
              <a:schemeClr val="accent5">
                <a:lumMod val="50000"/>
              </a:schemeClr>
            </a:solidFill>
          </a:ln>
        </p:spPr>
      </p:pic>
      <p:sp>
        <p:nvSpPr>
          <p:cNvPr id="5" name="Speech Bubble: Rectangle 4">
            <a:extLst>
              <a:ext uri="{FF2B5EF4-FFF2-40B4-BE49-F238E27FC236}">
                <a16:creationId xmlns:a16="http://schemas.microsoft.com/office/drawing/2014/main" id="{A3E75199-9879-7B88-02F4-7EE61E3C8017}"/>
              </a:ext>
            </a:extLst>
          </p:cNvPr>
          <p:cNvSpPr/>
          <p:nvPr/>
        </p:nvSpPr>
        <p:spPr>
          <a:xfrm>
            <a:off x="9299145" y="1699185"/>
            <a:ext cx="2406609" cy="1501215"/>
          </a:xfrm>
          <a:prstGeom prst="wedgeRectCallout">
            <a:avLst>
              <a:gd name="adj1" fmla="val -133712"/>
              <a:gd name="adj2" fmla="val 72284"/>
            </a:avLst>
          </a:prstGeom>
          <a:solidFill>
            <a:schemeClr val="bg2">
              <a:lumMod val="20000"/>
              <a:lumOff val="8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9" b="1" err="1">
              <a:solidFill>
                <a:schemeClr val="tx1"/>
              </a:solidFill>
              <a:latin typeface="Verdana" pitchFamily="34" charset="0"/>
              <a:ea typeface="Verdana" pitchFamily="34" charset="0"/>
            </a:endParaRPr>
          </a:p>
        </p:txBody>
      </p:sp>
      <p:pic>
        <p:nvPicPr>
          <p:cNvPr id="8" name="Graphic 7">
            <a:extLst>
              <a:ext uri="{FF2B5EF4-FFF2-40B4-BE49-F238E27FC236}">
                <a16:creationId xmlns:a16="http://schemas.microsoft.com/office/drawing/2014/main" id="{F7FF4F0C-F2DA-57A3-ED8D-5897D315A1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6400" y="6220622"/>
            <a:ext cx="1454784" cy="485536"/>
          </a:xfrm>
          <a:prstGeom prst="rect">
            <a:avLst/>
          </a:prstGeom>
        </p:spPr>
      </p:pic>
      <p:sp>
        <p:nvSpPr>
          <p:cNvPr id="10" name="TextBox 9">
            <a:extLst>
              <a:ext uri="{FF2B5EF4-FFF2-40B4-BE49-F238E27FC236}">
                <a16:creationId xmlns:a16="http://schemas.microsoft.com/office/drawing/2014/main" id="{95548280-CFFC-CA0A-6E89-C9603BA013A1}"/>
              </a:ext>
            </a:extLst>
          </p:cNvPr>
          <p:cNvSpPr txBox="1"/>
          <p:nvPr/>
        </p:nvSpPr>
        <p:spPr>
          <a:xfrm>
            <a:off x="9312668" y="1865016"/>
            <a:ext cx="2328470" cy="1169551"/>
          </a:xfrm>
          <a:prstGeom prst="rect">
            <a:avLst/>
          </a:prstGeom>
          <a:noFill/>
        </p:spPr>
        <p:txBody>
          <a:bodyPr wrap="square">
            <a:spAutoFit/>
          </a:bodyPr>
          <a:lstStyle/>
          <a:p>
            <a:pPr algn="ctr"/>
            <a:r>
              <a:rPr lang="en-US" sz="1400" b="1">
                <a:solidFill>
                  <a:schemeClr val="tx1"/>
                </a:solidFill>
                <a:latin typeface="Verdana" pitchFamily="34" charset="0"/>
                <a:ea typeface="Verdana" pitchFamily="34" charset="0"/>
              </a:rPr>
              <a:t>Display generated from a call to the archive PLUS a join to the legacy master data tables</a:t>
            </a:r>
          </a:p>
        </p:txBody>
      </p:sp>
    </p:spTree>
    <p:extLst>
      <p:ext uri="{BB962C8B-B14F-4D97-AF65-F5344CB8AC3E}">
        <p14:creationId xmlns:p14="http://schemas.microsoft.com/office/powerpoint/2010/main" val="35803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1451782" y="1291850"/>
            <a:ext cx="9624894" cy="2027096"/>
          </a:xfrm>
          <a:prstGeom prst="rect">
            <a:avLst/>
          </a:prstGeom>
          <a:ln w="25400">
            <a:solidFill>
              <a:schemeClr val="accent5">
                <a:lumMod val="50000"/>
              </a:schemeClr>
            </a:solidFill>
          </a:ln>
        </p:spPr>
      </p:pic>
      <p:sp>
        <p:nvSpPr>
          <p:cNvPr id="4" name="Slide Number Placeholder 3"/>
          <p:cNvSpPr>
            <a:spLocks noGrp="1"/>
          </p:cNvSpPr>
          <p:nvPr>
            <p:ph type="sldNum" sz="quarter" idx="12"/>
          </p:nvPr>
        </p:nvSpPr>
        <p:spPr/>
        <p:txBody>
          <a:bodyPr/>
          <a:lstStyle/>
          <a:p>
            <a:fld id="{B7C526AC-8477-FB42-8903-39DB809CD852}" type="slidenum">
              <a:rPr lang="en-US" smtClean="0"/>
              <a:pPr/>
              <a:t>14</a:t>
            </a:fld>
            <a:endParaRPr lang="en-US"/>
          </a:p>
        </p:txBody>
      </p:sp>
      <p:sp>
        <p:nvSpPr>
          <p:cNvPr id="2" name="Title 1"/>
          <p:cNvSpPr>
            <a:spLocks noGrp="1"/>
          </p:cNvSpPr>
          <p:nvPr>
            <p:ph type="title"/>
          </p:nvPr>
        </p:nvSpPr>
        <p:spPr/>
        <p:txBody>
          <a:bodyPr/>
          <a:lstStyle/>
          <a:p>
            <a:r>
              <a:rPr lang="en-US"/>
              <a:t>DNO View Options: Technical Single Doc Display</a:t>
            </a:r>
          </a:p>
        </p:txBody>
      </p:sp>
      <p:pic>
        <p:nvPicPr>
          <p:cNvPr id="8" name="Picture 7"/>
          <p:cNvPicPr>
            <a:picLocks noChangeAspect="1"/>
          </p:cNvPicPr>
          <p:nvPr/>
        </p:nvPicPr>
        <p:blipFill>
          <a:blip r:embed="rId4"/>
          <a:stretch>
            <a:fillRect/>
          </a:stretch>
        </p:blipFill>
        <p:spPr>
          <a:xfrm>
            <a:off x="120540" y="3412559"/>
            <a:ext cx="2856260" cy="2574442"/>
          </a:xfrm>
          <a:prstGeom prst="rect">
            <a:avLst/>
          </a:prstGeom>
        </p:spPr>
      </p:pic>
      <p:pic>
        <p:nvPicPr>
          <p:cNvPr id="5" name="Picture 4"/>
          <p:cNvPicPr>
            <a:picLocks noChangeAspect="1"/>
          </p:cNvPicPr>
          <p:nvPr/>
        </p:nvPicPr>
        <p:blipFill>
          <a:blip r:embed="rId5"/>
          <a:stretch>
            <a:fillRect/>
          </a:stretch>
        </p:blipFill>
        <p:spPr>
          <a:xfrm>
            <a:off x="3593910" y="3508876"/>
            <a:ext cx="8401454" cy="2616301"/>
          </a:xfrm>
          <a:prstGeom prst="rect">
            <a:avLst/>
          </a:prstGeom>
        </p:spPr>
      </p:pic>
      <p:cxnSp>
        <p:nvCxnSpPr>
          <p:cNvPr id="10" name="Straight Arrow Connector 9"/>
          <p:cNvCxnSpPr/>
          <p:nvPr/>
        </p:nvCxnSpPr>
        <p:spPr>
          <a:xfrm flipH="1">
            <a:off x="2923271" y="2284738"/>
            <a:ext cx="1746115" cy="12103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422358" y="4571405"/>
            <a:ext cx="2171554" cy="7355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21E4CF35-4F6D-B87B-4228-85AFA4F9A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6400" y="6220622"/>
            <a:ext cx="1454784" cy="485536"/>
          </a:xfrm>
          <a:prstGeom prst="rect">
            <a:avLst/>
          </a:prstGeom>
        </p:spPr>
      </p:pic>
    </p:spTree>
    <p:extLst>
      <p:ext uri="{BB962C8B-B14F-4D97-AF65-F5344CB8AC3E}">
        <p14:creationId xmlns:p14="http://schemas.microsoft.com/office/powerpoint/2010/main" val="676691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2196F8-1DDC-01E7-9566-25DDF01F7123}"/>
              </a:ext>
            </a:extLst>
          </p:cNvPr>
          <p:cNvSpPr>
            <a:spLocks noGrp="1"/>
          </p:cNvSpPr>
          <p:nvPr>
            <p:ph idx="1"/>
          </p:nvPr>
        </p:nvSpPr>
        <p:spPr/>
        <p:txBody>
          <a:bodyPr/>
          <a:lstStyle/>
          <a:p>
            <a:endParaRPr lang="en-US"/>
          </a:p>
        </p:txBody>
      </p:sp>
      <p:sp>
        <p:nvSpPr>
          <p:cNvPr id="2" name="Titel 1"/>
          <p:cNvSpPr>
            <a:spLocks noGrp="1"/>
          </p:cNvSpPr>
          <p:nvPr>
            <p:ph type="title"/>
          </p:nvPr>
        </p:nvSpPr>
        <p:spPr/>
        <p:txBody>
          <a:bodyPr/>
          <a:lstStyle/>
          <a:p>
            <a:r>
              <a:rPr lang="de-DE"/>
              <a:t>Web-Frontend for Legacy Data Access – non-SAP Look and Feel</a:t>
            </a:r>
          </a:p>
        </p:txBody>
      </p:sp>
      <p:pic>
        <p:nvPicPr>
          <p:cNvPr id="4" name="Graphic 3">
            <a:extLst>
              <a:ext uri="{FF2B5EF4-FFF2-40B4-BE49-F238E27FC236}">
                <a16:creationId xmlns:a16="http://schemas.microsoft.com/office/drawing/2014/main" id="{0C13C7E4-8144-596D-959A-37724F9DA0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6400" y="6220622"/>
            <a:ext cx="1454784" cy="485536"/>
          </a:xfrm>
          <a:prstGeom prst="rect">
            <a:avLst/>
          </a:prstGeom>
        </p:spPr>
      </p:pic>
      <p:pic>
        <p:nvPicPr>
          <p:cNvPr id="5" name="Picture 4" descr="Graphical user interface, table&#10;&#10;Description automatically generated">
            <a:extLst>
              <a:ext uri="{FF2B5EF4-FFF2-40B4-BE49-F238E27FC236}">
                <a16:creationId xmlns:a16="http://schemas.microsoft.com/office/drawing/2014/main" id="{D744197C-A605-D967-8A58-B197D041B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4" y="43180"/>
            <a:ext cx="12626307" cy="6129020"/>
          </a:xfrm>
          <a:prstGeom prst="rect">
            <a:avLst/>
          </a:prstGeom>
        </p:spPr>
      </p:pic>
    </p:spTree>
    <p:extLst>
      <p:ext uri="{BB962C8B-B14F-4D97-AF65-F5344CB8AC3E}">
        <p14:creationId xmlns:p14="http://schemas.microsoft.com/office/powerpoint/2010/main" val="3554875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Web-Frontend for </a:t>
            </a:r>
            <a:br>
              <a:rPr lang="de-DE"/>
            </a:br>
            <a:r>
              <a:rPr lang="de-DE"/>
              <a:t>Legacy Data Access </a:t>
            </a:r>
            <a:br>
              <a:rPr lang="de-DE"/>
            </a:br>
            <a:endParaRPr lang="de-DE"/>
          </a:p>
        </p:txBody>
      </p:sp>
      <p:pic>
        <p:nvPicPr>
          <p:cNvPr id="4" name="Picture 3" descr="A screenshot of a computer&#10;&#10;Description automatically generated">
            <a:extLst>
              <a:ext uri="{FF2B5EF4-FFF2-40B4-BE49-F238E27FC236}">
                <a16:creationId xmlns:a16="http://schemas.microsoft.com/office/drawing/2014/main" id="{0EA5EADE-D947-6566-CDE8-0930D694A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625" y="0"/>
            <a:ext cx="8722817" cy="8755527"/>
          </a:xfrm>
          <a:prstGeom prst="rect">
            <a:avLst/>
          </a:prstGeom>
        </p:spPr>
      </p:pic>
      <p:pic>
        <p:nvPicPr>
          <p:cNvPr id="5" name="Graphic 4">
            <a:extLst>
              <a:ext uri="{FF2B5EF4-FFF2-40B4-BE49-F238E27FC236}">
                <a16:creationId xmlns:a16="http://schemas.microsoft.com/office/drawing/2014/main" id="{F6D79A80-8811-0745-367B-A333F9A354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6400" y="6220622"/>
            <a:ext cx="1454784" cy="485536"/>
          </a:xfrm>
          <a:prstGeom prst="rect">
            <a:avLst/>
          </a:prstGeom>
        </p:spPr>
      </p:pic>
    </p:spTree>
    <p:extLst>
      <p:ext uri="{BB962C8B-B14F-4D97-AF65-F5344CB8AC3E}">
        <p14:creationId xmlns:p14="http://schemas.microsoft.com/office/powerpoint/2010/main" val="357829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61">
            <a:extLst>
              <a:ext uri="{FF2B5EF4-FFF2-40B4-BE49-F238E27FC236}">
                <a16:creationId xmlns:a16="http://schemas.microsoft.com/office/drawing/2014/main" id="{6103FB43-DF95-ECA3-961B-7DD72A864CF7}"/>
              </a:ext>
            </a:extLst>
          </p:cNvPr>
          <p:cNvSpPr/>
          <p:nvPr/>
        </p:nvSpPr>
        <p:spPr>
          <a:xfrm>
            <a:off x="7162800" y="2209800"/>
            <a:ext cx="1768348" cy="3592343"/>
          </a:xfrm>
          <a:prstGeom prst="rect">
            <a:avLst/>
          </a:prstGeom>
          <a:noFill/>
          <a:ln w="19050">
            <a:solidFill>
              <a:srgbClr val="1A9898"/>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r>
              <a:rPr lang="en-US" sz="1200" b="1">
                <a:solidFill>
                  <a:schemeClr val="tx1"/>
                </a:solidFill>
                <a:latin typeface="Arial" panose="020B0604020202020204" pitchFamily="34" charset="0"/>
                <a:cs typeface="Arial" panose="020B0604020202020204" pitchFamily="34" charset="0"/>
              </a:rPr>
              <a:t>SAP</a:t>
            </a:r>
            <a:r>
              <a:rPr lang="en-US" sz="1050" b="1" baseline="30000">
                <a:solidFill>
                  <a:schemeClr val="tx1"/>
                </a:solidFill>
                <a:latin typeface="Arial" panose="020B0604020202020204" pitchFamily="34" charset="0"/>
                <a:cs typeface="Arial" panose="020B0604020202020204" pitchFamily="34" charset="0"/>
              </a:rPr>
              <a:t>®</a:t>
            </a:r>
            <a:r>
              <a:rPr lang="en-US" sz="1200" b="1">
                <a:solidFill>
                  <a:schemeClr val="tx1"/>
                </a:solidFill>
                <a:latin typeface="Arial" panose="020B0604020202020204" pitchFamily="34" charset="0"/>
                <a:cs typeface="Arial" panose="020B0604020202020204" pitchFamily="34" charset="0"/>
              </a:rPr>
              <a:t> S/4HANA</a:t>
            </a:r>
          </a:p>
        </p:txBody>
      </p:sp>
      <p:grpSp>
        <p:nvGrpSpPr>
          <p:cNvPr id="12" name="Group 11">
            <a:extLst>
              <a:ext uri="{FF2B5EF4-FFF2-40B4-BE49-F238E27FC236}">
                <a16:creationId xmlns:a16="http://schemas.microsoft.com/office/drawing/2014/main" id="{3F6311EF-129C-C96F-2004-F0C373F1B816}"/>
              </a:ext>
            </a:extLst>
          </p:cNvPr>
          <p:cNvGrpSpPr/>
          <p:nvPr/>
        </p:nvGrpSpPr>
        <p:grpSpPr>
          <a:xfrm>
            <a:off x="6874925" y="3172370"/>
            <a:ext cx="578975" cy="486416"/>
            <a:chOff x="5571780" y="3187217"/>
            <a:chExt cx="578975" cy="486416"/>
          </a:xfrm>
        </p:grpSpPr>
        <p:sp>
          <p:nvSpPr>
            <p:cNvPr id="57" name="Rectangle 56">
              <a:extLst>
                <a:ext uri="{FF2B5EF4-FFF2-40B4-BE49-F238E27FC236}">
                  <a16:creationId xmlns:a16="http://schemas.microsoft.com/office/drawing/2014/main" id="{06309774-DB73-96A3-5A05-09E2979FE9C5}"/>
                </a:ext>
              </a:extLst>
            </p:cNvPr>
            <p:cNvSpPr/>
            <p:nvPr/>
          </p:nvSpPr>
          <p:spPr>
            <a:xfrm>
              <a:off x="5571780" y="3234716"/>
              <a:ext cx="578975" cy="407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160">
              <a:extLst>
                <a:ext uri="{FF2B5EF4-FFF2-40B4-BE49-F238E27FC236}">
                  <a16:creationId xmlns:a16="http://schemas.microsoft.com/office/drawing/2014/main" id="{4120A51A-77A5-FEE2-A287-2169A1386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1876" y="3187217"/>
              <a:ext cx="486416" cy="486416"/>
            </a:xfrm>
            <a:prstGeom prst="rect">
              <a:avLst/>
            </a:prstGeom>
          </p:spPr>
        </p:pic>
      </p:grpSp>
      <p:sp>
        <p:nvSpPr>
          <p:cNvPr id="24" name="Rechteck 9">
            <a:extLst>
              <a:ext uri="{FF2B5EF4-FFF2-40B4-BE49-F238E27FC236}">
                <a16:creationId xmlns:a16="http://schemas.microsoft.com/office/drawing/2014/main" id="{91678FE1-F570-531E-066C-A1BB03D5E3B1}"/>
              </a:ext>
            </a:extLst>
          </p:cNvPr>
          <p:cNvSpPr/>
          <p:nvPr/>
        </p:nvSpPr>
        <p:spPr>
          <a:xfrm>
            <a:off x="2318358" y="2394166"/>
            <a:ext cx="3431127" cy="1683917"/>
          </a:xfrm>
          <a:prstGeom prst="rect">
            <a:avLst/>
          </a:prstGeom>
          <a:noFill/>
          <a:ln w="19050">
            <a:solidFill>
              <a:srgbClr val="0A6ED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endParaRPr lang="en-US" sz="1800" b="1">
              <a:solidFill>
                <a:schemeClr val="tx1">
                  <a:lumMod val="65000"/>
                  <a:lumOff val="35000"/>
                </a:schemeClr>
              </a:solidFill>
            </a:endParaRPr>
          </a:p>
        </p:txBody>
      </p:sp>
      <p:sp>
        <p:nvSpPr>
          <p:cNvPr id="32" name="Rechteck 9">
            <a:extLst>
              <a:ext uri="{FF2B5EF4-FFF2-40B4-BE49-F238E27FC236}">
                <a16:creationId xmlns:a16="http://schemas.microsoft.com/office/drawing/2014/main" id="{B43A3059-E612-1F2F-92BB-ED746DB20250}"/>
              </a:ext>
            </a:extLst>
          </p:cNvPr>
          <p:cNvSpPr/>
          <p:nvPr/>
        </p:nvSpPr>
        <p:spPr>
          <a:xfrm>
            <a:off x="3440908" y="1675015"/>
            <a:ext cx="2140642" cy="369045"/>
          </a:xfrm>
          <a:prstGeom prst="rect">
            <a:avLst/>
          </a:prstGeom>
          <a:noFill/>
          <a:ln w="19050" cap="rnd">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r"/>
            <a:r>
              <a:rPr lang="en-US" sz="1100" b="1">
                <a:solidFill>
                  <a:schemeClr val="tx1">
                    <a:lumMod val="65000"/>
                    <a:lumOff val="35000"/>
                  </a:schemeClr>
                </a:solidFill>
              </a:rPr>
              <a:t>	</a:t>
            </a:r>
            <a:endParaRPr lang="en-US" sz="1050">
              <a:solidFill>
                <a:schemeClr val="tx1">
                  <a:lumMod val="65000"/>
                  <a:lumOff val="35000"/>
                </a:schemeClr>
              </a:solidFill>
            </a:endParaRPr>
          </a:p>
        </p:txBody>
      </p:sp>
      <p:sp>
        <p:nvSpPr>
          <p:cNvPr id="95" name="Rechteck 94">
            <a:extLst>
              <a:ext uri="{FF2B5EF4-FFF2-40B4-BE49-F238E27FC236}">
                <a16:creationId xmlns:a16="http://schemas.microsoft.com/office/drawing/2014/main" id="{553E1A75-0B9B-9AD9-8B82-04AA59E29260}"/>
              </a:ext>
            </a:extLst>
          </p:cNvPr>
          <p:cNvSpPr/>
          <p:nvPr/>
        </p:nvSpPr>
        <p:spPr>
          <a:xfrm>
            <a:off x="3916044" y="1794762"/>
            <a:ext cx="1224233" cy="431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phic 166">
            <a:extLst>
              <a:ext uri="{FF2B5EF4-FFF2-40B4-BE49-F238E27FC236}">
                <a16:creationId xmlns:a16="http://schemas.microsoft.com/office/drawing/2014/main" id="{798911FE-948D-F1DF-526E-9E45B60158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7513" y="2646472"/>
            <a:ext cx="360000" cy="315000"/>
          </a:xfrm>
          <a:prstGeom prst="rect">
            <a:avLst/>
          </a:prstGeom>
        </p:spPr>
      </p:pic>
      <p:sp>
        <p:nvSpPr>
          <p:cNvPr id="7" name="Abgerundetes Rechteck 24">
            <a:extLst>
              <a:ext uri="{FF2B5EF4-FFF2-40B4-BE49-F238E27FC236}">
                <a16:creationId xmlns:a16="http://schemas.microsoft.com/office/drawing/2014/main" id="{4861ACAC-18A0-1FB0-937E-3AF3D570202B}"/>
              </a:ext>
            </a:extLst>
          </p:cNvPr>
          <p:cNvSpPr/>
          <p:nvPr/>
        </p:nvSpPr>
        <p:spPr>
          <a:xfrm>
            <a:off x="12614391" y="3477230"/>
            <a:ext cx="532950" cy="17289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00">
                <a:solidFill>
                  <a:schemeClr val="bg1"/>
                </a:solidFill>
                <a:ea typeface="BentonSans Book " charset="0"/>
                <a:cs typeface="BentonSans Book " charset="0"/>
              </a:rPr>
              <a:t>REST</a:t>
            </a:r>
          </a:p>
        </p:txBody>
      </p:sp>
      <p:pic>
        <p:nvPicPr>
          <p:cNvPr id="19" name="Graphic 85">
            <a:extLst>
              <a:ext uri="{FF2B5EF4-FFF2-40B4-BE49-F238E27FC236}">
                <a16:creationId xmlns:a16="http://schemas.microsoft.com/office/drawing/2014/main" id="{030A5F53-D7FF-DF19-D259-965107D028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54025" y="2155497"/>
            <a:ext cx="382702" cy="448041"/>
          </a:xfrm>
          <a:prstGeom prst="rect">
            <a:avLst/>
          </a:prstGeom>
        </p:spPr>
      </p:pic>
      <p:cxnSp>
        <p:nvCxnSpPr>
          <p:cNvPr id="27" name="Gewinkelte Verbindung 42">
            <a:extLst>
              <a:ext uri="{FF2B5EF4-FFF2-40B4-BE49-F238E27FC236}">
                <a16:creationId xmlns:a16="http://schemas.microsoft.com/office/drawing/2014/main" id="{0C339DD3-0052-C0D4-0099-89E20666BF62}"/>
              </a:ext>
            </a:extLst>
          </p:cNvPr>
          <p:cNvCxnSpPr>
            <a:cxnSpLocks/>
          </p:cNvCxnSpPr>
          <p:nvPr/>
        </p:nvCxnSpPr>
        <p:spPr>
          <a:xfrm flipH="1">
            <a:off x="5523197" y="2075549"/>
            <a:ext cx="2" cy="325662"/>
          </a:xfrm>
          <a:prstGeom prst="straightConnector1">
            <a:avLst/>
          </a:prstGeom>
          <a:ln w="19050" cap="rnd" cmpd="sng">
            <a:solidFill>
              <a:schemeClr val="tx1">
                <a:lumMod val="65000"/>
                <a:lumOff val="35000"/>
              </a:schemeClr>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Abgerundetes Rechteck 24">
            <a:extLst>
              <a:ext uri="{FF2B5EF4-FFF2-40B4-BE49-F238E27FC236}">
                <a16:creationId xmlns:a16="http://schemas.microsoft.com/office/drawing/2014/main" id="{F69170FE-28FB-F7D7-39BB-FA91979D1B77}"/>
              </a:ext>
            </a:extLst>
          </p:cNvPr>
          <p:cNvSpPr/>
          <p:nvPr/>
        </p:nvSpPr>
        <p:spPr>
          <a:xfrm>
            <a:off x="12585624" y="3135884"/>
            <a:ext cx="561717" cy="17289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00">
                <a:solidFill>
                  <a:schemeClr val="bg1"/>
                </a:solidFill>
                <a:ea typeface="BentonSans Book " charset="0"/>
                <a:cs typeface="BentonSans Book " charset="0"/>
              </a:rPr>
              <a:t>OData</a:t>
            </a:r>
          </a:p>
        </p:txBody>
      </p:sp>
      <p:sp>
        <p:nvSpPr>
          <p:cNvPr id="36" name="Rechteck 39">
            <a:extLst>
              <a:ext uri="{FF2B5EF4-FFF2-40B4-BE49-F238E27FC236}">
                <a16:creationId xmlns:a16="http://schemas.microsoft.com/office/drawing/2014/main" id="{5A3FF1D3-B066-8CD7-37BB-1B0EF7C8A4D9}"/>
              </a:ext>
            </a:extLst>
          </p:cNvPr>
          <p:cNvSpPr/>
          <p:nvPr/>
        </p:nvSpPr>
        <p:spPr>
          <a:xfrm>
            <a:off x="6944182" y="3723410"/>
            <a:ext cx="830208" cy="323165"/>
          </a:xfrm>
          <a:prstGeom prst="rect">
            <a:avLst/>
          </a:prstGeom>
          <a:solidFill>
            <a:schemeClr val="bg1"/>
          </a:solidFill>
        </p:spPr>
        <p:txBody>
          <a:bodyPr wrap="square" lIns="0" tIns="0" rIns="0" bIns="0">
            <a:spAutoFit/>
          </a:bodyPr>
          <a:lstStyle/>
          <a:p>
            <a:r>
              <a:rPr lang="en-US" sz="1050" b="1">
                <a:solidFill>
                  <a:srgbClr val="074D92"/>
                </a:solidFill>
                <a:latin typeface="Arial" charset="0"/>
                <a:ea typeface="Arial" charset="0"/>
                <a:cs typeface="Arial" charset="0"/>
              </a:rPr>
              <a:t>Cloud </a:t>
            </a:r>
          </a:p>
          <a:p>
            <a:r>
              <a:rPr lang="en-US" sz="1050" b="1">
                <a:solidFill>
                  <a:srgbClr val="074D92"/>
                </a:solidFill>
                <a:latin typeface="Arial" charset="0"/>
                <a:ea typeface="Arial" charset="0"/>
                <a:cs typeface="Arial" charset="0"/>
              </a:rPr>
              <a:t>Connector</a:t>
            </a:r>
          </a:p>
        </p:txBody>
      </p:sp>
      <p:pic>
        <p:nvPicPr>
          <p:cNvPr id="39" name="Graphic 164">
            <a:extLst>
              <a:ext uri="{FF2B5EF4-FFF2-40B4-BE49-F238E27FC236}">
                <a16:creationId xmlns:a16="http://schemas.microsoft.com/office/drawing/2014/main" id="{A685BA8D-E49B-9E88-806B-895DCD7AEC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3427" y="1205539"/>
            <a:ext cx="189000" cy="252000"/>
          </a:xfrm>
          <a:prstGeom prst="rect">
            <a:avLst/>
          </a:prstGeom>
        </p:spPr>
      </p:pic>
      <p:pic>
        <p:nvPicPr>
          <p:cNvPr id="48" name="Graphic 60">
            <a:extLst>
              <a:ext uri="{FF2B5EF4-FFF2-40B4-BE49-F238E27FC236}">
                <a16:creationId xmlns:a16="http://schemas.microsoft.com/office/drawing/2014/main" id="{E51536FC-D718-97A0-0E7D-6B6DEF8F72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86773" y="1879319"/>
            <a:ext cx="203538" cy="325661"/>
          </a:xfrm>
          <a:prstGeom prst="rect">
            <a:avLst/>
          </a:prstGeom>
        </p:spPr>
      </p:pic>
      <p:pic>
        <p:nvPicPr>
          <p:cNvPr id="49" name="Graphic 62">
            <a:extLst>
              <a:ext uri="{FF2B5EF4-FFF2-40B4-BE49-F238E27FC236}">
                <a16:creationId xmlns:a16="http://schemas.microsoft.com/office/drawing/2014/main" id="{F65885CA-9577-595B-39B2-B808425AD5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23867" y="1881501"/>
            <a:ext cx="244247" cy="325661"/>
          </a:xfrm>
          <a:prstGeom prst="rect">
            <a:avLst/>
          </a:prstGeom>
        </p:spPr>
      </p:pic>
      <p:pic>
        <p:nvPicPr>
          <p:cNvPr id="50" name="Graphic 103">
            <a:extLst>
              <a:ext uri="{FF2B5EF4-FFF2-40B4-BE49-F238E27FC236}">
                <a16:creationId xmlns:a16="http://schemas.microsoft.com/office/drawing/2014/main" id="{7EF59C1D-4F50-F764-6ABD-5934830D23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15097" y="1902454"/>
            <a:ext cx="325661" cy="284953"/>
          </a:xfrm>
          <a:prstGeom prst="rect">
            <a:avLst/>
          </a:prstGeom>
        </p:spPr>
      </p:pic>
      <p:pic>
        <p:nvPicPr>
          <p:cNvPr id="56" name="Graphic 113">
            <a:extLst>
              <a:ext uri="{FF2B5EF4-FFF2-40B4-BE49-F238E27FC236}">
                <a16:creationId xmlns:a16="http://schemas.microsoft.com/office/drawing/2014/main" id="{79EE7E2D-BB3A-8CDE-B443-5A57E7E094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55858" y="3375665"/>
            <a:ext cx="283707" cy="283707"/>
          </a:xfrm>
          <a:prstGeom prst="rect">
            <a:avLst/>
          </a:prstGeom>
        </p:spPr>
      </p:pic>
      <p:sp>
        <p:nvSpPr>
          <p:cNvPr id="60" name="Text Box 92">
            <a:extLst>
              <a:ext uri="{FF2B5EF4-FFF2-40B4-BE49-F238E27FC236}">
                <a16:creationId xmlns:a16="http://schemas.microsoft.com/office/drawing/2014/main" id="{39487014-787F-C2C2-F9B5-F8D261A9EB24}"/>
              </a:ext>
            </a:extLst>
          </p:cNvPr>
          <p:cNvSpPr txBox="1">
            <a:spLocks noChangeArrowheads="1"/>
          </p:cNvSpPr>
          <p:nvPr/>
        </p:nvSpPr>
        <p:spPr bwMode="auto">
          <a:xfrm>
            <a:off x="8961161" y="3762909"/>
            <a:ext cx="792160" cy="323165"/>
          </a:xfrm>
          <a:prstGeom prst="rect">
            <a:avLst/>
          </a:prstGeom>
          <a:noFill/>
          <a:ln w="12700">
            <a:noFill/>
            <a:miter lim="800000"/>
            <a:headEnd/>
            <a:tailEnd/>
          </a:ln>
        </p:spPr>
        <p:txBody>
          <a:bodyPr lIns="0" tIns="0" rIns="0" bIns="0">
            <a:spAutoFit/>
          </a:bodyPr>
          <a:lstStyle/>
          <a:p>
            <a:pPr algn="ctr">
              <a:spcBef>
                <a:spcPct val="50000"/>
              </a:spcBef>
              <a:buClrTx/>
              <a:buSzTx/>
              <a:buFontTx/>
              <a:buNone/>
            </a:pPr>
            <a:r>
              <a:rPr lang="en-US" sz="1100">
                <a:solidFill>
                  <a:schemeClr val="tx1">
                    <a:lumMod val="65000"/>
                    <a:lumOff val="35000"/>
                  </a:schemeClr>
                </a:solidFill>
              </a:rPr>
              <a:t>Users</a:t>
            </a:r>
            <a:br>
              <a:rPr lang="en-US" sz="1100">
                <a:solidFill>
                  <a:schemeClr val="tx1">
                    <a:lumMod val="65000"/>
                    <a:lumOff val="35000"/>
                  </a:schemeClr>
                </a:solidFill>
              </a:rPr>
            </a:br>
            <a:r>
              <a:rPr lang="en-US" sz="1000">
                <a:solidFill>
                  <a:schemeClr val="tx1">
                    <a:lumMod val="65000"/>
                    <a:lumOff val="35000"/>
                  </a:schemeClr>
                </a:solidFill>
              </a:rPr>
              <a:t>SAP GUI</a:t>
            </a:r>
            <a:endParaRPr lang="en-US" sz="1100">
              <a:solidFill>
                <a:schemeClr val="tx1">
                  <a:lumMod val="65000"/>
                  <a:lumOff val="35000"/>
                </a:schemeClr>
              </a:solidFill>
            </a:endParaRPr>
          </a:p>
        </p:txBody>
      </p:sp>
      <p:cxnSp>
        <p:nvCxnSpPr>
          <p:cNvPr id="61" name="Gewinkelte Verbindung 42">
            <a:extLst>
              <a:ext uri="{FF2B5EF4-FFF2-40B4-BE49-F238E27FC236}">
                <a16:creationId xmlns:a16="http://schemas.microsoft.com/office/drawing/2014/main" id="{868E85B2-36F4-5338-8A12-A3C19E8AD370}"/>
              </a:ext>
            </a:extLst>
          </p:cNvPr>
          <p:cNvCxnSpPr>
            <a:cxnSpLocks/>
          </p:cNvCxnSpPr>
          <p:nvPr/>
        </p:nvCxnSpPr>
        <p:spPr>
          <a:xfrm flipH="1">
            <a:off x="8772556" y="3517519"/>
            <a:ext cx="377210" cy="0"/>
          </a:xfrm>
          <a:prstGeom prst="straightConnector1">
            <a:avLst/>
          </a:prstGeom>
          <a:ln w="19050" cap="rnd" cmpd="sng">
            <a:solidFill>
              <a:schemeClr val="tx1">
                <a:lumMod val="65000"/>
                <a:lumOff val="35000"/>
              </a:schemeClr>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Abgerundetes Rechteck 24">
            <a:extLst>
              <a:ext uri="{FF2B5EF4-FFF2-40B4-BE49-F238E27FC236}">
                <a16:creationId xmlns:a16="http://schemas.microsoft.com/office/drawing/2014/main" id="{1B820F1E-E1C1-5625-40C4-80F83E742B97}"/>
              </a:ext>
            </a:extLst>
          </p:cNvPr>
          <p:cNvSpPr/>
          <p:nvPr/>
        </p:nvSpPr>
        <p:spPr>
          <a:xfrm>
            <a:off x="12555868" y="2823887"/>
            <a:ext cx="561717" cy="172894"/>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000">
                <a:solidFill>
                  <a:schemeClr val="bg1"/>
                </a:solidFill>
                <a:ea typeface="BentonSans Book " charset="0"/>
                <a:cs typeface="BentonSans Book " charset="0"/>
              </a:rPr>
              <a:t>API</a:t>
            </a:r>
          </a:p>
        </p:txBody>
      </p:sp>
      <p:sp>
        <p:nvSpPr>
          <p:cNvPr id="102" name="Titel 101">
            <a:extLst>
              <a:ext uri="{FF2B5EF4-FFF2-40B4-BE49-F238E27FC236}">
                <a16:creationId xmlns:a16="http://schemas.microsoft.com/office/drawing/2014/main" id="{F51B2A21-16C2-F463-857D-CF3DCBEAA689}"/>
              </a:ext>
            </a:extLst>
          </p:cNvPr>
          <p:cNvSpPr>
            <a:spLocks noGrp="1"/>
          </p:cNvSpPr>
          <p:nvPr>
            <p:ph type="title"/>
          </p:nvPr>
        </p:nvSpPr>
        <p:spPr/>
        <p:txBody>
          <a:bodyPr>
            <a:normAutofit fontScale="90000"/>
          </a:bodyPr>
          <a:lstStyle/>
          <a:p>
            <a:r>
              <a:rPr lang="de-DE" sz="2400">
                <a:latin typeface="Arial" panose="020B0604020202020204" pitchFamily="34" charset="0"/>
                <a:cs typeface="Arial" panose="020B0604020202020204" pitchFamily="34" charset="0"/>
              </a:rPr>
              <a:t>Architecture Serrala Corestone for SAP – Partial BTP</a:t>
            </a:r>
          </a:p>
        </p:txBody>
      </p:sp>
      <p:sp>
        <p:nvSpPr>
          <p:cNvPr id="3" name="Text Box 92">
            <a:extLst>
              <a:ext uri="{FF2B5EF4-FFF2-40B4-BE49-F238E27FC236}">
                <a16:creationId xmlns:a16="http://schemas.microsoft.com/office/drawing/2014/main" id="{D3AD6DB6-653A-362A-D46B-B4E0DA65EBAF}"/>
              </a:ext>
            </a:extLst>
          </p:cNvPr>
          <p:cNvSpPr txBox="1">
            <a:spLocks noChangeArrowheads="1"/>
          </p:cNvSpPr>
          <p:nvPr/>
        </p:nvSpPr>
        <p:spPr bwMode="auto">
          <a:xfrm>
            <a:off x="3810480" y="1602713"/>
            <a:ext cx="1533845" cy="175395"/>
          </a:xfrm>
          <a:prstGeom prst="rect">
            <a:avLst/>
          </a:prstGeom>
          <a:solidFill>
            <a:schemeClr val="bg1"/>
          </a:solidFill>
          <a:ln w="12700">
            <a:noFill/>
            <a:miter lim="800000"/>
            <a:headEnd/>
            <a:tailEnd/>
          </a:ln>
        </p:spPr>
        <p:txBody>
          <a:bodyPr wrap="square" lIns="0" tIns="0" rIns="0" bIns="0">
            <a:spAutoFit/>
          </a:bodyPr>
          <a:lstStyle/>
          <a:p>
            <a:pPr algn="ctr">
              <a:spcBef>
                <a:spcPct val="50000"/>
              </a:spcBef>
              <a:buClrTx/>
              <a:buSzTx/>
              <a:buFontTx/>
              <a:buNone/>
            </a:pPr>
            <a:r>
              <a:rPr lang="en-US" sz="1100">
                <a:solidFill>
                  <a:schemeClr val="tx1">
                    <a:lumMod val="65000"/>
                    <a:lumOff val="35000"/>
                  </a:schemeClr>
                </a:solidFill>
              </a:rPr>
              <a:t>Application clients</a:t>
            </a:r>
          </a:p>
        </p:txBody>
      </p:sp>
      <p:pic>
        <p:nvPicPr>
          <p:cNvPr id="16" name="Graphic 164">
            <a:extLst>
              <a:ext uri="{FF2B5EF4-FFF2-40B4-BE49-F238E27FC236}">
                <a16:creationId xmlns:a16="http://schemas.microsoft.com/office/drawing/2014/main" id="{C89AFCEB-A842-5E41-A5D2-7247A84F50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74396" y="1196656"/>
            <a:ext cx="189000" cy="252000"/>
          </a:xfrm>
          <a:prstGeom prst="rect">
            <a:avLst/>
          </a:prstGeom>
        </p:spPr>
      </p:pic>
      <p:grpSp>
        <p:nvGrpSpPr>
          <p:cNvPr id="18" name="Group 17">
            <a:extLst>
              <a:ext uri="{FF2B5EF4-FFF2-40B4-BE49-F238E27FC236}">
                <a16:creationId xmlns:a16="http://schemas.microsoft.com/office/drawing/2014/main" id="{5A0E5D85-FFD7-F4D6-E8FE-0EA3D916206A}"/>
              </a:ext>
            </a:extLst>
          </p:cNvPr>
          <p:cNvGrpSpPr>
            <a:grpSpLocks noChangeAspect="1"/>
          </p:cNvGrpSpPr>
          <p:nvPr/>
        </p:nvGrpSpPr>
        <p:grpSpPr>
          <a:xfrm>
            <a:off x="9514527" y="4537921"/>
            <a:ext cx="1548000" cy="932926"/>
            <a:chOff x="9068434" y="3079459"/>
            <a:chExt cx="2218716" cy="1337144"/>
          </a:xfrm>
        </p:grpSpPr>
        <p:grpSp>
          <p:nvGrpSpPr>
            <p:cNvPr id="20" name="Group 19">
              <a:extLst>
                <a:ext uri="{FF2B5EF4-FFF2-40B4-BE49-F238E27FC236}">
                  <a16:creationId xmlns:a16="http://schemas.microsoft.com/office/drawing/2014/main" id="{C220A2CF-9065-0023-B6C1-3A5EDF04B216}"/>
                </a:ext>
              </a:extLst>
            </p:cNvPr>
            <p:cNvGrpSpPr/>
            <p:nvPr/>
          </p:nvGrpSpPr>
          <p:grpSpPr>
            <a:xfrm>
              <a:off x="9068434" y="3079459"/>
              <a:ext cx="2218716" cy="1337144"/>
              <a:chOff x="7184366" y="3831169"/>
              <a:chExt cx="2218716" cy="1337144"/>
            </a:xfrm>
          </p:grpSpPr>
          <p:sp>
            <p:nvSpPr>
              <p:cNvPr id="23" name="Freeform 100">
                <a:extLst>
                  <a:ext uri="{FF2B5EF4-FFF2-40B4-BE49-F238E27FC236}">
                    <a16:creationId xmlns:a16="http://schemas.microsoft.com/office/drawing/2014/main" id="{868E8054-54C8-512F-8535-EC00A8DC5440}"/>
                  </a:ext>
                </a:extLst>
              </p:cNvPr>
              <p:cNvSpPr/>
              <p:nvPr/>
            </p:nvSpPr>
            <p:spPr>
              <a:xfrm>
                <a:off x="7184366" y="3831169"/>
                <a:ext cx="2218716" cy="1337144"/>
              </a:xfrm>
              <a:custGeom>
                <a:avLst/>
                <a:gdLst>
                  <a:gd name="connsiteX0" fmla="*/ 1784385 w 4499798"/>
                  <a:gd name="connsiteY0" fmla="*/ 0 h 2711874"/>
                  <a:gd name="connsiteX1" fmla="*/ 2665705 w 4499798"/>
                  <a:gd name="connsiteY1" fmla="*/ 468594 h 2711874"/>
                  <a:gd name="connsiteX2" fmla="*/ 2679346 w 4499798"/>
                  <a:gd name="connsiteY2" fmla="*/ 493725 h 2711874"/>
                  <a:gd name="connsiteX3" fmla="*/ 2729467 w 4499798"/>
                  <a:gd name="connsiteY3" fmla="*/ 480186 h 2711874"/>
                  <a:gd name="connsiteX4" fmla="*/ 2875226 w 4499798"/>
                  <a:gd name="connsiteY4" fmla="*/ 467325 h 2711874"/>
                  <a:gd name="connsiteX5" fmla="*/ 3681916 w 4499798"/>
                  <a:gd name="connsiteY5" fmla="*/ 1124796 h 2711874"/>
                  <a:gd name="connsiteX6" fmla="*/ 3688017 w 4499798"/>
                  <a:gd name="connsiteY6" fmla="*/ 1185319 h 2711874"/>
                  <a:gd name="connsiteX7" fmla="*/ 3736521 w 4499798"/>
                  <a:gd name="connsiteY7" fmla="*/ 1185319 h 2711874"/>
                  <a:gd name="connsiteX8" fmla="*/ 4499798 w 4499798"/>
                  <a:gd name="connsiteY8" fmla="*/ 1948596 h 2711874"/>
                  <a:gd name="connsiteX9" fmla="*/ 3736521 w 4499798"/>
                  <a:gd name="connsiteY9" fmla="*/ 2711873 h 2711874"/>
                  <a:gd name="connsiteX10" fmla="*/ 823439 w 4499798"/>
                  <a:gd name="connsiteY10" fmla="*/ 2711873 h 2711874"/>
                  <a:gd name="connsiteX11" fmla="*/ 823419 w 4499798"/>
                  <a:gd name="connsiteY11" fmla="*/ 2711874 h 2711874"/>
                  <a:gd name="connsiteX12" fmla="*/ 823399 w 4499798"/>
                  <a:gd name="connsiteY12" fmla="*/ 2711873 h 2711874"/>
                  <a:gd name="connsiteX13" fmla="*/ 763277 w 4499798"/>
                  <a:gd name="connsiteY13" fmla="*/ 2711873 h 2711874"/>
                  <a:gd name="connsiteX14" fmla="*/ 0 w 4499798"/>
                  <a:gd name="connsiteY14" fmla="*/ 1948596 h 2711874"/>
                  <a:gd name="connsiteX15" fmla="*/ 3032 w 4499798"/>
                  <a:gd name="connsiteY15" fmla="*/ 1918526 h 2711874"/>
                  <a:gd name="connsiteX16" fmla="*/ 0 w 4499798"/>
                  <a:gd name="connsiteY16" fmla="*/ 1888455 h 2711874"/>
                  <a:gd name="connsiteX17" fmla="*/ 657472 w 4499798"/>
                  <a:gd name="connsiteY17" fmla="*/ 1081765 h 2711874"/>
                  <a:gd name="connsiteX18" fmla="*/ 722458 w 4499798"/>
                  <a:gd name="connsiteY18" fmla="*/ 1071847 h 2711874"/>
                  <a:gd name="connsiteX19" fmla="*/ 721549 w 4499798"/>
                  <a:gd name="connsiteY19" fmla="*/ 1062836 h 2711874"/>
                  <a:gd name="connsiteX20" fmla="*/ 1784385 w 4499798"/>
                  <a:gd name="connsiteY20" fmla="*/ 0 h 271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9798" h="2711874">
                    <a:moveTo>
                      <a:pt x="1784385" y="0"/>
                    </a:moveTo>
                    <a:cubicBezTo>
                      <a:pt x="2151253" y="0"/>
                      <a:pt x="2474706" y="185878"/>
                      <a:pt x="2665705" y="468594"/>
                    </a:cubicBezTo>
                    <a:lnTo>
                      <a:pt x="2679346" y="493725"/>
                    </a:lnTo>
                    <a:lnTo>
                      <a:pt x="2729467" y="480186"/>
                    </a:lnTo>
                    <a:cubicBezTo>
                      <a:pt x="2776777" y="471735"/>
                      <a:pt x="2825486" y="467325"/>
                      <a:pt x="2875226" y="467325"/>
                    </a:cubicBezTo>
                    <a:cubicBezTo>
                      <a:pt x="3273143" y="467325"/>
                      <a:pt x="3605135" y="749578"/>
                      <a:pt x="3681916" y="1124796"/>
                    </a:cubicBezTo>
                    <a:lnTo>
                      <a:pt x="3688017" y="1185319"/>
                    </a:lnTo>
                    <a:lnTo>
                      <a:pt x="3736521" y="1185319"/>
                    </a:lnTo>
                    <a:cubicBezTo>
                      <a:pt x="4158067" y="1185319"/>
                      <a:pt x="4499798" y="1527050"/>
                      <a:pt x="4499798" y="1948596"/>
                    </a:cubicBezTo>
                    <a:cubicBezTo>
                      <a:pt x="4499798" y="2370142"/>
                      <a:pt x="4158067" y="2711873"/>
                      <a:pt x="3736521" y="2711873"/>
                    </a:cubicBezTo>
                    <a:lnTo>
                      <a:pt x="823439" y="2711873"/>
                    </a:lnTo>
                    <a:lnTo>
                      <a:pt x="823419" y="2711874"/>
                    </a:lnTo>
                    <a:lnTo>
                      <a:pt x="823399" y="2711873"/>
                    </a:lnTo>
                    <a:lnTo>
                      <a:pt x="763277" y="2711873"/>
                    </a:lnTo>
                    <a:cubicBezTo>
                      <a:pt x="341731" y="2711873"/>
                      <a:pt x="0" y="2370142"/>
                      <a:pt x="0" y="1948596"/>
                    </a:cubicBezTo>
                    <a:lnTo>
                      <a:pt x="3032" y="1918526"/>
                    </a:lnTo>
                    <a:lnTo>
                      <a:pt x="0" y="1888455"/>
                    </a:lnTo>
                    <a:cubicBezTo>
                      <a:pt x="0" y="1490538"/>
                      <a:pt x="282253" y="1158546"/>
                      <a:pt x="657472" y="1081765"/>
                    </a:cubicBezTo>
                    <a:lnTo>
                      <a:pt x="722458" y="1071847"/>
                    </a:lnTo>
                    <a:lnTo>
                      <a:pt x="721549" y="1062836"/>
                    </a:lnTo>
                    <a:cubicBezTo>
                      <a:pt x="721549" y="475848"/>
                      <a:pt x="1197397" y="0"/>
                      <a:pt x="1784385" y="0"/>
                    </a:cubicBezTo>
                    <a:close/>
                  </a:path>
                </a:pathLst>
              </a:custGeom>
              <a:solidFill>
                <a:schemeClr val="bg1"/>
              </a:solidFill>
              <a:ln w="12700" cap="flat" cmpd="sng" algn="ctr">
                <a:solidFill>
                  <a:srgbClr val="000000"/>
                </a:solidFill>
                <a:prstDash val="solid"/>
              </a:ln>
              <a:effectLst/>
            </p:spPr>
            <p:txBody>
              <a:bodyPr tIns="91440" bIns="91440" rtlCol="0" anchor="t" anchorCtr="0"/>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29" name="Picture 28">
                <a:extLst>
                  <a:ext uri="{FF2B5EF4-FFF2-40B4-BE49-F238E27FC236}">
                    <a16:creationId xmlns:a16="http://schemas.microsoft.com/office/drawing/2014/main" id="{037FC515-E5CA-0E77-7631-9C714A6D5C8D}"/>
                  </a:ext>
                </a:extLst>
              </p:cNvPr>
              <p:cNvPicPr>
                <a:picLocks noChangeAspect="1"/>
              </p:cNvPicPr>
              <p:nvPr/>
            </p:nvPicPr>
            <p:blipFill>
              <a:blip r:embed="rId19"/>
              <a:stretch>
                <a:fillRect/>
              </a:stretch>
            </p:blipFill>
            <p:spPr>
              <a:xfrm>
                <a:off x="8559808" y="4694940"/>
                <a:ext cx="671056" cy="419410"/>
              </a:xfrm>
              <a:prstGeom prst="rect">
                <a:avLst/>
              </a:prstGeom>
            </p:spPr>
          </p:pic>
          <p:pic>
            <p:nvPicPr>
              <p:cNvPr id="41" name="Picture 40">
                <a:extLst>
                  <a:ext uri="{FF2B5EF4-FFF2-40B4-BE49-F238E27FC236}">
                    <a16:creationId xmlns:a16="http://schemas.microsoft.com/office/drawing/2014/main" id="{E42F1B6A-9C8A-CDCA-45DE-199F44A2ED86}"/>
                  </a:ext>
                </a:extLst>
              </p:cNvPr>
              <p:cNvPicPr>
                <a:picLocks noChangeAspect="1"/>
              </p:cNvPicPr>
              <p:nvPr/>
            </p:nvPicPr>
            <p:blipFill>
              <a:blip r:embed="rId20"/>
              <a:stretch>
                <a:fillRect/>
              </a:stretch>
            </p:blipFill>
            <p:spPr>
              <a:xfrm>
                <a:off x="7598435" y="3991595"/>
                <a:ext cx="1240915" cy="709095"/>
              </a:xfrm>
              <a:prstGeom prst="rect">
                <a:avLst/>
              </a:prstGeom>
            </p:spPr>
          </p:pic>
        </p:grpSp>
        <p:pic>
          <p:nvPicPr>
            <p:cNvPr id="22" name="Picture 21">
              <a:extLst>
                <a:ext uri="{FF2B5EF4-FFF2-40B4-BE49-F238E27FC236}">
                  <a16:creationId xmlns:a16="http://schemas.microsoft.com/office/drawing/2014/main" id="{90176182-FA3E-7B19-D6A5-2750E6908417}"/>
                </a:ext>
              </a:extLst>
            </p:cNvPr>
            <p:cNvPicPr>
              <a:picLocks noChangeAspect="1"/>
            </p:cNvPicPr>
            <p:nvPr/>
          </p:nvPicPr>
          <p:blipFill>
            <a:blip r:embed="rId21"/>
            <a:stretch>
              <a:fillRect/>
            </a:stretch>
          </p:blipFill>
          <p:spPr>
            <a:xfrm>
              <a:off x="9269642" y="4053194"/>
              <a:ext cx="1083762" cy="167025"/>
            </a:xfrm>
            <a:prstGeom prst="rect">
              <a:avLst/>
            </a:prstGeom>
          </p:spPr>
        </p:pic>
      </p:grpSp>
      <p:sp>
        <p:nvSpPr>
          <p:cNvPr id="42" name="TextBox 41">
            <a:extLst>
              <a:ext uri="{FF2B5EF4-FFF2-40B4-BE49-F238E27FC236}">
                <a16:creationId xmlns:a16="http://schemas.microsoft.com/office/drawing/2014/main" id="{2894A64C-98F2-2428-F6F5-3EE65F684FC2}"/>
              </a:ext>
            </a:extLst>
          </p:cNvPr>
          <p:cNvSpPr txBox="1"/>
          <p:nvPr/>
        </p:nvSpPr>
        <p:spPr>
          <a:xfrm>
            <a:off x="2389235" y="2256117"/>
            <a:ext cx="2907182" cy="276999"/>
          </a:xfrm>
          <a:prstGeom prst="rect">
            <a:avLst/>
          </a:prstGeom>
          <a:solidFill>
            <a:schemeClr val="bg1"/>
          </a:solidFill>
        </p:spPr>
        <p:txBody>
          <a:bodyPr wrap="square" rtlCol="0">
            <a:spAutoFit/>
          </a:bodyPr>
          <a:lstStyle/>
          <a:p>
            <a:r>
              <a:rPr lang="en-US" sz="1200" b="1">
                <a:latin typeface="Arial" panose="020B0604020202020204" pitchFamily="34" charset="0"/>
                <a:cs typeface="Arial" panose="020B0604020202020204" pitchFamily="34" charset="0"/>
              </a:rPr>
              <a:t>SAP Business Technology Platform</a:t>
            </a:r>
          </a:p>
        </p:txBody>
      </p:sp>
      <p:sp>
        <p:nvSpPr>
          <p:cNvPr id="46" name="TextBox 45">
            <a:extLst>
              <a:ext uri="{FF2B5EF4-FFF2-40B4-BE49-F238E27FC236}">
                <a16:creationId xmlns:a16="http://schemas.microsoft.com/office/drawing/2014/main" id="{B4DEBC26-26B7-051F-68AF-BFC127F3BE39}"/>
              </a:ext>
            </a:extLst>
          </p:cNvPr>
          <p:cNvSpPr txBox="1"/>
          <p:nvPr/>
        </p:nvSpPr>
        <p:spPr>
          <a:xfrm>
            <a:off x="9514527" y="5742186"/>
            <a:ext cx="1459840" cy="461665"/>
          </a:xfrm>
          <a:prstGeom prst="rect">
            <a:avLst/>
          </a:prstGeom>
          <a:noFill/>
        </p:spPr>
        <p:txBody>
          <a:bodyPr wrap="square">
            <a:spAutoFit/>
          </a:bodyPr>
          <a:lstStyle/>
          <a:p>
            <a:pPr algn="ctr"/>
            <a:r>
              <a:rPr lang="en-US" sz="1200" b="1">
                <a:latin typeface="Arial" panose="020B0604020202020204" pitchFamily="34" charset="0"/>
                <a:cs typeface="Arial" panose="020B0604020202020204" pitchFamily="34" charset="0"/>
              </a:rPr>
              <a:t>Leading </a:t>
            </a:r>
            <a:r>
              <a:rPr lang="en-US" sz="1200" b="1">
                <a:solidFill>
                  <a:schemeClr val="tx1"/>
                </a:solidFill>
                <a:latin typeface="Arial" panose="020B0604020202020204" pitchFamily="34" charset="0"/>
                <a:cs typeface="Arial" panose="020B0604020202020204" pitchFamily="34" charset="0"/>
              </a:rPr>
              <a:t>Cloud Object Stores</a:t>
            </a:r>
            <a:endParaRPr lang="en-US" sz="1200"/>
          </a:p>
        </p:txBody>
      </p:sp>
      <p:grpSp>
        <p:nvGrpSpPr>
          <p:cNvPr id="10" name="Group 9">
            <a:extLst>
              <a:ext uri="{FF2B5EF4-FFF2-40B4-BE49-F238E27FC236}">
                <a16:creationId xmlns:a16="http://schemas.microsoft.com/office/drawing/2014/main" id="{7287C508-3C8D-9A8C-9759-487EDFA61265}"/>
              </a:ext>
            </a:extLst>
          </p:cNvPr>
          <p:cNvGrpSpPr/>
          <p:nvPr/>
        </p:nvGrpSpPr>
        <p:grpSpPr>
          <a:xfrm>
            <a:off x="2665236" y="2859670"/>
            <a:ext cx="2681915" cy="1032126"/>
            <a:chOff x="1558259" y="2680511"/>
            <a:chExt cx="2681915" cy="1032126"/>
          </a:xfrm>
        </p:grpSpPr>
        <p:sp>
          <p:nvSpPr>
            <p:cNvPr id="25" name="Rechteck 9">
              <a:extLst>
                <a:ext uri="{FF2B5EF4-FFF2-40B4-BE49-F238E27FC236}">
                  <a16:creationId xmlns:a16="http://schemas.microsoft.com/office/drawing/2014/main" id="{7713800C-1491-52F8-06FC-3F7D933AB340}"/>
                </a:ext>
              </a:extLst>
            </p:cNvPr>
            <p:cNvSpPr/>
            <p:nvPr/>
          </p:nvSpPr>
          <p:spPr>
            <a:xfrm>
              <a:off x="1584607" y="2680511"/>
              <a:ext cx="2655567" cy="1032126"/>
            </a:xfrm>
            <a:prstGeom prst="rect">
              <a:avLst/>
            </a:prstGeom>
            <a:noFill/>
            <a:ln w="19050" cap="rnd">
              <a:solidFill>
                <a:srgbClr val="074D9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ctr"/>
              <a:endParaRPr lang="en-US" sz="1100" b="1">
                <a:solidFill>
                  <a:schemeClr val="tx1"/>
                </a:solidFill>
                <a:latin typeface="Arial" panose="020B0604020202020204" pitchFamily="34" charset="0"/>
                <a:cs typeface="Arial" panose="020B0604020202020204" pitchFamily="34" charset="0"/>
              </a:endParaRPr>
            </a:p>
          </p:txBody>
        </p:sp>
        <p:pic>
          <p:nvPicPr>
            <p:cNvPr id="26" name="Bild 22">
              <a:extLst>
                <a:ext uri="{FF2B5EF4-FFF2-40B4-BE49-F238E27FC236}">
                  <a16:creationId xmlns:a16="http://schemas.microsoft.com/office/drawing/2014/main" id="{86C16129-8282-5E4B-6475-53D9728F5590}"/>
                </a:ext>
              </a:extLst>
            </p:cNvPr>
            <p:cNvPicPr>
              <a:picLocks noChangeAspect="1"/>
            </p:cNvPicPr>
            <p:nvPr/>
          </p:nvPicPr>
          <p:blipFill rotWithShape="1">
            <a:blip r:embed="rId22">
              <a:extLst>
                <a:ext uri="{28A0092B-C50C-407E-A947-70E740481C1C}">
                  <a14:useLocalDpi xmlns:a14="http://schemas.microsoft.com/office/drawing/2010/main" val="0"/>
                </a:ext>
              </a:extLst>
            </a:blip>
            <a:srcRect l="-9404" t="-9404" r="-9404" b="-9404"/>
            <a:stretch/>
          </p:blipFill>
          <p:spPr>
            <a:xfrm>
              <a:off x="3140762" y="2916709"/>
              <a:ext cx="378942" cy="378942"/>
            </a:xfrm>
            <a:prstGeom prst="rect">
              <a:avLst/>
            </a:prstGeom>
          </p:spPr>
        </p:pic>
        <p:sp>
          <p:nvSpPr>
            <p:cNvPr id="30" name="Rectangle 128">
              <a:extLst>
                <a:ext uri="{FF2B5EF4-FFF2-40B4-BE49-F238E27FC236}">
                  <a16:creationId xmlns:a16="http://schemas.microsoft.com/office/drawing/2014/main" id="{9CC43F81-CF37-A7B5-904F-BAD5EE423F0C}"/>
                </a:ext>
              </a:extLst>
            </p:cNvPr>
            <p:cNvSpPr/>
            <p:nvPr/>
          </p:nvSpPr>
          <p:spPr>
            <a:xfrm>
              <a:off x="3422769" y="2865948"/>
              <a:ext cx="692818" cy="507831"/>
            </a:xfrm>
            <a:prstGeom prst="rect">
              <a:avLst/>
            </a:prstGeom>
          </p:spPr>
          <p:txBody>
            <a:bodyPr wrap="none" lIns="91440" tIns="45720" rIns="91440" bIns="45720" anchor="t">
              <a:spAutoFit/>
            </a:bodyPr>
            <a:lstStyle/>
            <a:p>
              <a:r>
                <a:rPr lang="en-US" sz="900">
                  <a:solidFill>
                    <a:schemeClr val="tx1">
                      <a:lumMod val="65000"/>
                      <a:lumOff val="35000"/>
                    </a:schemeClr>
                  </a:solidFill>
                </a:rPr>
                <a:t>Corestone </a:t>
              </a:r>
              <a:br>
                <a:rPr lang="en-US" sz="900">
                  <a:solidFill>
                    <a:schemeClr val="tx1">
                      <a:lumMod val="65000"/>
                      <a:lumOff val="35000"/>
                    </a:schemeClr>
                  </a:solidFill>
                </a:rPr>
              </a:br>
              <a:r>
                <a:rPr lang="en-US" sz="900">
                  <a:solidFill>
                    <a:schemeClr val="tx1">
                      <a:lumMod val="65000"/>
                      <a:lumOff val="35000"/>
                    </a:schemeClr>
                  </a:solidFill>
                </a:rPr>
                <a:t>Content </a:t>
              </a:r>
            </a:p>
            <a:p>
              <a:r>
                <a:rPr lang="en-US" sz="900">
                  <a:solidFill>
                    <a:schemeClr val="tx1">
                      <a:lumMod val="65000"/>
                      <a:lumOff val="35000"/>
                    </a:schemeClr>
                  </a:solidFill>
                </a:rPr>
                <a:t>Search</a:t>
              </a:r>
              <a:endParaRPr lang="en-US">
                <a:solidFill>
                  <a:schemeClr val="tx1">
                    <a:lumMod val="65000"/>
                    <a:lumOff val="35000"/>
                  </a:schemeClr>
                </a:solidFill>
              </a:endParaRPr>
            </a:p>
          </p:txBody>
        </p:sp>
        <p:sp>
          <p:nvSpPr>
            <p:cNvPr id="63" name="TextBox 62">
              <a:extLst>
                <a:ext uri="{FF2B5EF4-FFF2-40B4-BE49-F238E27FC236}">
                  <a16:creationId xmlns:a16="http://schemas.microsoft.com/office/drawing/2014/main" id="{9B9EC265-B9DD-86D2-29F9-4F5B7EB3FA35}"/>
                </a:ext>
              </a:extLst>
            </p:cNvPr>
            <p:cNvSpPr txBox="1"/>
            <p:nvPr/>
          </p:nvSpPr>
          <p:spPr>
            <a:xfrm>
              <a:off x="1558259" y="3234686"/>
              <a:ext cx="2668136" cy="461665"/>
            </a:xfrm>
            <a:prstGeom prst="rect">
              <a:avLst/>
            </a:prstGeom>
            <a:noFill/>
          </p:spPr>
          <p:txBody>
            <a:bodyPr wrap="square">
              <a:spAutoFit/>
            </a:bodyPr>
            <a:lstStyle/>
            <a:p>
              <a:pPr algn="ctr"/>
              <a:br>
                <a:rPr lang="en-US" sz="1200" b="1">
                  <a:solidFill>
                    <a:schemeClr val="tx1"/>
                  </a:solidFill>
                  <a:latin typeface="Arial" panose="020B0604020202020204" pitchFamily="34" charset="0"/>
                  <a:cs typeface="Arial" panose="020B0604020202020204" pitchFamily="34" charset="0"/>
                </a:rPr>
              </a:br>
              <a:r>
                <a:rPr lang="en-US" sz="1200" b="1">
                  <a:solidFill>
                    <a:schemeClr val="tx1"/>
                  </a:solidFill>
                  <a:latin typeface="Arial" panose="020B0604020202020204" pitchFamily="34" charset="0"/>
                  <a:cs typeface="Arial" panose="020B0604020202020204" pitchFamily="34" charset="0"/>
                </a:rPr>
                <a:t>UI5 Applications</a:t>
              </a:r>
            </a:p>
          </p:txBody>
        </p:sp>
      </p:grpSp>
      <p:pic>
        <p:nvPicPr>
          <p:cNvPr id="2" name="Bild 22">
            <a:extLst>
              <a:ext uri="{FF2B5EF4-FFF2-40B4-BE49-F238E27FC236}">
                <a16:creationId xmlns:a16="http://schemas.microsoft.com/office/drawing/2014/main" id="{491072A9-CA9E-2DEC-A8C5-5839F2E6307D}"/>
              </a:ext>
            </a:extLst>
          </p:cNvPr>
          <p:cNvPicPr>
            <a:picLocks noChangeAspect="1"/>
          </p:cNvPicPr>
          <p:nvPr/>
        </p:nvPicPr>
        <p:blipFill rotWithShape="1">
          <a:blip r:embed="rId22">
            <a:extLst>
              <a:ext uri="{28A0092B-C50C-407E-A947-70E740481C1C}">
                <a14:useLocalDpi xmlns:a14="http://schemas.microsoft.com/office/drawing/2010/main" val="0"/>
              </a:ext>
            </a:extLst>
          </a:blip>
          <a:srcRect l="-9404" t="-9404" r="-9404" b="-9404"/>
          <a:stretch/>
        </p:blipFill>
        <p:spPr>
          <a:xfrm>
            <a:off x="3385195" y="3094224"/>
            <a:ext cx="378942" cy="378942"/>
          </a:xfrm>
          <a:prstGeom prst="rect">
            <a:avLst/>
          </a:prstGeom>
        </p:spPr>
      </p:pic>
      <p:sp>
        <p:nvSpPr>
          <p:cNvPr id="6" name="Rectangle 129">
            <a:extLst>
              <a:ext uri="{FF2B5EF4-FFF2-40B4-BE49-F238E27FC236}">
                <a16:creationId xmlns:a16="http://schemas.microsoft.com/office/drawing/2014/main" id="{32EA0D28-27F1-1C16-2194-0F17DC559632}"/>
              </a:ext>
            </a:extLst>
          </p:cNvPr>
          <p:cNvSpPr>
            <a:spLocks/>
          </p:cNvSpPr>
          <p:nvPr/>
        </p:nvSpPr>
        <p:spPr>
          <a:xfrm>
            <a:off x="3648270" y="3064048"/>
            <a:ext cx="884520" cy="507831"/>
          </a:xfrm>
          <a:prstGeom prst="rect">
            <a:avLst/>
          </a:prstGeom>
        </p:spPr>
        <p:txBody>
          <a:bodyPr wrap="square">
            <a:spAutoFit/>
          </a:bodyPr>
          <a:lstStyle/>
          <a:p>
            <a:pPr>
              <a:buClrTx/>
              <a:buSzTx/>
              <a:buFontTx/>
              <a:buNone/>
            </a:pPr>
            <a:r>
              <a:rPr lang="en-US" sz="900">
                <a:solidFill>
                  <a:schemeClr val="tx1">
                    <a:lumMod val="65000"/>
                    <a:lumOff val="35000"/>
                  </a:schemeClr>
                </a:solidFill>
              </a:rPr>
              <a:t>Corestone Content</a:t>
            </a:r>
          </a:p>
          <a:p>
            <a:pPr>
              <a:buClrTx/>
              <a:buSzTx/>
              <a:buFontTx/>
              <a:buNone/>
            </a:pPr>
            <a:r>
              <a:rPr lang="en-US" sz="900">
                <a:solidFill>
                  <a:schemeClr val="tx1">
                    <a:lumMod val="65000"/>
                    <a:lumOff val="35000"/>
                  </a:schemeClr>
                </a:solidFill>
              </a:rPr>
              <a:t>Archive</a:t>
            </a:r>
          </a:p>
        </p:txBody>
      </p:sp>
      <p:sp>
        <p:nvSpPr>
          <p:cNvPr id="40" name="Text Box 92">
            <a:extLst>
              <a:ext uri="{FF2B5EF4-FFF2-40B4-BE49-F238E27FC236}">
                <a16:creationId xmlns:a16="http://schemas.microsoft.com/office/drawing/2014/main" id="{BDAC5591-BD1F-3633-6CDD-FCBDD72150BF}"/>
              </a:ext>
            </a:extLst>
          </p:cNvPr>
          <p:cNvSpPr txBox="1">
            <a:spLocks noChangeArrowheads="1"/>
          </p:cNvSpPr>
          <p:nvPr/>
        </p:nvSpPr>
        <p:spPr bwMode="auto">
          <a:xfrm>
            <a:off x="5244259" y="1488930"/>
            <a:ext cx="471939" cy="169277"/>
          </a:xfrm>
          <a:prstGeom prst="rect">
            <a:avLst/>
          </a:prstGeom>
          <a:solidFill>
            <a:schemeClr val="bg1"/>
          </a:solidFill>
          <a:ln w="12700">
            <a:noFill/>
            <a:miter lim="800000"/>
            <a:headEnd/>
            <a:tailEnd/>
          </a:ln>
        </p:spPr>
        <p:txBody>
          <a:bodyPr wrap="square" lIns="0" tIns="0" rIns="0" bIns="0">
            <a:spAutoFit/>
          </a:bodyPr>
          <a:lstStyle/>
          <a:p>
            <a:pPr algn="ctr">
              <a:spcBef>
                <a:spcPct val="50000"/>
              </a:spcBef>
              <a:buClrTx/>
              <a:buSzTx/>
              <a:buFontTx/>
              <a:buNone/>
            </a:pPr>
            <a:r>
              <a:rPr lang="en-US" sz="1100">
                <a:solidFill>
                  <a:schemeClr val="tx1">
                    <a:lumMod val="65000"/>
                    <a:lumOff val="35000"/>
                  </a:schemeClr>
                </a:solidFill>
              </a:rPr>
              <a:t>User</a:t>
            </a:r>
          </a:p>
        </p:txBody>
      </p:sp>
      <p:sp>
        <p:nvSpPr>
          <p:cNvPr id="45" name="Text Box 92">
            <a:extLst>
              <a:ext uri="{FF2B5EF4-FFF2-40B4-BE49-F238E27FC236}">
                <a16:creationId xmlns:a16="http://schemas.microsoft.com/office/drawing/2014/main" id="{F035449E-DA25-9A0D-D712-A4960CF1D0DF}"/>
              </a:ext>
            </a:extLst>
          </p:cNvPr>
          <p:cNvSpPr txBox="1">
            <a:spLocks noChangeArrowheads="1"/>
          </p:cNvSpPr>
          <p:nvPr/>
        </p:nvSpPr>
        <p:spPr bwMode="auto">
          <a:xfrm>
            <a:off x="3600654" y="1472690"/>
            <a:ext cx="336484" cy="169277"/>
          </a:xfrm>
          <a:prstGeom prst="rect">
            <a:avLst/>
          </a:prstGeom>
          <a:solidFill>
            <a:schemeClr val="bg1"/>
          </a:solidFill>
          <a:ln w="12700">
            <a:noFill/>
            <a:miter lim="800000"/>
            <a:headEnd/>
            <a:tailEnd/>
          </a:ln>
        </p:spPr>
        <p:txBody>
          <a:bodyPr wrap="square" lIns="0" tIns="0" rIns="0" bIns="0">
            <a:spAutoFit/>
          </a:bodyPr>
          <a:lstStyle/>
          <a:p>
            <a:pPr algn="ctr">
              <a:spcBef>
                <a:spcPct val="50000"/>
              </a:spcBef>
              <a:buClrTx/>
              <a:buSzTx/>
              <a:buFontTx/>
              <a:buNone/>
            </a:pPr>
            <a:r>
              <a:rPr lang="en-US" sz="1100">
                <a:solidFill>
                  <a:schemeClr val="tx1">
                    <a:lumMod val="65000"/>
                    <a:lumOff val="35000"/>
                  </a:schemeClr>
                </a:solidFill>
              </a:rPr>
              <a:t>User</a:t>
            </a:r>
          </a:p>
        </p:txBody>
      </p:sp>
      <p:sp>
        <p:nvSpPr>
          <p:cNvPr id="52" name="TextBox 51">
            <a:extLst>
              <a:ext uri="{FF2B5EF4-FFF2-40B4-BE49-F238E27FC236}">
                <a16:creationId xmlns:a16="http://schemas.microsoft.com/office/drawing/2014/main" id="{5C18402A-65FF-782D-46AF-03AD29619E58}"/>
              </a:ext>
            </a:extLst>
          </p:cNvPr>
          <p:cNvSpPr txBox="1"/>
          <p:nvPr/>
        </p:nvSpPr>
        <p:spPr>
          <a:xfrm>
            <a:off x="7414254" y="4359535"/>
            <a:ext cx="1238966" cy="461665"/>
          </a:xfrm>
          <a:prstGeom prst="rect">
            <a:avLst/>
          </a:prstGeom>
          <a:noFill/>
        </p:spPr>
        <p:txBody>
          <a:bodyPr wrap="square">
            <a:spAutoFit/>
          </a:bodyPr>
          <a:lstStyle/>
          <a:p>
            <a:pPr algn="ctr"/>
            <a:r>
              <a:rPr lang="en-US" sz="1200" b="1">
                <a:solidFill>
                  <a:schemeClr val="tx1"/>
                </a:solidFill>
                <a:latin typeface="Arial" panose="020B0604020202020204" pitchFamily="34" charset="0"/>
                <a:cs typeface="Arial" panose="020B0604020202020204" pitchFamily="34" charset="0"/>
              </a:rPr>
              <a:t>Cloud </a:t>
            </a:r>
            <a:br>
              <a:rPr lang="en-US" sz="1200" b="1">
                <a:solidFill>
                  <a:schemeClr val="tx1"/>
                </a:solidFill>
                <a:latin typeface="Arial" panose="020B0604020202020204" pitchFamily="34" charset="0"/>
                <a:cs typeface="Arial" panose="020B0604020202020204" pitchFamily="34" charset="0"/>
              </a:rPr>
            </a:br>
            <a:r>
              <a:rPr lang="en-US" sz="1200" b="1">
                <a:solidFill>
                  <a:schemeClr val="tx1"/>
                </a:solidFill>
                <a:latin typeface="Arial" panose="020B0604020202020204" pitchFamily="34" charset="0"/>
                <a:cs typeface="Arial" panose="020B0604020202020204" pitchFamily="34" charset="0"/>
              </a:rPr>
              <a:t>private edition</a:t>
            </a:r>
            <a:endParaRPr lang="en-US" sz="1200"/>
          </a:p>
        </p:txBody>
      </p:sp>
      <p:sp>
        <p:nvSpPr>
          <p:cNvPr id="54" name="TextBox 53">
            <a:extLst>
              <a:ext uri="{FF2B5EF4-FFF2-40B4-BE49-F238E27FC236}">
                <a16:creationId xmlns:a16="http://schemas.microsoft.com/office/drawing/2014/main" id="{9CBD261B-FADD-2EDA-A8C1-F9DC90C1DA98}"/>
              </a:ext>
            </a:extLst>
          </p:cNvPr>
          <p:cNvSpPr txBox="1"/>
          <p:nvPr/>
        </p:nvSpPr>
        <p:spPr>
          <a:xfrm>
            <a:off x="7536899" y="3018362"/>
            <a:ext cx="1196319" cy="276999"/>
          </a:xfrm>
          <a:prstGeom prst="rect">
            <a:avLst/>
          </a:prstGeom>
          <a:noFill/>
        </p:spPr>
        <p:txBody>
          <a:bodyPr wrap="square">
            <a:spAutoFit/>
          </a:bodyPr>
          <a:lstStyle/>
          <a:p>
            <a:r>
              <a:rPr lang="en-US" sz="1200" b="1">
                <a:latin typeface="Arial" panose="020B0604020202020204" pitchFamily="34" charset="0"/>
                <a:cs typeface="Arial" panose="020B0604020202020204" pitchFamily="34" charset="0"/>
              </a:rPr>
              <a:t>O</a:t>
            </a:r>
            <a:r>
              <a:rPr lang="en-US" sz="1200" b="1">
                <a:solidFill>
                  <a:schemeClr val="tx1"/>
                </a:solidFill>
                <a:latin typeface="Arial" panose="020B0604020202020204" pitchFamily="34" charset="0"/>
                <a:cs typeface="Arial" panose="020B0604020202020204" pitchFamily="34" charset="0"/>
              </a:rPr>
              <a:t>n-premise</a:t>
            </a:r>
            <a:endParaRPr lang="en-US" sz="1200"/>
          </a:p>
        </p:txBody>
      </p:sp>
      <p:sp>
        <p:nvSpPr>
          <p:cNvPr id="67" name="CustomShape 2">
            <a:extLst>
              <a:ext uri="{FF2B5EF4-FFF2-40B4-BE49-F238E27FC236}">
                <a16:creationId xmlns:a16="http://schemas.microsoft.com/office/drawing/2014/main" id="{D6DE13DD-E900-8305-F56B-F2D37666D8C4}"/>
              </a:ext>
            </a:extLst>
          </p:cNvPr>
          <p:cNvSpPr/>
          <p:nvPr/>
        </p:nvSpPr>
        <p:spPr>
          <a:xfrm>
            <a:off x="2550321" y="2577952"/>
            <a:ext cx="2890800" cy="1406397"/>
          </a:xfrm>
          <a:prstGeom prst="rect">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txBody>
          <a:bodyPr/>
          <a:lstStyle/>
          <a:p>
            <a:endParaRPr lang="en-US"/>
          </a:p>
        </p:txBody>
      </p:sp>
      <p:sp>
        <p:nvSpPr>
          <p:cNvPr id="70" name="CustomShape 23">
            <a:extLst>
              <a:ext uri="{FF2B5EF4-FFF2-40B4-BE49-F238E27FC236}">
                <a16:creationId xmlns:a16="http://schemas.microsoft.com/office/drawing/2014/main" id="{FCE67C2F-64D2-858E-5F38-0FC29711E231}"/>
              </a:ext>
            </a:extLst>
          </p:cNvPr>
          <p:cNvSpPr/>
          <p:nvPr/>
        </p:nvSpPr>
        <p:spPr>
          <a:xfrm rot="10800000" flipV="1">
            <a:off x="2920946" y="2632471"/>
            <a:ext cx="2242826" cy="184666"/>
          </a:xfrm>
          <a:prstGeom prst="rect">
            <a:avLst/>
          </a:prstGeom>
          <a:noFill/>
          <a:ln w="9360">
            <a:noFill/>
          </a:ln>
        </p:spPr>
        <p:style>
          <a:lnRef idx="0">
            <a:scrgbClr r="0" g="0" b="0"/>
          </a:lnRef>
          <a:fillRef idx="0">
            <a:scrgbClr r="0" g="0" b="0"/>
          </a:fillRef>
          <a:effectRef idx="0">
            <a:scrgbClr r="0" g="0" b="0"/>
          </a:effectRef>
          <a:fontRef idx="minor"/>
        </p:style>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 normalizeH="0" baseline="0" noProof="0">
                <a:ln>
                  <a:noFill/>
                </a:ln>
                <a:solidFill>
                  <a:prstClr val="black"/>
                </a:solidFill>
                <a:effectLst/>
                <a:uLnTx/>
                <a:uFillTx/>
                <a:latin typeface="Arial"/>
              </a:rPr>
              <a:t>Customer Subaccount / Tenant</a:t>
            </a:r>
          </a:p>
        </p:txBody>
      </p:sp>
      <p:sp>
        <p:nvSpPr>
          <p:cNvPr id="74" name="Line 3">
            <a:extLst>
              <a:ext uri="{FF2B5EF4-FFF2-40B4-BE49-F238E27FC236}">
                <a16:creationId xmlns:a16="http://schemas.microsoft.com/office/drawing/2014/main" id="{FC28B322-D94C-EAD7-12E5-BFB1992E1DFB}"/>
              </a:ext>
            </a:extLst>
          </p:cNvPr>
          <p:cNvSpPr/>
          <p:nvPr/>
        </p:nvSpPr>
        <p:spPr>
          <a:xfrm flipH="1">
            <a:off x="6394494" y="1527369"/>
            <a:ext cx="9000" cy="3891240"/>
          </a:xfrm>
          <a:prstGeom prst="line">
            <a:avLst/>
          </a:prstGeom>
          <a:ln>
            <a:prstDash val="lgDash"/>
          </a:ln>
        </p:spPr>
        <p:style>
          <a:lnRef idx="1">
            <a:schemeClr val="accent3"/>
          </a:lnRef>
          <a:fillRef idx="0">
            <a:schemeClr val="accent3"/>
          </a:fillRef>
          <a:effectRef idx="0">
            <a:schemeClr val="accent3"/>
          </a:effectRef>
          <a:fontRef idx="minor">
            <a:schemeClr val="tx1"/>
          </a:fontRef>
        </p:style>
        <p:txBody>
          <a:bodyPr/>
          <a:lstStyle/>
          <a:p>
            <a:endParaRPr lang="en-US"/>
          </a:p>
        </p:txBody>
      </p:sp>
      <p:sp>
        <p:nvSpPr>
          <p:cNvPr id="75" name="CustomShape 8">
            <a:extLst>
              <a:ext uri="{FF2B5EF4-FFF2-40B4-BE49-F238E27FC236}">
                <a16:creationId xmlns:a16="http://schemas.microsoft.com/office/drawing/2014/main" id="{0F012182-5EFB-6374-EA80-C1219CDE5C2B}"/>
              </a:ext>
            </a:extLst>
          </p:cNvPr>
          <p:cNvSpPr/>
          <p:nvPr/>
        </p:nvSpPr>
        <p:spPr>
          <a:xfrm>
            <a:off x="6149637" y="1266461"/>
            <a:ext cx="530280" cy="152640"/>
          </a:xfrm>
          <a:prstGeom prst="rect">
            <a:avLst/>
          </a:prstGeom>
          <a:noFill/>
          <a:ln w="9360">
            <a:noFill/>
          </a:ln>
        </p:spPr>
        <p:style>
          <a:lnRef idx="0">
            <a:scrgbClr r="0" g="0" b="0"/>
          </a:lnRef>
          <a:fillRef idx="0">
            <a:scrgbClr r="0" g="0" b="0"/>
          </a:fillRef>
          <a:effectRef idx="0">
            <a:scrgbClr r="0" g="0" b="0"/>
          </a:effectRef>
          <a:fontRef idx="minor"/>
        </p:style>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 normalizeH="0" baseline="0" noProof="0">
                <a:ln>
                  <a:noFill/>
                </a:ln>
                <a:solidFill>
                  <a:prstClr val="black"/>
                </a:solidFill>
                <a:effectLst/>
                <a:uLnTx/>
                <a:uFillTx/>
                <a:latin typeface="Arial"/>
              </a:rPr>
              <a:t>Firewall</a:t>
            </a:r>
            <a:endParaRPr kumimoji="0" lang="en-US" sz="1000" b="0" i="0" u="none" strike="noStrike" kern="1200" cap="none" spc="-1" normalizeH="0" baseline="0" noProof="0">
              <a:ln>
                <a:noFill/>
              </a:ln>
              <a:solidFill>
                <a:prstClr val="black"/>
              </a:solidFill>
              <a:effectLst/>
              <a:uLnTx/>
              <a:uFillTx/>
              <a:latin typeface="Arial"/>
            </a:endParaRPr>
          </a:p>
        </p:txBody>
      </p:sp>
      <p:sp>
        <p:nvSpPr>
          <p:cNvPr id="76" name="Line 11">
            <a:extLst>
              <a:ext uri="{FF2B5EF4-FFF2-40B4-BE49-F238E27FC236}">
                <a16:creationId xmlns:a16="http://schemas.microsoft.com/office/drawing/2014/main" id="{76B4E095-59E9-459E-EF22-AE09A1E1E16B}"/>
              </a:ext>
            </a:extLst>
          </p:cNvPr>
          <p:cNvSpPr/>
          <p:nvPr/>
        </p:nvSpPr>
        <p:spPr>
          <a:xfrm>
            <a:off x="1851245" y="1469234"/>
            <a:ext cx="0" cy="4311285"/>
          </a:xfrm>
          <a:prstGeom prst="line">
            <a:avLst/>
          </a:prstGeom>
          <a:ln>
            <a:prstDash val="lgDash"/>
          </a:ln>
        </p:spPr>
        <p:style>
          <a:lnRef idx="1">
            <a:schemeClr val="accent3"/>
          </a:lnRef>
          <a:fillRef idx="0">
            <a:schemeClr val="accent3"/>
          </a:fillRef>
          <a:effectRef idx="0">
            <a:schemeClr val="accent3"/>
          </a:effectRef>
          <a:fontRef idx="minor">
            <a:schemeClr val="tx1"/>
          </a:fontRef>
        </p:style>
        <p:txBody>
          <a:bodyPr/>
          <a:lstStyle/>
          <a:p>
            <a:endParaRPr lang="en-US"/>
          </a:p>
        </p:txBody>
      </p:sp>
      <p:sp>
        <p:nvSpPr>
          <p:cNvPr id="77" name="CustomShape 12">
            <a:extLst>
              <a:ext uri="{FF2B5EF4-FFF2-40B4-BE49-F238E27FC236}">
                <a16:creationId xmlns:a16="http://schemas.microsoft.com/office/drawing/2014/main" id="{563E1D46-221A-332C-C2E1-BB6E616FE23D}"/>
              </a:ext>
            </a:extLst>
          </p:cNvPr>
          <p:cNvSpPr/>
          <p:nvPr/>
        </p:nvSpPr>
        <p:spPr>
          <a:xfrm>
            <a:off x="1644605" y="1244235"/>
            <a:ext cx="509760" cy="152640"/>
          </a:xfrm>
          <a:prstGeom prst="rect">
            <a:avLst/>
          </a:prstGeom>
          <a:noFill/>
          <a:ln w="9360">
            <a:noFill/>
          </a:ln>
        </p:spPr>
        <p:style>
          <a:lnRef idx="0">
            <a:scrgbClr r="0" g="0" b="0"/>
          </a:lnRef>
          <a:fillRef idx="0">
            <a:scrgbClr r="0" g="0" b="0"/>
          </a:fillRef>
          <a:effectRef idx="0">
            <a:scrgbClr r="0" g="0" b="0"/>
          </a:effectRef>
          <a:fontRef idx="minor"/>
        </p:style>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 normalizeH="0" baseline="0" noProof="0">
                <a:ln>
                  <a:noFill/>
                </a:ln>
                <a:solidFill>
                  <a:prstClr val="black"/>
                </a:solidFill>
                <a:effectLst/>
                <a:uLnTx/>
                <a:uFillTx/>
                <a:latin typeface="Arial"/>
              </a:rPr>
              <a:t>Firewall</a:t>
            </a:r>
            <a:endParaRPr kumimoji="0" lang="en-US" sz="1000" b="0" i="0" u="none" strike="noStrike" kern="1200" cap="none" spc="-1" normalizeH="0" baseline="0" noProof="0">
              <a:ln>
                <a:noFill/>
              </a:ln>
              <a:solidFill>
                <a:prstClr val="black"/>
              </a:solidFill>
              <a:effectLst/>
              <a:uLnTx/>
              <a:uFillTx/>
              <a:latin typeface="Arial"/>
            </a:endParaRPr>
          </a:p>
        </p:txBody>
      </p:sp>
      <p:sp>
        <p:nvSpPr>
          <p:cNvPr id="79" name="TextBox 78">
            <a:extLst>
              <a:ext uri="{FF2B5EF4-FFF2-40B4-BE49-F238E27FC236}">
                <a16:creationId xmlns:a16="http://schemas.microsoft.com/office/drawing/2014/main" id="{D6049C20-388E-1C7A-4853-8ACB8B2E24BD}"/>
              </a:ext>
            </a:extLst>
          </p:cNvPr>
          <p:cNvSpPr txBox="1"/>
          <p:nvPr/>
        </p:nvSpPr>
        <p:spPr>
          <a:xfrm>
            <a:off x="5904284" y="3309701"/>
            <a:ext cx="1051662"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1" u="none" strike="noStrike" kern="1200" cap="none" spc="-1" normalizeH="0" baseline="0" noProof="0">
                <a:ln>
                  <a:noFill/>
                </a:ln>
                <a:solidFill>
                  <a:prstClr val="black"/>
                </a:solidFill>
                <a:effectLst/>
                <a:uLnTx/>
                <a:uFillTx/>
                <a:latin typeface="Arial"/>
              </a:rPr>
              <a:t>https</a:t>
            </a:r>
            <a:r>
              <a:rPr kumimoji="0" lang="en-US" sz="800" b="0" i="1" u="none" strike="noStrike" kern="1200" cap="none" spc="-1" normalizeH="0" baseline="0" noProof="0">
                <a:ln>
                  <a:noFill/>
                </a:ln>
                <a:solidFill>
                  <a:prstClr val="black"/>
                </a:solidFill>
                <a:effectLst/>
                <a:uLnTx/>
                <a:uFillTx/>
                <a:latin typeface="Arial"/>
              </a:rPr>
              <a:t> - RFC</a:t>
            </a:r>
          </a:p>
        </p:txBody>
      </p:sp>
      <p:cxnSp>
        <p:nvCxnSpPr>
          <p:cNvPr id="80" name="Gewinkelte Verbindung 42">
            <a:extLst>
              <a:ext uri="{FF2B5EF4-FFF2-40B4-BE49-F238E27FC236}">
                <a16:creationId xmlns:a16="http://schemas.microsoft.com/office/drawing/2014/main" id="{B32FF2B9-0E12-57E4-DD54-28FFF4C874A8}"/>
              </a:ext>
            </a:extLst>
          </p:cNvPr>
          <p:cNvCxnSpPr>
            <a:cxnSpLocks/>
            <a:stCxn id="51" idx="3"/>
            <a:endCxn id="23" idx="16"/>
          </p:cNvCxnSpPr>
          <p:nvPr/>
        </p:nvCxnSpPr>
        <p:spPr>
          <a:xfrm flipV="1">
            <a:off x="8757741" y="5187578"/>
            <a:ext cx="756786" cy="2730"/>
          </a:xfrm>
          <a:prstGeom prst="straightConnector1">
            <a:avLst/>
          </a:prstGeom>
          <a:ln w="19050" cap="rnd" cmpd="sng">
            <a:solidFill>
              <a:schemeClr val="tx1">
                <a:lumMod val="65000"/>
                <a:lumOff val="35000"/>
              </a:schemeClr>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5195793-73D0-892E-785C-96D7992EB1FF}"/>
              </a:ext>
            </a:extLst>
          </p:cNvPr>
          <p:cNvSpPr txBox="1"/>
          <p:nvPr/>
        </p:nvSpPr>
        <p:spPr>
          <a:xfrm>
            <a:off x="9028286" y="5347414"/>
            <a:ext cx="455143" cy="21544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0" i="1" u="none" strike="noStrike" kern="1200" cap="none" spc="-1" normalizeH="0" baseline="0" noProof="0">
                <a:ln>
                  <a:noFill/>
                </a:ln>
                <a:solidFill>
                  <a:prstClr val="black"/>
                </a:solidFill>
                <a:effectLst/>
                <a:uLnTx/>
                <a:uFillTx/>
                <a:latin typeface="Arial"/>
              </a:rPr>
              <a:t>https</a:t>
            </a:r>
            <a:r>
              <a:rPr kumimoji="0" lang="en-US" sz="800" b="0" i="1" u="none" strike="noStrike" kern="1200" cap="none" spc="-1" normalizeH="0" baseline="0" noProof="0">
                <a:ln>
                  <a:noFill/>
                </a:ln>
                <a:solidFill>
                  <a:prstClr val="black"/>
                </a:solidFill>
                <a:effectLst/>
                <a:uLnTx/>
                <a:uFillTx/>
                <a:latin typeface="Arial"/>
              </a:rPr>
              <a:t> </a:t>
            </a:r>
          </a:p>
        </p:txBody>
      </p:sp>
      <p:pic>
        <p:nvPicPr>
          <p:cNvPr id="82" name="Picture 81" descr="A picture containing icon&#10;&#10;Description automatically generated">
            <a:extLst>
              <a:ext uri="{FF2B5EF4-FFF2-40B4-BE49-F238E27FC236}">
                <a16:creationId xmlns:a16="http://schemas.microsoft.com/office/drawing/2014/main" id="{C3612298-1276-1D09-4286-DEA9CF3FE87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02762" y="3891796"/>
            <a:ext cx="661949" cy="375105"/>
          </a:xfrm>
          <a:prstGeom prst="rect">
            <a:avLst/>
          </a:prstGeom>
        </p:spPr>
      </p:pic>
      <p:sp>
        <p:nvSpPr>
          <p:cNvPr id="99" name="Abgerundetes Rechteck 24">
            <a:extLst>
              <a:ext uri="{FF2B5EF4-FFF2-40B4-BE49-F238E27FC236}">
                <a16:creationId xmlns:a16="http://schemas.microsoft.com/office/drawing/2014/main" id="{0EE11A8E-B635-686B-9B8E-46586D16D77F}"/>
              </a:ext>
            </a:extLst>
          </p:cNvPr>
          <p:cNvSpPr/>
          <p:nvPr/>
        </p:nvSpPr>
        <p:spPr>
          <a:xfrm>
            <a:off x="6123389" y="3730240"/>
            <a:ext cx="602175" cy="190701"/>
          </a:xfrm>
          <a:prstGeom prst="roundRect">
            <a:avLst>
              <a:gd name="adj"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35991" rtlCol="0" anchor="ctr"/>
          <a:lstStyle/>
          <a:p>
            <a:pPr algn="ctr"/>
            <a:r>
              <a:rPr lang="en-US" sz="1100">
                <a:ea typeface="BentonSans Book " charset="0"/>
                <a:cs typeface="BentonSans Book " charset="0"/>
              </a:rPr>
              <a:t>Secure</a:t>
            </a:r>
          </a:p>
        </p:txBody>
      </p:sp>
      <p:pic>
        <p:nvPicPr>
          <p:cNvPr id="28" name="Picture 27">
            <a:extLst>
              <a:ext uri="{FF2B5EF4-FFF2-40B4-BE49-F238E27FC236}">
                <a16:creationId xmlns:a16="http://schemas.microsoft.com/office/drawing/2014/main" id="{232F3486-3C60-4131-9E93-D3B3559644EA}"/>
              </a:ext>
            </a:extLst>
          </p:cNvPr>
          <p:cNvPicPr>
            <a:picLocks noChangeAspect="1"/>
          </p:cNvPicPr>
          <p:nvPr/>
        </p:nvPicPr>
        <p:blipFill>
          <a:blip r:embed="rId24"/>
          <a:stretch>
            <a:fillRect/>
          </a:stretch>
        </p:blipFill>
        <p:spPr>
          <a:xfrm>
            <a:off x="2809161" y="3072236"/>
            <a:ext cx="466725" cy="466725"/>
          </a:xfrm>
          <a:prstGeom prst="rect">
            <a:avLst/>
          </a:prstGeom>
        </p:spPr>
      </p:pic>
      <p:pic>
        <p:nvPicPr>
          <p:cNvPr id="35" name="Picture 34">
            <a:extLst>
              <a:ext uri="{FF2B5EF4-FFF2-40B4-BE49-F238E27FC236}">
                <a16:creationId xmlns:a16="http://schemas.microsoft.com/office/drawing/2014/main" id="{9028AB88-5AE7-C701-28F8-ACFAC49BC511}"/>
              </a:ext>
            </a:extLst>
          </p:cNvPr>
          <p:cNvPicPr>
            <a:picLocks noChangeAspect="1"/>
          </p:cNvPicPr>
          <p:nvPr/>
        </p:nvPicPr>
        <p:blipFill>
          <a:blip r:embed="rId25"/>
          <a:stretch>
            <a:fillRect/>
          </a:stretch>
        </p:blipFill>
        <p:spPr>
          <a:xfrm>
            <a:off x="5301020" y="2349768"/>
            <a:ext cx="466725" cy="466725"/>
          </a:xfrm>
          <a:prstGeom prst="rect">
            <a:avLst/>
          </a:prstGeom>
        </p:spPr>
      </p:pic>
      <p:sp>
        <p:nvSpPr>
          <p:cNvPr id="47" name="Rectangle 129">
            <a:extLst>
              <a:ext uri="{FF2B5EF4-FFF2-40B4-BE49-F238E27FC236}">
                <a16:creationId xmlns:a16="http://schemas.microsoft.com/office/drawing/2014/main" id="{64E637D6-5D10-D901-3AC9-50A6FD84623D}"/>
              </a:ext>
            </a:extLst>
          </p:cNvPr>
          <p:cNvSpPr>
            <a:spLocks/>
          </p:cNvSpPr>
          <p:nvPr/>
        </p:nvSpPr>
        <p:spPr>
          <a:xfrm>
            <a:off x="7288647" y="4880244"/>
            <a:ext cx="1003106" cy="507831"/>
          </a:xfrm>
          <a:prstGeom prst="rect">
            <a:avLst/>
          </a:prstGeom>
        </p:spPr>
        <p:txBody>
          <a:bodyPr wrap="square">
            <a:spAutoFit/>
          </a:bodyPr>
          <a:lstStyle/>
          <a:p>
            <a:pPr>
              <a:buClrTx/>
              <a:buSzTx/>
              <a:buFontTx/>
              <a:buNone/>
            </a:pPr>
            <a:r>
              <a:rPr lang="en-US" sz="900">
                <a:solidFill>
                  <a:schemeClr val="tx1">
                    <a:lumMod val="65000"/>
                    <a:lumOff val="35000"/>
                  </a:schemeClr>
                </a:solidFill>
              </a:rPr>
              <a:t>Corestone Content</a:t>
            </a:r>
          </a:p>
          <a:p>
            <a:pPr>
              <a:buClrTx/>
              <a:buSzTx/>
              <a:buFontTx/>
              <a:buNone/>
            </a:pPr>
            <a:r>
              <a:rPr lang="en-US" sz="900">
                <a:solidFill>
                  <a:schemeClr val="tx1">
                    <a:lumMod val="65000"/>
                    <a:lumOff val="35000"/>
                  </a:schemeClr>
                </a:solidFill>
              </a:rPr>
              <a:t>Archive Backend</a:t>
            </a:r>
          </a:p>
        </p:txBody>
      </p:sp>
      <p:sp>
        <p:nvSpPr>
          <p:cNvPr id="51" name="Rectangle 128">
            <a:extLst>
              <a:ext uri="{FF2B5EF4-FFF2-40B4-BE49-F238E27FC236}">
                <a16:creationId xmlns:a16="http://schemas.microsoft.com/office/drawing/2014/main" id="{48577642-62C9-F236-4D9A-A8F7BB0FDC8F}"/>
              </a:ext>
            </a:extLst>
          </p:cNvPr>
          <p:cNvSpPr/>
          <p:nvPr/>
        </p:nvSpPr>
        <p:spPr>
          <a:xfrm>
            <a:off x="8008818" y="4867142"/>
            <a:ext cx="748923" cy="646331"/>
          </a:xfrm>
          <a:prstGeom prst="rect">
            <a:avLst/>
          </a:prstGeom>
        </p:spPr>
        <p:txBody>
          <a:bodyPr wrap="none" lIns="91440" tIns="45720" rIns="91440" bIns="45720" anchor="t">
            <a:spAutoFit/>
          </a:bodyPr>
          <a:lstStyle/>
          <a:p>
            <a:r>
              <a:rPr lang="en-US" sz="900">
                <a:solidFill>
                  <a:schemeClr val="tx1">
                    <a:lumMod val="65000"/>
                    <a:lumOff val="35000"/>
                  </a:schemeClr>
                </a:solidFill>
              </a:rPr>
              <a:t>Corestone </a:t>
            </a:r>
            <a:br>
              <a:rPr lang="en-US" sz="900">
                <a:solidFill>
                  <a:schemeClr val="tx1">
                    <a:lumMod val="65000"/>
                    <a:lumOff val="35000"/>
                  </a:schemeClr>
                </a:solidFill>
              </a:rPr>
            </a:br>
            <a:r>
              <a:rPr lang="en-US" sz="900">
                <a:solidFill>
                  <a:schemeClr val="tx1">
                    <a:lumMod val="65000"/>
                    <a:lumOff val="35000"/>
                  </a:schemeClr>
                </a:solidFill>
              </a:rPr>
              <a:t>Content </a:t>
            </a:r>
          </a:p>
          <a:p>
            <a:r>
              <a:rPr lang="en-US" sz="900">
                <a:solidFill>
                  <a:schemeClr val="tx1">
                    <a:lumMod val="65000"/>
                    <a:lumOff val="35000"/>
                  </a:schemeClr>
                </a:solidFill>
              </a:rPr>
              <a:t>Search </a:t>
            </a:r>
            <a:br>
              <a:rPr lang="en-US" sz="900">
                <a:solidFill>
                  <a:schemeClr val="tx1">
                    <a:lumMod val="65000"/>
                    <a:lumOff val="35000"/>
                  </a:schemeClr>
                </a:solidFill>
              </a:rPr>
            </a:br>
            <a:r>
              <a:rPr lang="en-US" sz="900">
                <a:solidFill>
                  <a:schemeClr val="tx1">
                    <a:lumMod val="65000"/>
                    <a:lumOff val="35000"/>
                  </a:schemeClr>
                </a:solidFill>
              </a:rPr>
              <a:t>Backend</a:t>
            </a:r>
            <a:endParaRPr lang="en-US">
              <a:solidFill>
                <a:schemeClr val="tx1">
                  <a:lumMod val="65000"/>
                  <a:lumOff val="35000"/>
                </a:schemeClr>
              </a:solidFill>
            </a:endParaRPr>
          </a:p>
        </p:txBody>
      </p:sp>
      <p:pic>
        <p:nvPicPr>
          <p:cNvPr id="53" name="object 6">
            <a:extLst>
              <a:ext uri="{FF2B5EF4-FFF2-40B4-BE49-F238E27FC236}">
                <a16:creationId xmlns:a16="http://schemas.microsoft.com/office/drawing/2014/main" id="{316B478A-6B1F-A8F7-4C53-3A096575926D}"/>
              </a:ext>
            </a:extLst>
          </p:cNvPr>
          <p:cNvPicPr>
            <a:picLocks noChangeAspect="1"/>
          </p:cNvPicPr>
          <p:nvPr/>
        </p:nvPicPr>
        <p:blipFill>
          <a:blip r:embed="rId26" cstate="print"/>
          <a:stretch>
            <a:fillRect/>
          </a:stretch>
        </p:blipFill>
        <p:spPr>
          <a:xfrm>
            <a:off x="7774390" y="5560185"/>
            <a:ext cx="714404" cy="240784"/>
          </a:xfrm>
          <a:prstGeom prst="rect">
            <a:avLst/>
          </a:prstGeom>
        </p:spPr>
      </p:pic>
      <p:sp>
        <p:nvSpPr>
          <p:cNvPr id="55" name="TextBox 54">
            <a:extLst>
              <a:ext uri="{FF2B5EF4-FFF2-40B4-BE49-F238E27FC236}">
                <a16:creationId xmlns:a16="http://schemas.microsoft.com/office/drawing/2014/main" id="{C4A4537F-0C0E-4755-7F05-851BAFA03244}"/>
              </a:ext>
            </a:extLst>
          </p:cNvPr>
          <p:cNvSpPr txBox="1"/>
          <p:nvPr/>
        </p:nvSpPr>
        <p:spPr>
          <a:xfrm>
            <a:off x="5382218" y="2827350"/>
            <a:ext cx="854473" cy="276999"/>
          </a:xfrm>
          <a:prstGeom prst="rect">
            <a:avLst/>
          </a:prstGeom>
          <a:noFill/>
        </p:spPr>
        <p:txBody>
          <a:bodyPr wrap="square" rtlCol="0">
            <a:spAutoFit/>
          </a:bodyPr>
          <a:lstStyle/>
          <a:p>
            <a:r>
              <a:rPr lang="en-US" sz="600" b="1">
                <a:latin typeface="Arial" panose="020B0604020202020204" pitchFamily="34" charset="0"/>
                <a:cs typeface="Arial" panose="020B0604020202020204" pitchFamily="34" charset="0"/>
              </a:rPr>
              <a:t>SAP</a:t>
            </a:r>
          </a:p>
          <a:p>
            <a:r>
              <a:rPr lang="en-US" sz="600" b="1">
                <a:latin typeface="Arial" panose="020B0604020202020204" pitchFamily="34" charset="0"/>
                <a:cs typeface="Arial" panose="020B0604020202020204" pitchFamily="34" charset="0"/>
              </a:rPr>
              <a:t>Identity</a:t>
            </a:r>
          </a:p>
        </p:txBody>
      </p:sp>
      <p:sp>
        <p:nvSpPr>
          <p:cNvPr id="58" name="TextBox 57">
            <a:extLst>
              <a:ext uri="{FF2B5EF4-FFF2-40B4-BE49-F238E27FC236}">
                <a16:creationId xmlns:a16="http://schemas.microsoft.com/office/drawing/2014/main" id="{3E32A4A5-8A98-47D8-F702-4243AACFE23B}"/>
              </a:ext>
            </a:extLst>
          </p:cNvPr>
          <p:cNvSpPr txBox="1"/>
          <p:nvPr/>
        </p:nvSpPr>
        <p:spPr>
          <a:xfrm>
            <a:off x="2646976" y="3492344"/>
            <a:ext cx="854473" cy="184666"/>
          </a:xfrm>
          <a:prstGeom prst="rect">
            <a:avLst/>
          </a:prstGeom>
          <a:noFill/>
        </p:spPr>
        <p:txBody>
          <a:bodyPr wrap="square" rtlCol="0">
            <a:spAutoFit/>
          </a:bodyPr>
          <a:lstStyle/>
          <a:p>
            <a:r>
              <a:rPr lang="en-US" sz="600" b="1">
                <a:latin typeface="Arial" panose="020B0604020202020204" pitchFamily="34" charset="0"/>
                <a:cs typeface="Arial" panose="020B0604020202020204" pitchFamily="34" charset="0"/>
              </a:rPr>
              <a:t>SAP Cloud Portal</a:t>
            </a:r>
          </a:p>
        </p:txBody>
      </p:sp>
      <p:cxnSp>
        <p:nvCxnSpPr>
          <p:cNvPr id="33" name="Gewinkelte Verbindung 42">
            <a:extLst>
              <a:ext uri="{FF2B5EF4-FFF2-40B4-BE49-F238E27FC236}">
                <a16:creationId xmlns:a16="http://schemas.microsoft.com/office/drawing/2014/main" id="{64E9BE50-5DD7-AE8E-D4EF-B01AFABD1DFE}"/>
              </a:ext>
            </a:extLst>
          </p:cNvPr>
          <p:cNvCxnSpPr>
            <a:cxnSpLocks/>
          </p:cNvCxnSpPr>
          <p:nvPr/>
        </p:nvCxnSpPr>
        <p:spPr>
          <a:xfrm>
            <a:off x="5860139" y="3484667"/>
            <a:ext cx="1014786" cy="0"/>
          </a:xfrm>
          <a:prstGeom prst="straightConnector1">
            <a:avLst/>
          </a:prstGeom>
          <a:ln w="19050" cap="rnd" cmpd="sng">
            <a:solidFill>
              <a:schemeClr val="tx1">
                <a:lumMod val="65000"/>
                <a:lumOff val="35000"/>
              </a:schemeClr>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3">
            <a:extLst>
              <a:ext uri="{FF2B5EF4-FFF2-40B4-BE49-F238E27FC236}">
                <a16:creationId xmlns:a16="http://schemas.microsoft.com/office/drawing/2014/main" id="{E351A9E6-EB90-395F-234A-A2A3C369CA85}"/>
              </a:ext>
            </a:extLst>
          </p:cNvPr>
          <p:cNvPicPr/>
          <p:nvPr/>
        </p:nvPicPr>
        <p:blipFill>
          <a:blip r:embed="rId27"/>
          <a:stretch/>
        </p:blipFill>
        <p:spPr>
          <a:xfrm>
            <a:off x="5114740" y="3189538"/>
            <a:ext cx="662400" cy="578880"/>
          </a:xfrm>
          <a:prstGeom prst="rect">
            <a:avLst/>
          </a:prstGeom>
          <a:ln>
            <a:noFill/>
          </a:ln>
        </p:spPr>
      </p:pic>
    </p:spTree>
    <p:extLst>
      <p:ext uri="{BB962C8B-B14F-4D97-AF65-F5344CB8AC3E}">
        <p14:creationId xmlns:p14="http://schemas.microsoft.com/office/powerpoint/2010/main" val="794696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p:cNvSpPr txBox="1"/>
          <p:nvPr/>
        </p:nvSpPr>
        <p:spPr>
          <a:xfrm>
            <a:off x="3429000" y="1263988"/>
            <a:ext cx="7040621" cy="5047279"/>
          </a:xfrm>
          <a:prstGeom prst="rect">
            <a:avLst/>
          </a:prstGeom>
          <a:noFill/>
          <a:ln w="9525">
            <a:noFill/>
          </a:ln>
        </p:spPr>
        <p:txBody>
          <a:bodyPr wrap="square" lIns="0" tIns="0" rIns="0" bIns="0" rtlCol="0" anchor="t" anchorCtr="0">
            <a:spAutoFit/>
          </a:bodyPr>
          <a:lstStyle/>
          <a:p>
            <a:pPr marL="0" marR="0" lvl="0" indent="0" defTabSz="914400" eaLnBrk="1" fontAlgn="base" latinLnBrk="0" hangingPunct="1">
              <a:lnSpc>
                <a:spcPct val="100000"/>
              </a:lnSpc>
              <a:spcBef>
                <a:spcPct val="0"/>
              </a:spcBef>
              <a:spcAft>
                <a:spcPts val="600"/>
              </a:spcAft>
              <a:buClrTx/>
              <a:buSzTx/>
              <a:buFontTx/>
              <a:buNone/>
              <a:tabLst/>
              <a:defRPr/>
            </a:pPr>
            <a:r>
              <a:rPr lang="de-DE" sz="1999" b="1" kern="0" err="1">
                <a:solidFill>
                  <a:srgbClr val="FF0D5E"/>
                </a:solidFill>
              </a:rPr>
              <a:t>Challenges</a:t>
            </a:r>
            <a:r>
              <a:rPr lang="de-DE" sz="1999" b="1" kern="0">
                <a:solidFill>
                  <a:srgbClr val="FF0D5E"/>
                </a:solidFill>
              </a:rPr>
              <a:t> for the Transition to S/4HANA</a:t>
            </a:r>
            <a:endParaRPr kumimoji="0" lang="de-DE" sz="1632" b="1" i="0" u="none" strike="noStrike" kern="0" cap="none" spc="0" normalizeH="0" baseline="0" noProof="0">
              <a:ln>
                <a:noFill/>
              </a:ln>
              <a:solidFill>
                <a:srgbClr val="FF0D5E"/>
              </a:solidFill>
              <a:effectLst/>
              <a:uLnTx/>
              <a:uFillTx/>
            </a:endParaRPr>
          </a:p>
          <a:p>
            <a:pPr marL="342900" lvl="3" indent="-342900" fontAlgn="base">
              <a:spcBef>
                <a:spcPts val="600"/>
              </a:spcBef>
              <a:buClr>
                <a:schemeClr val="accent1"/>
              </a:buClr>
              <a:buFont typeface="Arial" panose="020B0604020202020204" pitchFamily="34" charset="0"/>
              <a:buChar char="•"/>
            </a:pPr>
            <a:r>
              <a:rPr lang="en-CA" sz="1600" kern="800">
                <a:solidFill>
                  <a:srgbClr val="424242"/>
                </a:solidFill>
                <a:latin typeface="Arial" panose="020B0604020202020204" pitchFamily="34" charset="0"/>
                <a:cs typeface="Arial" panose="020B0604020202020204" pitchFamily="34" charset="0"/>
              </a:rPr>
              <a:t>SAP ECC system live since 2000</a:t>
            </a:r>
          </a:p>
          <a:p>
            <a:pPr marL="342900" lvl="3" indent="-342900" fontAlgn="base">
              <a:spcBef>
                <a:spcPts val="600"/>
              </a:spcBef>
              <a:buClr>
                <a:schemeClr val="accent1"/>
              </a:buClr>
              <a:buFont typeface="Arial" panose="020B0604020202020204" pitchFamily="34" charset="0"/>
              <a:buChar char="•"/>
            </a:pPr>
            <a:r>
              <a:rPr lang="en-CA" sz="1600" kern="800">
                <a:solidFill>
                  <a:srgbClr val="424242"/>
                </a:solidFill>
                <a:latin typeface="Arial" panose="020B0604020202020204" pitchFamily="34" charset="0"/>
                <a:cs typeface="Arial" panose="020B0604020202020204" pitchFamily="34" charset="0"/>
              </a:rPr>
              <a:t>2 TB database</a:t>
            </a:r>
            <a:r>
              <a:rPr lang="en-US" sz="1600" kern="800">
                <a:solidFill>
                  <a:srgbClr val="424242"/>
                </a:solidFill>
                <a:latin typeface="Arial" panose="020B0604020202020204" pitchFamily="34" charset="0"/>
                <a:cs typeface="Arial" panose="020B0604020202020204" pitchFamily="34" charset="0"/>
              </a:rPr>
              <a:t> with n</a:t>
            </a:r>
            <a:r>
              <a:rPr lang="en-CA" sz="1600" kern="800">
                <a:solidFill>
                  <a:srgbClr val="424242"/>
                </a:solidFill>
                <a:latin typeface="Arial" panose="020B0604020202020204" pitchFamily="34" charset="0"/>
                <a:cs typeface="Arial" panose="020B0604020202020204" pitchFamily="34" charset="0"/>
              </a:rPr>
              <a:t>o previous data archiving / DVM</a:t>
            </a:r>
          </a:p>
          <a:p>
            <a:pPr marL="342900" lvl="3" indent="-342900" fontAlgn="base">
              <a:spcBef>
                <a:spcPts val="600"/>
              </a:spcBef>
              <a:buClr>
                <a:schemeClr val="accent1"/>
              </a:buClr>
              <a:buFont typeface="Arial" panose="020B0604020202020204" pitchFamily="34" charset="0"/>
              <a:buChar char="•"/>
            </a:pPr>
            <a:r>
              <a:rPr lang="en-CA" sz="1600" kern="800">
                <a:solidFill>
                  <a:srgbClr val="424242"/>
                </a:solidFill>
                <a:latin typeface="Arial" panose="020B0604020202020204" pitchFamily="34" charset="0"/>
                <a:cs typeface="Arial" panose="020B0604020202020204" pitchFamily="34" charset="0"/>
              </a:rPr>
              <a:t>Greenfield SAP S/4HANA implementation</a:t>
            </a:r>
            <a:r>
              <a:rPr lang="en-US" sz="1600">
                <a:solidFill>
                  <a:schemeClr val="accent1"/>
                </a:solidFill>
                <a:sym typeface="Wingdings" panose="05000000000000000000" pitchFamily="2" charset="2"/>
              </a:rPr>
              <a:t> </a:t>
            </a:r>
            <a:r>
              <a:rPr lang="en-US" sz="1600" kern="800">
                <a:cs typeface="Arial" panose="020B0604020202020204" pitchFamily="34" charset="0"/>
              </a:rPr>
              <a:t> </a:t>
            </a:r>
            <a:r>
              <a:rPr lang="de-DE" sz="1600" kern="800">
                <a:cs typeface="Arial" panose="020B0604020202020204" pitchFamily="34" charset="0"/>
              </a:rPr>
              <a:t>Transfer </a:t>
            </a:r>
            <a:r>
              <a:rPr lang="de-DE" sz="1600" kern="800" err="1">
                <a:cs typeface="Arial" panose="020B0604020202020204" pitchFamily="34" charset="0"/>
              </a:rPr>
              <a:t>only</a:t>
            </a:r>
            <a:r>
              <a:rPr lang="de-DE" sz="1600" kern="800">
                <a:cs typeface="Arial" panose="020B0604020202020204" pitchFamily="34" charset="0"/>
              </a:rPr>
              <a:t> open </a:t>
            </a:r>
            <a:r>
              <a:rPr lang="de-DE" sz="1600" kern="800" err="1">
                <a:cs typeface="Arial" panose="020B0604020202020204" pitchFamily="34" charset="0"/>
              </a:rPr>
              <a:t>items</a:t>
            </a:r>
            <a:endParaRPr lang="en-CA" sz="1600" kern="800">
              <a:solidFill>
                <a:srgbClr val="424242"/>
              </a:solidFill>
              <a:latin typeface="Arial" panose="020B0604020202020204" pitchFamily="34" charset="0"/>
              <a:cs typeface="Arial" panose="020B0604020202020204" pitchFamily="34" charset="0"/>
            </a:endParaRPr>
          </a:p>
          <a:p>
            <a:pPr marL="342900" lvl="3" indent="-342900" fontAlgn="base">
              <a:spcBef>
                <a:spcPts val="600"/>
              </a:spcBef>
              <a:buClr>
                <a:schemeClr val="accent1"/>
              </a:buClr>
              <a:buFont typeface="Arial" panose="020B0604020202020204" pitchFamily="34" charset="0"/>
              <a:buChar char="•"/>
            </a:pPr>
            <a:r>
              <a:rPr lang="en-US" sz="1600" kern="800">
                <a:solidFill>
                  <a:srgbClr val="424242"/>
                </a:solidFill>
                <a:latin typeface="Arial" panose="020B0604020202020204" pitchFamily="34" charset="0"/>
                <a:cs typeface="Arial" panose="020B0604020202020204" pitchFamily="34" charset="0"/>
              </a:rPr>
              <a:t>Legacy information required for reporting and audits</a:t>
            </a:r>
            <a:endParaRPr kumimoji="0" lang="de-DE" sz="1600" b="0" i="0" u="none" strike="noStrike" kern="800" cap="none" spc="0" normalizeH="0" baseline="0" noProof="0">
              <a:ln>
                <a:noFill/>
              </a:ln>
              <a:solidFill>
                <a:srgbClr val="424242"/>
              </a:solidFill>
              <a:effectLst/>
              <a:uLnTx/>
              <a:uFillTx/>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de-DE" sz="1600" b="1" i="0" u="none" strike="noStrike" kern="0" cap="none" spc="0" normalizeH="0" baseline="0" noProof="0">
              <a:ln>
                <a:noFill/>
              </a:ln>
              <a:solidFill>
                <a:srgbClr val="424242"/>
              </a:solidFill>
              <a:effectLst/>
              <a:uLnTx/>
              <a:uFillTx/>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de-DE" sz="1600" b="1" i="0" u="none" strike="noStrike" kern="0" cap="none" spc="0" normalizeH="0" baseline="0" noProof="0">
              <a:ln>
                <a:noFill/>
              </a:ln>
              <a:solidFill>
                <a:srgbClr val="424242"/>
              </a:solidFill>
              <a:effectLst/>
              <a:uLnTx/>
              <a:uFillTx/>
            </a:endParaRPr>
          </a:p>
          <a:p>
            <a:pPr marL="0" marR="0" lvl="0" indent="0" defTabSz="914400" eaLnBrk="1" fontAlgn="base" latinLnBrk="0" hangingPunct="1">
              <a:lnSpc>
                <a:spcPct val="100000"/>
              </a:lnSpc>
              <a:spcBef>
                <a:spcPts val="1800"/>
              </a:spcBef>
              <a:spcAft>
                <a:spcPts val="600"/>
              </a:spcAft>
              <a:buClrTx/>
              <a:buSzTx/>
              <a:buFontTx/>
              <a:buNone/>
              <a:tabLst/>
              <a:defRPr/>
            </a:pPr>
            <a:r>
              <a:rPr kumimoji="0" lang="de-DE" sz="1999" b="1" i="0" u="none" strike="noStrike" kern="0" cap="none" spc="0" normalizeH="0" baseline="0" noProof="0">
                <a:ln>
                  <a:noFill/>
                </a:ln>
                <a:solidFill>
                  <a:srgbClr val="FF0D5E"/>
                </a:solidFill>
                <a:effectLst/>
                <a:uLnTx/>
                <a:uFillTx/>
              </a:rPr>
              <a:t>Data/Document</a:t>
            </a:r>
            <a:r>
              <a:rPr kumimoji="0" lang="de-DE" sz="1999" b="1" i="0" u="none" strike="noStrike" kern="0" cap="none" spc="0" normalizeH="0" noProof="0">
                <a:ln>
                  <a:noFill/>
                </a:ln>
                <a:solidFill>
                  <a:srgbClr val="FF0D5E"/>
                </a:solidFill>
                <a:effectLst/>
                <a:uLnTx/>
                <a:uFillTx/>
              </a:rPr>
              <a:t> </a:t>
            </a:r>
            <a:r>
              <a:rPr lang="de-DE" sz="1999" b="1" kern="0" noProof="0">
                <a:solidFill>
                  <a:srgbClr val="FF0D5E"/>
                </a:solidFill>
              </a:rPr>
              <a:t>T</a:t>
            </a:r>
            <a:r>
              <a:rPr lang="de-DE" sz="1999" b="1" kern="0" err="1">
                <a:solidFill>
                  <a:srgbClr val="FF0D5E"/>
                </a:solidFill>
              </a:rPr>
              <a:t>ransition</a:t>
            </a:r>
            <a:r>
              <a:rPr lang="de-DE" sz="1999" b="1" kern="0">
                <a:solidFill>
                  <a:srgbClr val="FF0D5E"/>
                </a:solidFill>
              </a:rPr>
              <a:t> Approach</a:t>
            </a:r>
            <a:endParaRPr kumimoji="0" lang="de-DE" sz="1999" b="1" i="0" u="none" strike="noStrike" kern="0" cap="none" spc="0" normalizeH="0" baseline="0" noProof="0">
              <a:ln>
                <a:noFill/>
              </a:ln>
              <a:solidFill>
                <a:srgbClr val="424242"/>
              </a:solidFill>
              <a:effectLst/>
              <a:uLnTx/>
              <a:uFillTx/>
            </a:endParaRPr>
          </a:p>
          <a:p>
            <a:pPr marL="342900" lvl="3" indent="-342900" fontAlgn="base">
              <a:lnSpc>
                <a:spcPct val="150000"/>
              </a:lnSpc>
              <a:spcAft>
                <a:spcPct val="0"/>
              </a:spcAft>
              <a:buClr>
                <a:schemeClr val="accent1"/>
              </a:buClr>
              <a:buFont typeface="Arial" panose="020B0604020202020204" pitchFamily="34" charset="0"/>
              <a:buChar char="•"/>
              <a:defRPr/>
            </a:pPr>
            <a:r>
              <a:rPr lang="de-DE" sz="1600" kern="800">
                <a:cs typeface="Arial" panose="020B0604020202020204" pitchFamily="34" charset="0"/>
              </a:rPr>
              <a:t>Transfer open </a:t>
            </a:r>
            <a:r>
              <a:rPr lang="de-DE" sz="1600" kern="800" err="1">
                <a:cs typeface="Arial" panose="020B0604020202020204" pitchFamily="34" charset="0"/>
              </a:rPr>
              <a:t>items</a:t>
            </a:r>
            <a:r>
              <a:rPr lang="de-DE" sz="1600" kern="800">
                <a:cs typeface="Arial" panose="020B0604020202020204" pitchFamily="34" charset="0"/>
              </a:rPr>
              <a:t> to SAP S/4HANA</a:t>
            </a:r>
          </a:p>
          <a:p>
            <a:pPr marL="342900" lvl="3" indent="-342900">
              <a:lnSpc>
                <a:spcPct val="150000"/>
              </a:lnSpc>
              <a:buClr>
                <a:schemeClr val="accent1"/>
              </a:buClr>
              <a:buFont typeface="Arial" panose="020B0604020202020204" pitchFamily="34" charset="0"/>
              <a:buChar char="•"/>
              <a:tabLst>
                <a:tab pos="2960688" algn="l"/>
              </a:tabLst>
              <a:defRPr/>
            </a:pPr>
            <a:r>
              <a:rPr lang="en-US" sz="1600" kern="800">
                <a:cs typeface="Arial" panose="020B0604020202020204" pitchFamily="34" charset="0"/>
              </a:rPr>
              <a:t>SAP office documents </a:t>
            </a:r>
            <a:r>
              <a:rPr lang="en-US" sz="1600">
                <a:solidFill>
                  <a:schemeClr val="accent1"/>
                </a:solidFill>
                <a:sym typeface="Wingdings" panose="05000000000000000000" pitchFamily="2" charset="2"/>
              </a:rPr>
              <a:t></a:t>
            </a:r>
            <a:r>
              <a:rPr lang="en-US" sz="1600" kern="800">
                <a:cs typeface="Arial" panose="020B0604020202020204" pitchFamily="34" charset="0"/>
              </a:rPr>
              <a:t> Archive</a:t>
            </a:r>
          </a:p>
          <a:p>
            <a:pPr marL="342900" lvl="3" indent="-342900">
              <a:lnSpc>
                <a:spcPct val="150000"/>
              </a:lnSpc>
              <a:buClr>
                <a:schemeClr val="accent1"/>
              </a:buClr>
              <a:buFont typeface="Arial" panose="020B0604020202020204" pitchFamily="34" charset="0"/>
              <a:buChar char="•"/>
              <a:tabLst>
                <a:tab pos="2960688" algn="l"/>
              </a:tabLst>
              <a:defRPr/>
            </a:pPr>
            <a:r>
              <a:rPr lang="en-US" sz="1600" kern="800">
                <a:cs typeface="Arial" panose="020B0604020202020204" pitchFamily="34" charset="0"/>
              </a:rPr>
              <a:t>All mature “legacy” data </a:t>
            </a:r>
            <a:r>
              <a:rPr lang="en-US" sz="1600">
                <a:solidFill>
                  <a:schemeClr val="accent1"/>
                </a:solidFill>
                <a:sym typeface="Wingdings" panose="05000000000000000000" pitchFamily="2" charset="2"/>
              </a:rPr>
              <a:t></a:t>
            </a:r>
            <a:r>
              <a:rPr lang="en-US" sz="1600" kern="800">
                <a:cs typeface="Arial" panose="020B0604020202020204" pitchFamily="34" charset="0"/>
              </a:rPr>
              <a:t> Archive</a:t>
            </a:r>
          </a:p>
          <a:p>
            <a:pPr marL="342900" lvl="3" indent="-342900">
              <a:lnSpc>
                <a:spcPct val="150000"/>
              </a:lnSpc>
              <a:buClr>
                <a:schemeClr val="accent1"/>
              </a:buClr>
              <a:buFont typeface="Arial" panose="020B0604020202020204" pitchFamily="34" charset="0"/>
              <a:buChar char="•"/>
              <a:tabLst>
                <a:tab pos="2960688" algn="l"/>
              </a:tabLst>
              <a:defRPr/>
            </a:pPr>
            <a:r>
              <a:rPr lang="de-DE" sz="1600" kern="800">
                <a:cs typeface="Arial" panose="020B0604020202020204" pitchFamily="34" charset="0"/>
              </a:rPr>
              <a:t>Store </a:t>
            </a:r>
            <a:r>
              <a:rPr lang="de-DE" sz="1600" kern="800" err="1">
                <a:cs typeface="Arial" panose="020B0604020202020204" pitchFamily="34" charset="0"/>
              </a:rPr>
              <a:t>content</a:t>
            </a:r>
            <a:r>
              <a:rPr lang="de-DE" sz="1600" kern="800">
                <a:cs typeface="Arial" panose="020B0604020202020204" pitchFamily="34" charset="0"/>
              </a:rPr>
              <a:t> in </a:t>
            </a:r>
            <a:r>
              <a:rPr lang="de-DE" sz="1600" kern="800" err="1">
                <a:cs typeface="Arial" panose="020B0604020202020204" pitchFamily="34" charset="0"/>
              </a:rPr>
              <a:t>lean</a:t>
            </a:r>
            <a:r>
              <a:rPr lang="de-DE" sz="1600" kern="800">
                <a:cs typeface="Arial" panose="020B0604020202020204" pitchFamily="34" charset="0"/>
              </a:rPr>
              <a:t> archive </a:t>
            </a:r>
            <a:r>
              <a:rPr lang="de-DE" sz="1600" kern="800" err="1">
                <a:cs typeface="Arial" panose="020B0604020202020204" pitchFamily="34" charset="0"/>
              </a:rPr>
              <a:t>repository</a:t>
            </a:r>
            <a:endParaRPr lang="en-US" sz="1600" kern="800">
              <a:cs typeface="Arial" panose="020B0604020202020204" pitchFamily="34" charset="0"/>
            </a:endParaRPr>
          </a:p>
          <a:p>
            <a:pPr marL="342900" lvl="3" indent="-342900" fontAlgn="base">
              <a:lnSpc>
                <a:spcPct val="150000"/>
              </a:lnSpc>
              <a:spcAft>
                <a:spcPct val="0"/>
              </a:spcAft>
              <a:buClr>
                <a:schemeClr val="accent1"/>
              </a:buClr>
              <a:buFont typeface="Arial" panose="020B0604020202020204" pitchFamily="34" charset="0"/>
              <a:buChar char="•"/>
              <a:defRPr/>
            </a:pPr>
            <a:r>
              <a:rPr lang="en-US" sz="1600" kern="800">
                <a:cs typeface="Arial" panose="020B0604020202020204" pitchFamily="34" charset="0"/>
              </a:rPr>
              <a:t>Access legacy data from S/4HANA system</a:t>
            </a:r>
          </a:p>
          <a:p>
            <a:pPr marL="0" marR="0" lvl="3" defTabSz="1218621" eaLnBrk="1" fontAlgn="base" latinLnBrk="0" hangingPunct="1">
              <a:lnSpc>
                <a:spcPct val="150000"/>
              </a:lnSpc>
              <a:spcBef>
                <a:spcPct val="0"/>
              </a:spcBef>
              <a:spcAft>
                <a:spcPct val="0"/>
              </a:spcAft>
              <a:buClr>
                <a:srgbClr val="FF0D5E"/>
              </a:buClr>
              <a:buSzTx/>
              <a:tabLst/>
              <a:defRPr/>
            </a:pPr>
            <a:endParaRPr kumimoji="0" lang="de-DE" sz="1800" b="0" i="0" u="none" strike="noStrike" kern="800" cap="none" spc="0" normalizeH="0" baseline="0" noProof="0">
              <a:ln>
                <a:noFill/>
              </a:ln>
              <a:solidFill>
                <a:srgbClr val="424242"/>
              </a:solidFill>
              <a:effectLst/>
              <a:uLnTx/>
              <a:uFillTx/>
              <a:cs typeface="Arial" panose="020B0604020202020204" pitchFamily="34" charset="0"/>
            </a:endParaRPr>
          </a:p>
        </p:txBody>
      </p:sp>
      <p:sp>
        <p:nvSpPr>
          <p:cNvPr id="2" name="Titel 1"/>
          <p:cNvSpPr>
            <a:spLocks noGrp="1"/>
          </p:cNvSpPr>
          <p:nvPr>
            <p:ph type="title"/>
          </p:nvPr>
        </p:nvSpPr>
        <p:spPr/>
        <p:txBody>
          <a:bodyPr/>
          <a:lstStyle/>
          <a:p>
            <a:r>
              <a:rPr lang="de-DE"/>
              <a:t>Insurance Company Moves to New Implementation of SAP S/4HANA</a:t>
            </a:r>
            <a:endParaRPr lang="en-US"/>
          </a:p>
        </p:txBody>
      </p:sp>
      <p:sp>
        <p:nvSpPr>
          <p:cNvPr id="13" name="Rectangle 11"/>
          <p:cNvSpPr/>
          <p:nvPr/>
        </p:nvSpPr>
        <p:spPr>
          <a:xfrm>
            <a:off x="628265" y="3872071"/>
            <a:ext cx="2198190" cy="646331"/>
          </a:xfrm>
          <a:prstGeom prst="rect">
            <a:avLst/>
          </a:prstGeom>
        </p:spPr>
        <p:txBody>
          <a:bodyPr wrap="square" lIns="0" tIns="0" rIns="0" bIns="0">
            <a:spAutoFit/>
          </a:bodyPr>
          <a:lstStyle/>
          <a:p>
            <a:pPr marL="0" lvl="1" algn="ctr" defTabSz="457200">
              <a:spcAft>
                <a:spcPts val="1200"/>
              </a:spcAft>
            </a:pPr>
            <a:r>
              <a:rPr lang="en-US" sz="1400">
                <a:solidFill>
                  <a:schemeClr val="accent4"/>
                </a:solidFill>
              </a:rPr>
              <a:t>A leading multi-line insurer that serves its customers in global and local markets</a:t>
            </a:r>
            <a:endParaRPr lang="en-CA" sz="1050">
              <a:solidFill>
                <a:schemeClr val="accent4"/>
              </a:solidFill>
              <a:cs typeface="Arial" panose="020B0604020202020204" pitchFamily="34" charset="0"/>
            </a:endParaRPr>
          </a:p>
        </p:txBody>
      </p:sp>
      <p:cxnSp>
        <p:nvCxnSpPr>
          <p:cNvPr id="14" name="Straight Connector 12"/>
          <p:cNvCxnSpPr/>
          <p:nvPr/>
        </p:nvCxnSpPr>
        <p:spPr>
          <a:xfrm>
            <a:off x="596654" y="3572922"/>
            <a:ext cx="2304222" cy="0"/>
          </a:xfrm>
          <a:prstGeom prst="line">
            <a:avLst/>
          </a:prstGeom>
          <a:noFill/>
          <a:ln w="15875" cap="flat" cmpd="sng" algn="ctr">
            <a:solidFill>
              <a:srgbClr val="FFFFFF">
                <a:lumMod val="85000"/>
              </a:srgbClr>
            </a:solidFill>
            <a:prstDash val="solid"/>
          </a:ln>
          <a:effectLst/>
        </p:spPr>
      </p:cxnSp>
      <p:cxnSp>
        <p:nvCxnSpPr>
          <p:cNvPr id="15" name="Straight Connector 13"/>
          <p:cNvCxnSpPr/>
          <p:nvPr/>
        </p:nvCxnSpPr>
        <p:spPr>
          <a:xfrm>
            <a:off x="628265" y="4921702"/>
            <a:ext cx="2304222" cy="0"/>
          </a:xfrm>
          <a:prstGeom prst="line">
            <a:avLst/>
          </a:prstGeom>
          <a:noFill/>
          <a:ln w="15875" cap="flat" cmpd="sng" algn="ctr">
            <a:solidFill>
              <a:srgbClr val="FFFFFF">
                <a:lumMod val="85000"/>
              </a:srgbClr>
            </a:solidFill>
            <a:prstDash val="solid"/>
          </a:ln>
          <a:effectLst/>
        </p:spPr>
      </p:cxnSp>
      <p:pic>
        <p:nvPicPr>
          <p:cNvPr id="16" name="Picture 5">
            <a:hlinkClick r:id="" action="ppaction://noaction"/>
          </p:cNvPr>
          <p:cNvPicPr>
            <a:picLocks noChangeAspect="1"/>
          </p:cNvPicPr>
          <p:nvPr/>
        </p:nvPicPr>
        <p:blipFill rotWithShape="1">
          <a:blip r:embed="rId2" cstate="print">
            <a:extLst>
              <a:ext uri="{28A0092B-C50C-407E-A947-70E740481C1C}">
                <a14:useLocalDpi xmlns:a14="http://schemas.microsoft.com/office/drawing/2010/main" val="0"/>
              </a:ext>
            </a:extLst>
          </a:blip>
          <a:srcRect r="57403"/>
          <a:stretch/>
        </p:blipFill>
        <p:spPr>
          <a:xfrm>
            <a:off x="609044" y="2012833"/>
            <a:ext cx="2291831" cy="1260941"/>
          </a:xfrm>
          <a:prstGeom prst="rect">
            <a:avLst/>
          </a:prstGeom>
        </p:spPr>
      </p:pic>
      <p:grpSp>
        <p:nvGrpSpPr>
          <p:cNvPr id="7" name="Group 6">
            <a:extLst>
              <a:ext uri="{FF2B5EF4-FFF2-40B4-BE49-F238E27FC236}">
                <a16:creationId xmlns:a16="http://schemas.microsoft.com/office/drawing/2014/main" id="{01DA8D88-D9CB-46B4-8A3C-8B93CBEE3665}"/>
              </a:ext>
            </a:extLst>
          </p:cNvPr>
          <p:cNvGrpSpPr/>
          <p:nvPr/>
        </p:nvGrpSpPr>
        <p:grpSpPr>
          <a:xfrm>
            <a:off x="8474888" y="3872071"/>
            <a:ext cx="3002441" cy="1860440"/>
            <a:chOff x="8808559" y="3872071"/>
            <a:chExt cx="3002441" cy="1860440"/>
          </a:xfrm>
        </p:grpSpPr>
        <p:sp>
          <p:nvSpPr>
            <p:cNvPr id="4" name="Rectangle 3">
              <a:extLst>
                <a:ext uri="{FF2B5EF4-FFF2-40B4-BE49-F238E27FC236}">
                  <a16:creationId xmlns:a16="http://schemas.microsoft.com/office/drawing/2014/main" id="{E26B889A-927F-458E-AD48-4D916AD88328}"/>
                </a:ext>
              </a:extLst>
            </p:cNvPr>
            <p:cNvSpPr/>
            <p:nvPr/>
          </p:nvSpPr>
          <p:spPr>
            <a:xfrm>
              <a:off x="8808560" y="3872071"/>
              <a:ext cx="3002440" cy="1839616"/>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err="1">
                <a:solidFill>
                  <a:schemeClr val="tx1"/>
                </a:solidFill>
                <a:latin typeface="Arial" panose="020B0604020202020204" pitchFamily="34" charset="0"/>
              </a:endParaRPr>
            </a:p>
          </p:txBody>
        </p:sp>
        <p:sp>
          <p:nvSpPr>
            <p:cNvPr id="18" name="TextBox 17">
              <a:extLst>
                <a:ext uri="{FF2B5EF4-FFF2-40B4-BE49-F238E27FC236}">
                  <a16:creationId xmlns:a16="http://schemas.microsoft.com/office/drawing/2014/main" id="{34E5BC3A-4430-41C6-92C9-644FA2843E5F}"/>
                </a:ext>
              </a:extLst>
            </p:cNvPr>
            <p:cNvSpPr txBox="1"/>
            <p:nvPr/>
          </p:nvSpPr>
          <p:spPr>
            <a:xfrm>
              <a:off x="8808559" y="3947407"/>
              <a:ext cx="3002441" cy="1785104"/>
            </a:xfrm>
            <a:prstGeom prst="rect">
              <a:avLst/>
            </a:prstGeom>
            <a:noFill/>
            <a:ln w="9525">
              <a:noFill/>
            </a:ln>
          </p:spPr>
          <p:txBody>
            <a:bodyPr wrap="square">
              <a:spAutoFit/>
            </a:bodyPr>
            <a:lstStyle/>
            <a:p>
              <a:pPr eaLnBrk="1" hangingPunct="1">
                <a:spcBef>
                  <a:spcPct val="50000"/>
                </a:spcBef>
                <a:buSzTx/>
                <a:buNone/>
              </a:pPr>
              <a:r>
                <a:rPr lang="de-DE" altLang="en-US" sz="1600" b="0">
                  <a:solidFill>
                    <a:schemeClr val="accent1"/>
                  </a:solidFill>
                  <a:latin typeface="+mn-lt"/>
                </a:rPr>
                <a:t>Solutions and Services</a:t>
              </a:r>
              <a:endParaRPr lang="de-DE" altLang="en-US" sz="1600" b="0">
                <a:solidFill>
                  <a:schemeClr val="bg1"/>
                </a:solidFill>
                <a:latin typeface="+mn-lt"/>
              </a:endParaRPr>
            </a:p>
            <a:p>
              <a:pPr marL="182563" indent="-182563" eaLnBrk="1" hangingPunct="1">
                <a:spcBef>
                  <a:spcPts val="400"/>
                </a:spcBef>
                <a:buClr>
                  <a:schemeClr val="accent1"/>
                </a:buClr>
                <a:buSzTx/>
                <a:buFont typeface="Arial" panose="020B0604020202020204" pitchFamily="34" charset="0"/>
                <a:buChar char="•"/>
              </a:pPr>
              <a:r>
                <a:rPr lang="de-DE" altLang="en-US" sz="1400" b="0">
                  <a:solidFill>
                    <a:schemeClr val="tx1"/>
                  </a:solidFill>
                  <a:latin typeface="+mn-lt"/>
                </a:rPr>
                <a:t>Extract legacy data and documents</a:t>
              </a:r>
            </a:p>
            <a:p>
              <a:pPr marL="182563" indent="-182563" eaLnBrk="1" hangingPunct="1">
                <a:spcBef>
                  <a:spcPts val="400"/>
                </a:spcBef>
                <a:buClr>
                  <a:schemeClr val="accent1"/>
                </a:buClr>
                <a:buSzTx/>
                <a:buFont typeface="Arial" panose="020B0604020202020204" pitchFamily="34" charset="0"/>
                <a:buChar char="•"/>
              </a:pPr>
              <a:r>
                <a:rPr lang="de-DE" altLang="en-US" sz="1400" b="0">
                  <a:solidFill>
                    <a:schemeClr val="tx1"/>
                  </a:solidFill>
                  <a:latin typeface="+mn-lt"/>
                </a:rPr>
                <a:t>Lean SAP ArchiveLink-compliant archive platform</a:t>
              </a:r>
            </a:p>
            <a:p>
              <a:pPr marL="182563" indent="-182563" eaLnBrk="1" hangingPunct="1">
                <a:spcBef>
                  <a:spcPts val="400"/>
                </a:spcBef>
                <a:buClr>
                  <a:schemeClr val="accent1"/>
                </a:buClr>
                <a:buSzTx/>
                <a:buFont typeface="Arial" panose="020B0604020202020204" pitchFamily="34" charset="0"/>
                <a:buChar char="•"/>
              </a:pPr>
              <a:r>
                <a:rPr lang="de-DE" altLang="en-US" sz="1400" b="0">
                  <a:latin typeface="+mn-lt"/>
                </a:rPr>
                <a:t>Flexible user access to legacy data</a:t>
              </a:r>
            </a:p>
          </p:txBody>
        </p:sp>
      </p:grpSp>
      <p:sp>
        <p:nvSpPr>
          <p:cNvPr id="5" name="Slide Number Placeholder 3">
            <a:extLst>
              <a:ext uri="{FF2B5EF4-FFF2-40B4-BE49-F238E27FC236}">
                <a16:creationId xmlns:a16="http://schemas.microsoft.com/office/drawing/2014/main" id="{785FCADC-F3D6-63D9-D204-1724F42E903B}"/>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a:p>
        </p:txBody>
      </p:sp>
      <p:cxnSp>
        <p:nvCxnSpPr>
          <p:cNvPr id="9" name="Straight Arrow Connector 8">
            <a:extLst>
              <a:ext uri="{FF2B5EF4-FFF2-40B4-BE49-F238E27FC236}">
                <a16:creationId xmlns:a16="http://schemas.microsoft.com/office/drawing/2014/main" id="{B8218773-BA3C-13C9-664B-35A0852057BC}"/>
              </a:ext>
            </a:extLst>
          </p:cNvPr>
          <p:cNvCxnSpPr>
            <a:cxnSpLocks/>
          </p:cNvCxnSpPr>
          <p:nvPr/>
        </p:nvCxnSpPr>
        <p:spPr>
          <a:xfrm flipH="1">
            <a:off x="8077200" y="4855847"/>
            <a:ext cx="397688" cy="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9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Brownfield : </a:t>
            </a:r>
            <a:r>
              <a:rPr lang="de-DE"/>
              <a:t>Migrate Your System and Retain Existing Data Structures</a:t>
            </a:r>
            <a:br>
              <a:rPr lang="en-US"/>
            </a:br>
            <a:endParaRPr lang="en-US">
              <a:solidFill>
                <a:srgbClr val="FF0000"/>
              </a:solidFill>
            </a:endParaRPr>
          </a:p>
        </p:txBody>
      </p:sp>
      <p:sp>
        <p:nvSpPr>
          <p:cNvPr id="16" name="Abgerundetes Rechteck 5">
            <a:extLst>
              <a:ext uri="{FF2B5EF4-FFF2-40B4-BE49-F238E27FC236}">
                <a16:creationId xmlns:a16="http://schemas.microsoft.com/office/drawing/2014/main" id="{DFF1B796-1C31-F942-853A-92955D7E0128}"/>
              </a:ext>
            </a:extLst>
          </p:cNvPr>
          <p:cNvSpPr/>
          <p:nvPr/>
        </p:nvSpPr>
        <p:spPr>
          <a:xfrm>
            <a:off x="1704745" y="3974048"/>
            <a:ext cx="3060000" cy="648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Migration time window to move to S/4HANA</a:t>
            </a:r>
          </a:p>
        </p:txBody>
      </p:sp>
      <p:sp>
        <p:nvSpPr>
          <p:cNvPr id="17" name="Abgerundetes Rechteck 6">
            <a:extLst>
              <a:ext uri="{FF2B5EF4-FFF2-40B4-BE49-F238E27FC236}">
                <a16:creationId xmlns:a16="http://schemas.microsoft.com/office/drawing/2014/main" id="{ED24DC38-5C40-CA43-A2BA-98B1B8C2F9CB}"/>
              </a:ext>
            </a:extLst>
          </p:cNvPr>
          <p:cNvSpPr/>
          <p:nvPr/>
        </p:nvSpPr>
        <p:spPr>
          <a:xfrm>
            <a:off x="1704745" y="3236018"/>
            <a:ext cx="3060000" cy="6480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Data volume,</a:t>
            </a:r>
          </a:p>
          <a:p>
            <a:pPr algn="ctr"/>
            <a:r>
              <a:rPr lang="en-US" sz="1800">
                <a:solidFill>
                  <a:schemeClr val="tx1"/>
                </a:solidFill>
                <a:latin typeface="Arial" panose="020B0604020202020204" pitchFamily="34" charset="0"/>
                <a:cs typeface="Arial" panose="020B0604020202020204" pitchFamily="34" charset="0"/>
              </a:rPr>
              <a:t>data growth</a:t>
            </a:r>
          </a:p>
        </p:txBody>
      </p:sp>
      <p:sp>
        <p:nvSpPr>
          <p:cNvPr id="18" name="Abgerundetes Rechteck 7">
            <a:extLst>
              <a:ext uri="{FF2B5EF4-FFF2-40B4-BE49-F238E27FC236}">
                <a16:creationId xmlns:a16="http://schemas.microsoft.com/office/drawing/2014/main" id="{7C415A5D-B252-1140-9CA3-D979AF273E62}"/>
              </a:ext>
            </a:extLst>
          </p:cNvPr>
          <p:cNvSpPr/>
          <p:nvPr/>
        </p:nvSpPr>
        <p:spPr>
          <a:xfrm>
            <a:off x="1704745" y="4712078"/>
            <a:ext cx="3060000" cy="64800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Data access, retention,</a:t>
            </a:r>
          </a:p>
          <a:p>
            <a:pPr algn="ctr"/>
            <a:r>
              <a:rPr lang="en-US" sz="1800">
                <a:solidFill>
                  <a:schemeClr val="tx1"/>
                </a:solidFill>
                <a:latin typeface="Arial" panose="020B0604020202020204" pitchFamily="34" charset="0"/>
                <a:cs typeface="Arial" panose="020B0604020202020204" pitchFamily="34" charset="0"/>
              </a:rPr>
              <a:t>data privacy</a:t>
            </a:r>
          </a:p>
        </p:txBody>
      </p:sp>
      <p:sp>
        <p:nvSpPr>
          <p:cNvPr id="19" name="Abgerundetes Rechteck 8">
            <a:extLst>
              <a:ext uri="{FF2B5EF4-FFF2-40B4-BE49-F238E27FC236}">
                <a16:creationId xmlns:a16="http://schemas.microsoft.com/office/drawing/2014/main" id="{D0E6534E-2A3D-9D4C-B82F-4F12646F8018}"/>
              </a:ext>
            </a:extLst>
          </p:cNvPr>
          <p:cNvSpPr/>
          <p:nvPr/>
        </p:nvSpPr>
        <p:spPr>
          <a:xfrm>
            <a:off x="1704745" y="5450109"/>
            <a:ext cx="3060000" cy="64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latin typeface="Arial" panose="020B0604020202020204" pitchFamily="34" charset="0"/>
                <a:cs typeface="Arial" panose="020B0604020202020204" pitchFamily="34" charset="0"/>
              </a:rPr>
              <a:t>Extensive costs </a:t>
            </a:r>
          </a:p>
          <a:p>
            <a:pPr algn="ctr"/>
            <a:r>
              <a:rPr lang="en-US" sz="1800">
                <a:solidFill>
                  <a:schemeClr val="tx1"/>
                </a:solidFill>
                <a:latin typeface="Arial" panose="020B0604020202020204" pitchFamily="34" charset="0"/>
                <a:cs typeface="Arial" panose="020B0604020202020204" pitchFamily="34" charset="0"/>
              </a:rPr>
              <a:t>(HANA appliance)</a:t>
            </a:r>
          </a:p>
        </p:txBody>
      </p:sp>
      <p:sp>
        <p:nvSpPr>
          <p:cNvPr id="21" name="Flowchart: Magnetic Disk 5"/>
          <p:cNvSpPr/>
          <p:nvPr/>
        </p:nvSpPr>
        <p:spPr>
          <a:xfrm>
            <a:off x="5939262" y="3896715"/>
            <a:ext cx="1875041" cy="1282071"/>
          </a:xfrm>
          <a:prstGeom prst="flowChartMagneticDisk">
            <a:avLst/>
          </a:pr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tIns="144000" rtlCol="0" anchor="ctr"/>
          <a:lstStyle/>
          <a:p>
            <a:pPr algn="ctr" defTabSz="1219170"/>
            <a:r>
              <a:rPr lang="de-DE" sz="2400" b="1">
                <a:solidFill>
                  <a:schemeClr val="tx1"/>
                </a:solidFill>
              </a:rPr>
              <a:t>SAP DB</a:t>
            </a:r>
          </a:p>
        </p:txBody>
      </p:sp>
      <p:sp>
        <p:nvSpPr>
          <p:cNvPr id="22" name="Flowchart: Magnetic Disk 6"/>
          <p:cNvSpPr/>
          <p:nvPr/>
        </p:nvSpPr>
        <p:spPr>
          <a:xfrm>
            <a:off x="9658696" y="4984405"/>
            <a:ext cx="819530" cy="501689"/>
          </a:xfrm>
          <a:prstGeom prst="flowChartMagneticDisk">
            <a:avLst/>
          </a:prstGeom>
          <a:solidFill>
            <a:schemeClr val="bg1"/>
          </a:solid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tIns="144000" rIns="36000" rtlCol="0" anchor="ctr"/>
          <a:lstStyle/>
          <a:p>
            <a:pPr algn="ctr" defTabSz="1219170"/>
            <a:r>
              <a:rPr lang="de-DE" sz="1400" b="1">
                <a:solidFill>
                  <a:schemeClr val="tx1"/>
                </a:solidFill>
              </a:rPr>
              <a:t>ADK</a:t>
            </a:r>
            <a:endParaRPr lang="de-DE" sz="900" b="1">
              <a:solidFill>
                <a:schemeClr val="tx1"/>
              </a:solidFill>
            </a:endParaRPr>
          </a:p>
        </p:txBody>
      </p:sp>
      <p:sp>
        <p:nvSpPr>
          <p:cNvPr id="23" name="Flowchart: Magnetic Disk 5"/>
          <p:cNvSpPr/>
          <p:nvPr/>
        </p:nvSpPr>
        <p:spPr>
          <a:xfrm>
            <a:off x="9646108" y="3334324"/>
            <a:ext cx="1402889" cy="1099388"/>
          </a:xfrm>
          <a:prstGeom prst="flowChartMagneticDisk">
            <a:avLst/>
          </a:pr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tIns="144000" rtlCol="0" anchor="ctr"/>
          <a:lstStyle/>
          <a:p>
            <a:pPr algn="ctr" defTabSz="1219170"/>
            <a:r>
              <a:rPr lang="de-DE" b="1">
                <a:solidFill>
                  <a:schemeClr val="tx1"/>
                </a:solidFill>
              </a:rPr>
              <a:t>SAP DB</a:t>
            </a:r>
          </a:p>
        </p:txBody>
      </p:sp>
      <p:sp>
        <p:nvSpPr>
          <p:cNvPr id="24" name="Flowchart: Magnetic Disk 6"/>
          <p:cNvSpPr/>
          <p:nvPr/>
        </p:nvSpPr>
        <p:spPr>
          <a:xfrm>
            <a:off x="9886140" y="5146353"/>
            <a:ext cx="819530" cy="501689"/>
          </a:xfrm>
          <a:prstGeom prst="flowChartMagneticDisk">
            <a:avLst/>
          </a:prstGeom>
          <a:solidFill>
            <a:schemeClr val="bg1"/>
          </a:solid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tIns="144000" rIns="36000" rtlCol="0" anchor="ctr"/>
          <a:lstStyle/>
          <a:p>
            <a:pPr algn="ctr" defTabSz="1219170"/>
            <a:r>
              <a:rPr lang="de-DE" sz="1400" b="1">
                <a:solidFill>
                  <a:schemeClr val="tx1"/>
                </a:solidFill>
              </a:rPr>
              <a:t>ADK</a:t>
            </a:r>
            <a:endParaRPr lang="de-DE" sz="900" b="1">
              <a:solidFill>
                <a:schemeClr val="tx1"/>
              </a:solidFill>
            </a:endParaRPr>
          </a:p>
        </p:txBody>
      </p:sp>
      <p:sp>
        <p:nvSpPr>
          <p:cNvPr id="25" name="Flowchart: Magnetic Disk 6"/>
          <p:cNvSpPr/>
          <p:nvPr/>
        </p:nvSpPr>
        <p:spPr>
          <a:xfrm>
            <a:off x="10122375" y="5308301"/>
            <a:ext cx="819530" cy="501689"/>
          </a:xfrm>
          <a:prstGeom prst="flowChartMagneticDisk">
            <a:avLst/>
          </a:prstGeom>
          <a:solidFill>
            <a:schemeClr val="bg1"/>
          </a:solid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tIns="144000" rIns="36000" rtlCol="0" anchor="ctr"/>
          <a:lstStyle/>
          <a:p>
            <a:pPr algn="ctr" defTabSz="1219170"/>
            <a:r>
              <a:rPr lang="de-DE" sz="1400" b="1">
                <a:solidFill>
                  <a:schemeClr val="tx1"/>
                </a:solidFill>
              </a:rPr>
              <a:t>ADK</a:t>
            </a:r>
            <a:endParaRPr lang="de-DE" sz="900" b="1">
              <a:solidFill>
                <a:schemeClr val="tx1"/>
              </a:solidFill>
            </a:endParaRPr>
          </a:p>
        </p:txBody>
      </p:sp>
      <p:sp>
        <p:nvSpPr>
          <p:cNvPr id="26" name="Flowchart: Magnetic Disk 6"/>
          <p:cNvSpPr/>
          <p:nvPr/>
        </p:nvSpPr>
        <p:spPr>
          <a:xfrm>
            <a:off x="10323438" y="5470250"/>
            <a:ext cx="819530" cy="501689"/>
          </a:xfrm>
          <a:prstGeom prst="flowChartMagneticDisk">
            <a:avLst/>
          </a:prstGeom>
          <a:solidFill>
            <a:schemeClr val="bg1"/>
          </a:solid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lIns="36000" tIns="144000" rIns="36000" rtlCol="0" anchor="ctr"/>
          <a:lstStyle/>
          <a:p>
            <a:pPr algn="ctr" defTabSz="1219170"/>
            <a:r>
              <a:rPr lang="de-DE" sz="1400" b="1">
                <a:solidFill>
                  <a:schemeClr val="tx1"/>
                </a:solidFill>
              </a:rPr>
              <a:t>Archive</a:t>
            </a:r>
            <a:endParaRPr lang="de-DE" sz="900" b="1">
              <a:solidFill>
                <a:schemeClr val="tx1"/>
              </a:solidFill>
            </a:endParaRPr>
          </a:p>
        </p:txBody>
      </p:sp>
      <p:sp>
        <p:nvSpPr>
          <p:cNvPr id="27" name="Textfeld 26"/>
          <p:cNvSpPr txBox="1"/>
          <p:nvPr/>
        </p:nvSpPr>
        <p:spPr>
          <a:xfrm>
            <a:off x="10000237" y="4215770"/>
            <a:ext cx="588623" cy="923330"/>
          </a:xfrm>
          <a:prstGeom prst="rect">
            <a:avLst/>
          </a:prstGeom>
          <a:noFill/>
        </p:spPr>
        <p:txBody>
          <a:bodyPr wrap="none" rtlCol="0">
            <a:spAutoFit/>
          </a:bodyPr>
          <a:lstStyle/>
          <a:p>
            <a:r>
              <a:rPr lang="de-DE" sz="5400"/>
              <a:t>+</a:t>
            </a:r>
          </a:p>
        </p:txBody>
      </p:sp>
      <p:sp>
        <p:nvSpPr>
          <p:cNvPr id="2" name="Slide Number Placeholder 3">
            <a:extLst>
              <a:ext uri="{FF2B5EF4-FFF2-40B4-BE49-F238E27FC236}">
                <a16:creationId xmlns:a16="http://schemas.microsoft.com/office/drawing/2014/main" id="{D1A65EE7-9BB8-5DE7-FB78-4BE35C6A78B3}"/>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19</a:t>
            </a:fld>
            <a:endParaRPr lang="en-US"/>
          </a:p>
        </p:txBody>
      </p:sp>
      <p:cxnSp>
        <p:nvCxnSpPr>
          <p:cNvPr id="3" name="Straight Arrow Connector 2">
            <a:extLst>
              <a:ext uri="{FF2B5EF4-FFF2-40B4-BE49-F238E27FC236}">
                <a16:creationId xmlns:a16="http://schemas.microsoft.com/office/drawing/2014/main" id="{C904E2A4-1E8C-B6BD-2814-F84D22BC0170}"/>
              </a:ext>
            </a:extLst>
          </p:cNvPr>
          <p:cNvCxnSpPr>
            <a:cxnSpLocks/>
          </p:cNvCxnSpPr>
          <p:nvPr/>
        </p:nvCxnSpPr>
        <p:spPr>
          <a:xfrm>
            <a:off x="4309428" y="2187690"/>
            <a:ext cx="3048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26">
            <a:extLst>
              <a:ext uri="{FF2B5EF4-FFF2-40B4-BE49-F238E27FC236}">
                <a16:creationId xmlns:a16="http://schemas.microsoft.com/office/drawing/2014/main" id="{C77B2260-41C1-2B00-49CE-03DA66F8F24A}"/>
              </a:ext>
            </a:extLst>
          </p:cNvPr>
          <p:cNvSpPr/>
          <p:nvPr/>
        </p:nvSpPr>
        <p:spPr>
          <a:xfrm>
            <a:off x="5544455" y="1851945"/>
            <a:ext cx="720000" cy="720000"/>
          </a:xfrm>
          <a:prstGeom prst="ellipse">
            <a:avLst/>
          </a:prstGeom>
          <a:solidFill>
            <a:schemeClr val="bg1"/>
          </a:solidFill>
          <a:ln w="38100" cap="flat" cmpd="sng" algn="ctr">
            <a:solidFill>
              <a:schemeClr val="tx1"/>
            </a:solidFill>
            <a:prstDash val="soli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Arial"/>
              <a:ea typeface="+mn-ea"/>
              <a:cs typeface="Arial" panose="020B0604020202020204" pitchFamily="34" charset="0"/>
            </a:endParaRPr>
          </a:p>
        </p:txBody>
      </p:sp>
      <p:sp>
        <p:nvSpPr>
          <p:cNvPr id="32" name="Rectangle 29">
            <a:extLst>
              <a:ext uri="{FF2B5EF4-FFF2-40B4-BE49-F238E27FC236}">
                <a16:creationId xmlns:a16="http://schemas.microsoft.com/office/drawing/2014/main" id="{7D8C41F1-4326-3A18-1057-BE6229C1594E}"/>
              </a:ext>
            </a:extLst>
          </p:cNvPr>
          <p:cNvSpPr/>
          <p:nvPr/>
        </p:nvSpPr>
        <p:spPr>
          <a:xfrm>
            <a:off x="5539616" y="1907421"/>
            <a:ext cx="717769" cy="246221"/>
          </a:xfrm>
          <a:prstGeom prst="rect">
            <a:avLst/>
          </a:prstGeom>
          <a:noFill/>
        </p:spPr>
        <p:txBody>
          <a:bodyPr wrap="square">
            <a:spAutoFit/>
          </a:bodyPr>
          <a:lstStyle/>
          <a:p>
            <a:pPr marL="0" marR="0" lvl="0" indent="0" algn="ctr" defTabSz="1218987" eaLnBrk="1" fontAlgn="auto" latinLnBrk="0" hangingPunct="1">
              <a:lnSpc>
                <a:spcPct val="100000"/>
              </a:lnSpc>
              <a:spcBef>
                <a:spcPts val="0"/>
              </a:spcBef>
              <a:spcAft>
                <a:spcPts val="600"/>
              </a:spcAft>
              <a:buClrTx/>
              <a:buSzTx/>
              <a:buFontTx/>
              <a:buNone/>
              <a:tabLst/>
              <a:defRPr/>
            </a:pPr>
            <a:r>
              <a:rPr kumimoji="0" lang="de-DE" sz="1000" b="1" i="0" u="none" strike="noStrike" kern="0" cap="none" spc="0" normalizeH="0" baseline="0" noProof="0">
                <a:ln>
                  <a:noFill/>
                </a:ln>
                <a:effectLst/>
                <a:uLnTx/>
                <a:uFillTx/>
                <a:cs typeface="Arial" panose="020B0604020202020204" pitchFamily="34" charset="0"/>
              </a:rPr>
              <a:t>ERP</a:t>
            </a:r>
            <a:endParaRPr kumimoji="0" lang="en-US" sz="1000" b="1" i="0" u="none" strike="noStrike" kern="0" cap="none" spc="0" normalizeH="0" baseline="0" noProof="0">
              <a:ln>
                <a:noFill/>
              </a:ln>
              <a:effectLst/>
              <a:uLnTx/>
              <a:uFillTx/>
              <a:cs typeface="Arial" panose="020B0604020202020204" pitchFamily="34" charset="0"/>
            </a:endParaRPr>
          </a:p>
        </p:txBody>
      </p:sp>
      <p:sp>
        <p:nvSpPr>
          <p:cNvPr id="33" name="Oval 26">
            <a:extLst>
              <a:ext uri="{FF2B5EF4-FFF2-40B4-BE49-F238E27FC236}">
                <a16:creationId xmlns:a16="http://schemas.microsoft.com/office/drawing/2014/main" id="{238DBB1E-9C08-D721-E7FD-F13027ACBA2F}"/>
              </a:ext>
            </a:extLst>
          </p:cNvPr>
          <p:cNvSpPr>
            <a:spLocks noChangeAspect="1"/>
          </p:cNvSpPr>
          <p:nvPr/>
        </p:nvSpPr>
        <p:spPr>
          <a:xfrm>
            <a:off x="2743200" y="1422356"/>
            <a:ext cx="1332000" cy="1332286"/>
          </a:xfrm>
          <a:prstGeom prst="rect">
            <a:avLst/>
          </a:prstGeom>
          <a:noFill/>
          <a:ln w="38100" cap="flat" cmpd="sng" algn="ctr">
            <a:solidFill>
              <a:schemeClr val="accent2"/>
            </a:solidFill>
            <a:prstDash val="solid"/>
          </a:ln>
          <a:effectLst/>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effectLst/>
                <a:uLnTx/>
                <a:uFillTx/>
                <a:latin typeface="Arial"/>
                <a:ea typeface="+mn-ea"/>
                <a:cs typeface="Arial" panose="020B0604020202020204" pitchFamily="34" charset="0"/>
              </a:rPr>
              <a:t>System Migration</a:t>
            </a:r>
          </a:p>
        </p:txBody>
      </p:sp>
      <p:sp>
        <p:nvSpPr>
          <p:cNvPr id="34" name="Oval 26">
            <a:extLst>
              <a:ext uri="{FF2B5EF4-FFF2-40B4-BE49-F238E27FC236}">
                <a16:creationId xmlns:a16="http://schemas.microsoft.com/office/drawing/2014/main" id="{286EB2B6-5DE0-9AF5-A892-55C59645308F}"/>
              </a:ext>
            </a:extLst>
          </p:cNvPr>
          <p:cNvSpPr>
            <a:spLocks noChangeAspect="1"/>
          </p:cNvSpPr>
          <p:nvPr/>
        </p:nvSpPr>
        <p:spPr>
          <a:xfrm>
            <a:off x="7581690" y="1613642"/>
            <a:ext cx="1079770" cy="1080000"/>
          </a:xfrm>
          <a:prstGeom prst="rect">
            <a:avLst/>
          </a:prstGeom>
          <a:noFill/>
          <a:ln w="38100" cap="flat" cmpd="sng" algn="ctr">
            <a:solidFill>
              <a:schemeClr val="accent1"/>
            </a:solidFill>
            <a:prstDash val="solid"/>
          </a:ln>
          <a:effectLst/>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effectLst/>
                <a:uLnTx/>
                <a:uFillTx/>
                <a:latin typeface="Arial"/>
                <a:ea typeface="+mn-ea"/>
                <a:cs typeface="Arial" panose="020B0604020202020204" pitchFamily="34" charset="0"/>
              </a:rPr>
              <a:t>S/4HANA</a:t>
            </a:r>
          </a:p>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pic>
        <p:nvPicPr>
          <p:cNvPr id="37" name="Graphic 36">
            <a:extLst>
              <a:ext uri="{FF2B5EF4-FFF2-40B4-BE49-F238E27FC236}">
                <a16:creationId xmlns:a16="http://schemas.microsoft.com/office/drawing/2014/main" id="{2173938F-6423-152D-624C-9C8DB7E8D7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9784" y="2141884"/>
            <a:ext cx="337545" cy="316880"/>
          </a:xfrm>
          <a:prstGeom prst="rect">
            <a:avLst/>
          </a:prstGeom>
        </p:spPr>
      </p:pic>
      <p:pic>
        <p:nvPicPr>
          <p:cNvPr id="40" name="Graphic 39">
            <a:extLst>
              <a:ext uri="{FF2B5EF4-FFF2-40B4-BE49-F238E27FC236}">
                <a16:creationId xmlns:a16="http://schemas.microsoft.com/office/drawing/2014/main" id="{CFA0B125-9D93-0102-9971-96AB000D54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73240" y="2087453"/>
            <a:ext cx="457256" cy="429262"/>
          </a:xfrm>
          <a:prstGeom prst="rect">
            <a:avLst/>
          </a:prstGeom>
        </p:spPr>
      </p:pic>
      <p:cxnSp>
        <p:nvCxnSpPr>
          <p:cNvPr id="52" name="Straight Connector 51">
            <a:extLst>
              <a:ext uri="{FF2B5EF4-FFF2-40B4-BE49-F238E27FC236}">
                <a16:creationId xmlns:a16="http://schemas.microsoft.com/office/drawing/2014/main" id="{E686A5C5-E281-0CE6-135E-403DA8FA0420}"/>
              </a:ext>
            </a:extLst>
          </p:cNvPr>
          <p:cNvCxnSpPr/>
          <p:nvPr/>
        </p:nvCxnSpPr>
        <p:spPr>
          <a:xfrm>
            <a:off x="5181600" y="3560018"/>
            <a:ext cx="0" cy="228564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F4F63AF-0918-5366-0AAE-12A8258987AB}"/>
              </a:ext>
            </a:extLst>
          </p:cNvPr>
          <p:cNvCxnSpPr>
            <a:cxnSpLocks/>
          </p:cNvCxnSpPr>
          <p:nvPr/>
        </p:nvCxnSpPr>
        <p:spPr>
          <a:xfrm>
            <a:off x="5181600" y="4638301"/>
            <a:ext cx="401623"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B02DB45-8D8F-B932-94D5-4F1A9A3337E5}"/>
              </a:ext>
            </a:extLst>
          </p:cNvPr>
          <p:cNvCxnSpPr>
            <a:cxnSpLocks/>
          </p:cNvCxnSpPr>
          <p:nvPr/>
        </p:nvCxnSpPr>
        <p:spPr>
          <a:xfrm flipV="1">
            <a:off x="8098352" y="4197926"/>
            <a:ext cx="1270732" cy="43104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4DEE6AD-41A3-1571-C2E5-DE7D04482A85}"/>
              </a:ext>
            </a:extLst>
          </p:cNvPr>
          <p:cNvCxnSpPr>
            <a:cxnSpLocks/>
          </p:cNvCxnSpPr>
          <p:nvPr/>
        </p:nvCxnSpPr>
        <p:spPr>
          <a:xfrm>
            <a:off x="8096571" y="4628974"/>
            <a:ext cx="1251025" cy="4435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44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307768-1716-F1EE-2723-CF5DB7DB1126}"/>
              </a:ext>
            </a:extLst>
          </p:cNvPr>
          <p:cNvSpPr>
            <a:spLocks noGrp="1"/>
          </p:cNvSpPr>
          <p:nvPr>
            <p:ph type="title"/>
          </p:nvPr>
        </p:nvSpPr>
        <p:spPr/>
        <p:txBody>
          <a:bodyPr/>
          <a:lstStyle/>
          <a:p>
            <a:r>
              <a:rPr lang="en-US"/>
              <a:t>Agenda</a:t>
            </a:r>
          </a:p>
        </p:txBody>
      </p:sp>
      <p:sp>
        <p:nvSpPr>
          <p:cNvPr id="5" name="Slide Number Placeholder 4">
            <a:extLst>
              <a:ext uri="{FF2B5EF4-FFF2-40B4-BE49-F238E27FC236}">
                <a16:creationId xmlns:a16="http://schemas.microsoft.com/office/drawing/2014/main" id="{78BC6A90-E69F-1F18-03AD-F0422864ACEA}"/>
              </a:ext>
            </a:extLst>
          </p:cNvPr>
          <p:cNvSpPr>
            <a:spLocks noGrp="1"/>
          </p:cNvSpPr>
          <p:nvPr>
            <p:ph type="sldNum" sz="quarter" idx="12"/>
          </p:nvPr>
        </p:nvSpPr>
        <p:spPr/>
        <p:txBody>
          <a:bodyPr/>
          <a:lstStyle/>
          <a:p>
            <a:fld id="{EC101DC9-20CD-4D01-84D2-8AFAD8D1D7AE}" type="slidenum">
              <a:rPr lang="de-DE" smtClean="0"/>
              <a:pPr/>
              <a:t>2</a:t>
            </a:fld>
            <a:endParaRPr lang="de-DE"/>
          </a:p>
        </p:txBody>
      </p:sp>
      <p:sp>
        <p:nvSpPr>
          <p:cNvPr id="8" name="Text Placeholder 7">
            <a:extLst>
              <a:ext uri="{FF2B5EF4-FFF2-40B4-BE49-F238E27FC236}">
                <a16:creationId xmlns:a16="http://schemas.microsoft.com/office/drawing/2014/main" id="{EC1A01B9-DBFC-F372-93D6-87F0CF7B4B50}"/>
              </a:ext>
            </a:extLst>
          </p:cNvPr>
          <p:cNvSpPr>
            <a:spLocks noGrp="1"/>
          </p:cNvSpPr>
          <p:nvPr>
            <p:ph type="body" sz="quarter" idx="10"/>
          </p:nvPr>
        </p:nvSpPr>
        <p:spPr>
          <a:xfrm>
            <a:off x="551384" y="1219200"/>
            <a:ext cx="9723197" cy="4224528"/>
          </a:xfrm>
        </p:spPr>
        <p:txBody>
          <a:bodyPr/>
          <a:lstStyle/>
          <a:p>
            <a:pPr>
              <a:spcAft>
                <a:spcPts val="600"/>
              </a:spcAft>
            </a:pPr>
            <a:r>
              <a:rPr lang="en-US"/>
              <a:t>What Roadblocks Exist on the Road to S/4HANA?</a:t>
            </a:r>
          </a:p>
          <a:p>
            <a:pPr>
              <a:spcAft>
                <a:spcPts val="600"/>
              </a:spcAft>
            </a:pPr>
            <a:r>
              <a:rPr lang="en-US"/>
              <a:t>Archive Data Before You Start the Move</a:t>
            </a:r>
          </a:p>
          <a:p>
            <a:pPr lvl="3"/>
            <a:r>
              <a:rPr lang="en-US"/>
              <a:t>Greenfield Considerations </a:t>
            </a:r>
          </a:p>
          <a:p>
            <a:pPr lvl="4"/>
            <a:r>
              <a:rPr lang="en-US"/>
              <a:t>Insurance Company </a:t>
            </a:r>
          </a:p>
          <a:p>
            <a:pPr lvl="3"/>
            <a:r>
              <a:rPr lang="en-US"/>
              <a:t>Brownfield Considerations</a:t>
            </a:r>
          </a:p>
          <a:p>
            <a:pPr lvl="4"/>
            <a:r>
              <a:rPr lang="en-US"/>
              <a:t>Dr Pepper Snapple Group</a:t>
            </a:r>
          </a:p>
          <a:p>
            <a:pPr>
              <a:spcAft>
                <a:spcPts val="600"/>
              </a:spcAft>
            </a:pPr>
            <a:r>
              <a:rPr lang="en-US"/>
              <a:t>Start Finance Digital Transformation Now</a:t>
            </a:r>
          </a:p>
          <a:p>
            <a:pPr lvl="3"/>
            <a:r>
              <a:rPr lang="en-US"/>
              <a:t>Greenfield and Brownfield Considerations</a:t>
            </a:r>
          </a:p>
          <a:p>
            <a:pPr lvl="4"/>
            <a:r>
              <a:rPr lang="en-US"/>
              <a:t>Transform Before – Zoetis Case Study</a:t>
            </a:r>
          </a:p>
          <a:p>
            <a:pPr lvl="4"/>
            <a:r>
              <a:rPr lang="en-US"/>
              <a:t>Transform During or After – Zurich North America</a:t>
            </a:r>
          </a:p>
          <a:p>
            <a:pPr>
              <a:spcAft>
                <a:spcPts val="600"/>
              </a:spcAft>
            </a:pPr>
            <a:r>
              <a:rPr lang="en-US"/>
              <a:t>Wrap Up</a:t>
            </a:r>
          </a:p>
        </p:txBody>
      </p:sp>
    </p:spTree>
    <p:extLst>
      <p:ext uri="{BB962C8B-B14F-4D97-AF65-F5344CB8AC3E}">
        <p14:creationId xmlns:p14="http://schemas.microsoft.com/office/powerpoint/2010/main" val="1517614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Case Study: Dr Pepper Snapple Group Migrates from SAP ECC to HANA (</a:t>
            </a:r>
            <a:r>
              <a:rPr lang="en-US" err="1"/>
              <a:t>SoH</a:t>
            </a:r>
            <a:r>
              <a:rPr lang="en-US"/>
              <a:t>)</a:t>
            </a:r>
            <a:endParaRPr lang="en-US">
              <a:solidFill>
                <a:srgbClr val="FF0000"/>
              </a:solidFill>
            </a:endParaRPr>
          </a:p>
        </p:txBody>
      </p:sp>
      <p:sp>
        <p:nvSpPr>
          <p:cNvPr id="7" name="Textplatzhalter 2"/>
          <p:cNvSpPr txBox="1">
            <a:spLocks/>
          </p:cNvSpPr>
          <p:nvPr/>
        </p:nvSpPr>
        <p:spPr>
          <a:xfrm>
            <a:off x="505196" y="900000"/>
            <a:ext cx="10343313" cy="360000"/>
          </a:xfrm>
          <a:prstGeom prst="rect">
            <a:avLst/>
          </a:prstGeom>
        </p:spPr>
        <p:txBody>
          <a:bodyPr/>
          <a:lstStyle>
            <a:lvl1pPr marL="0" indent="0" algn="l" defTabSz="1218987" rtl="0" eaLnBrk="1" latinLnBrk="0" hangingPunct="1">
              <a:lnSpc>
                <a:spcPct val="100000"/>
              </a:lnSpc>
              <a:spcBef>
                <a:spcPts val="600"/>
              </a:spcBef>
              <a:spcAft>
                <a:spcPts val="0"/>
              </a:spcAft>
              <a:buFont typeface="Arial" panose="020B0604020202020204" pitchFamily="34" charset="0"/>
              <a:buNone/>
              <a:defRPr sz="2000" b="0" i="0" kern="800" baseline="0">
                <a:solidFill>
                  <a:srgbClr val="424242"/>
                </a:solidFill>
                <a:latin typeface="Arial" panose="020B0604020202020204" pitchFamily="34" charset="0"/>
                <a:ea typeface="+mn-ea"/>
                <a:cs typeface="Arial" panose="020B0604020202020204" pitchFamily="34" charset="0"/>
              </a:defRPr>
            </a:lvl1pPr>
            <a:lvl2pPr marL="0" indent="0" algn="l" defTabSz="1218987" rtl="0" eaLnBrk="1" latinLnBrk="0" hangingPunct="1">
              <a:lnSpc>
                <a:spcPct val="100000"/>
              </a:lnSpc>
              <a:spcBef>
                <a:spcPts val="600"/>
              </a:spcBef>
              <a:spcAft>
                <a:spcPts val="600"/>
              </a:spcAft>
              <a:buFont typeface="Arial" pitchFamily="34" charset="0"/>
              <a:buNone/>
              <a:defRPr sz="1800" b="0" i="0" kern="800" baseline="0">
                <a:solidFill>
                  <a:srgbClr val="424242"/>
                </a:solidFill>
                <a:latin typeface="Arial" panose="020B0604020202020204" pitchFamily="34" charset="0"/>
                <a:ea typeface="+mn-ea"/>
                <a:cs typeface="Arial" panose="020B0604020202020204" pitchFamily="34" charset="0"/>
              </a:defRPr>
            </a:lvl2pPr>
            <a:lvl3pPr marL="18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3pPr>
            <a:lvl4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4pPr>
            <a:lvl5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tabLst/>
              <a:defRPr lang="en-US" sz="1400" b="0" i="0" kern="800" baseline="0" dirty="0" smtClean="0">
                <a:solidFill>
                  <a:srgbClr val="424242"/>
                </a:solidFill>
                <a:latin typeface="Arial" panose="020B0604020202020204" pitchFamily="34" charset="0"/>
                <a:ea typeface="+mn-ea"/>
                <a:cs typeface="Arial" panose="020B0604020202020204" pitchFamily="34" charset="0"/>
              </a:defRPr>
            </a:lvl5pPr>
            <a:lvl6pPr marL="72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kern="1200">
                <a:solidFill>
                  <a:srgbClr val="424242"/>
                </a:solidFill>
                <a:latin typeface="Arial" panose="020B0604020202020204" pitchFamily="34" charset="0"/>
                <a:ea typeface="+mn-ea"/>
                <a:cs typeface="Arial" panose="020B0604020202020204" pitchFamily="34" charset="0"/>
              </a:defRPr>
            </a:lvl6pPr>
            <a:lvl7pPr marL="90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i="1" kern="1200">
                <a:solidFill>
                  <a:srgbClr val="424242"/>
                </a:solidFill>
                <a:latin typeface="Arial" panose="020B0604020202020204" pitchFamily="34" charset="0"/>
                <a:ea typeface="+mn-ea"/>
                <a:cs typeface="Arial" panose="020B0604020202020204" pitchFamily="34" charset="0"/>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endParaRPr lang="en-US">
              <a:solidFill>
                <a:schemeClr val="accent1"/>
              </a:solidFill>
            </a:endParaRPr>
          </a:p>
        </p:txBody>
      </p:sp>
      <p:sp>
        <p:nvSpPr>
          <p:cNvPr id="2" name="Slide Number Placeholder 3">
            <a:extLst>
              <a:ext uri="{FF2B5EF4-FFF2-40B4-BE49-F238E27FC236}">
                <a16:creationId xmlns:a16="http://schemas.microsoft.com/office/drawing/2014/main" id="{A4A57717-EA79-B541-B4D0-454FC7D92111}"/>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20</a:t>
            </a:fld>
            <a:endParaRPr lang="en-US"/>
          </a:p>
        </p:txBody>
      </p:sp>
      <p:grpSp>
        <p:nvGrpSpPr>
          <p:cNvPr id="3" name="Gruppieren 22">
            <a:extLst>
              <a:ext uri="{FF2B5EF4-FFF2-40B4-BE49-F238E27FC236}">
                <a16:creationId xmlns:a16="http://schemas.microsoft.com/office/drawing/2014/main" id="{6D854F18-E085-3E2A-2581-A448C2847E86}"/>
              </a:ext>
            </a:extLst>
          </p:cNvPr>
          <p:cNvGrpSpPr/>
          <p:nvPr/>
        </p:nvGrpSpPr>
        <p:grpSpPr>
          <a:xfrm>
            <a:off x="2193285" y="1575915"/>
            <a:ext cx="2605081" cy="2148418"/>
            <a:chOff x="1346589" y="2367253"/>
            <a:chExt cx="2605081" cy="2148418"/>
          </a:xfrm>
        </p:grpSpPr>
        <p:sp>
          <p:nvSpPr>
            <p:cNvPr id="8" name="Rechteck 23">
              <a:extLst>
                <a:ext uri="{FF2B5EF4-FFF2-40B4-BE49-F238E27FC236}">
                  <a16:creationId xmlns:a16="http://schemas.microsoft.com/office/drawing/2014/main" id="{986C7D3E-E559-CE89-CFC4-B8816805C890}"/>
                </a:ext>
              </a:extLst>
            </p:cNvPr>
            <p:cNvSpPr/>
            <p:nvPr/>
          </p:nvSpPr>
          <p:spPr>
            <a:xfrm>
              <a:off x="2741465" y="2971952"/>
              <a:ext cx="900000" cy="864000"/>
            </a:xfrm>
            <a:prstGeom prst="rect">
              <a:avLst/>
            </a:prstGeom>
            <a:noFill/>
            <a:ln w="19050" cap="flat" cmpd="sng" algn="ctr">
              <a:solidFill>
                <a:srgbClr val="EB5C3F">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9" name="Rechteck 24">
              <a:extLst>
                <a:ext uri="{FF2B5EF4-FFF2-40B4-BE49-F238E27FC236}">
                  <a16:creationId xmlns:a16="http://schemas.microsoft.com/office/drawing/2014/main" id="{43286E66-270E-1905-F718-AA73F19764F2}"/>
                </a:ext>
              </a:extLst>
            </p:cNvPr>
            <p:cNvSpPr/>
            <p:nvPr/>
          </p:nvSpPr>
          <p:spPr>
            <a:xfrm>
              <a:off x="1416851" y="2367253"/>
              <a:ext cx="900000" cy="1728000"/>
            </a:xfrm>
            <a:prstGeom prst="rect">
              <a:avLst/>
            </a:prstGeom>
            <a:solidFill>
              <a:srgbClr val="FF0D5E"/>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10" name="Rechteck 25">
              <a:extLst>
                <a:ext uri="{FF2B5EF4-FFF2-40B4-BE49-F238E27FC236}">
                  <a16:creationId xmlns:a16="http://schemas.microsoft.com/office/drawing/2014/main" id="{1C9B59BC-3556-3EB1-78B4-15905F76BA9D}"/>
                </a:ext>
              </a:extLst>
            </p:cNvPr>
            <p:cNvSpPr/>
            <p:nvPr/>
          </p:nvSpPr>
          <p:spPr>
            <a:xfrm>
              <a:off x="2741465" y="3227173"/>
              <a:ext cx="900000" cy="864000"/>
            </a:xfrm>
            <a:prstGeom prst="rect">
              <a:avLst/>
            </a:prstGeom>
            <a:solidFill>
              <a:srgbClr val="FF0D5E"/>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11" name="Rectangle 29">
              <a:extLst>
                <a:ext uri="{FF2B5EF4-FFF2-40B4-BE49-F238E27FC236}">
                  <a16:creationId xmlns:a16="http://schemas.microsoft.com/office/drawing/2014/main" id="{409769F6-3555-BFFE-41B9-6156B4458225}"/>
                </a:ext>
              </a:extLst>
            </p:cNvPr>
            <p:cNvSpPr/>
            <p:nvPr/>
          </p:nvSpPr>
          <p:spPr>
            <a:xfrm>
              <a:off x="2671203" y="3466620"/>
              <a:ext cx="104052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11 TB</a:t>
              </a:r>
            </a:p>
          </p:txBody>
        </p:sp>
        <p:sp>
          <p:nvSpPr>
            <p:cNvPr id="12" name="Rectangle 29">
              <a:extLst>
                <a:ext uri="{FF2B5EF4-FFF2-40B4-BE49-F238E27FC236}">
                  <a16:creationId xmlns:a16="http://schemas.microsoft.com/office/drawing/2014/main" id="{ED5334BC-2FC9-A857-C33C-C2357E0359CD}"/>
                </a:ext>
              </a:extLst>
            </p:cNvPr>
            <p:cNvSpPr/>
            <p:nvPr/>
          </p:nvSpPr>
          <p:spPr>
            <a:xfrm>
              <a:off x="2671203" y="2914897"/>
              <a:ext cx="104052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1 TB</a:t>
              </a:r>
            </a:p>
          </p:txBody>
        </p:sp>
        <p:sp>
          <p:nvSpPr>
            <p:cNvPr id="13" name="Rectangle 29">
              <a:extLst>
                <a:ext uri="{FF2B5EF4-FFF2-40B4-BE49-F238E27FC236}">
                  <a16:creationId xmlns:a16="http://schemas.microsoft.com/office/drawing/2014/main" id="{84D6E28B-A40E-7E96-4EA0-E45F489D1A61}"/>
                </a:ext>
              </a:extLst>
            </p:cNvPr>
            <p:cNvSpPr/>
            <p:nvPr/>
          </p:nvSpPr>
          <p:spPr>
            <a:xfrm>
              <a:off x="1346589" y="4177117"/>
              <a:ext cx="2605081"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SAP ECC      SAP HANA</a:t>
              </a:r>
            </a:p>
          </p:txBody>
        </p:sp>
        <p:sp>
          <p:nvSpPr>
            <p:cNvPr id="14" name="Rectangle 13">
              <a:extLst>
                <a:ext uri="{FF2B5EF4-FFF2-40B4-BE49-F238E27FC236}">
                  <a16:creationId xmlns:a16="http://schemas.microsoft.com/office/drawing/2014/main" id="{DA9A7942-7669-AF1F-BECB-77F3F9F77B53}"/>
                </a:ext>
              </a:extLst>
            </p:cNvPr>
            <p:cNvSpPr/>
            <p:nvPr/>
          </p:nvSpPr>
          <p:spPr>
            <a:xfrm>
              <a:off x="1346589" y="3474507"/>
              <a:ext cx="104052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24+ TB</a:t>
              </a:r>
            </a:p>
          </p:txBody>
        </p:sp>
      </p:grpSp>
      <p:sp>
        <p:nvSpPr>
          <p:cNvPr id="19" name="Rechteck 30">
            <a:extLst>
              <a:ext uri="{FF2B5EF4-FFF2-40B4-BE49-F238E27FC236}">
                <a16:creationId xmlns:a16="http://schemas.microsoft.com/office/drawing/2014/main" id="{4DAA3E0B-B9B5-155F-BAC4-66D8445D5A84}"/>
              </a:ext>
            </a:extLst>
          </p:cNvPr>
          <p:cNvSpPr/>
          <p:nvPr/>
        </p:nvSpPr>
        <p:spPr>
          <a:xfrm>
            <a:off x="944906" y="4144619"/>
            <a:ext cx="9342093" cy="1824282"/>
          </a:xfrm>
          <a:prstGeom prst="rect">
            <a:avLst/>
          </a:prstGeom>
        </p:spPr>
        <p:txBody>
          <a:bodyPr wrap="square">
            <a:spAutoFit/>
          </a:bodyPr>
          <a:lstStyle/>
          <a:p>
            <a:pPr marL="91440" defTabSz="1218987" eaLnBrk="1" hangingPunct="1">
              <a:lnSpc>
                <a:spcPct val="125000"/>
              </a:lnSpc>
              <a:spcAft>
                <a:spcPts val="600"/>
              </a:spcAft>
              <a:buClr>
                <a:srgbClr val="FF0D5E"/>
              </a:buClr>
            </a:pPr>
            <a:r>
              <a:rPr lang="en-US" sz="2000">
                <a:solidFill>
                  <a:srgbClr val="4C4C4C"/>
                </a:solidFill>
                <a:latin typeface="Arial" panose="020B0604020202020204"/>
                <a:cs typeface="Arial" panose="020B0604020202020204" pitchFamily="34" charset="0"/>
              </a:rPr>
              <a:t>Needed to </a:t>
            </a:r>
            <a:r>
              <a:rPr lang="en-US" sz="2000" b="1">
                <a:solidFill>
                  <a:srgbClr val="4C4C4C"/>
                </a:solidFill>
                <a:latin typeface="Arial" panose="020B0604020202020204"/>
                <a:cs typeface="Arial" panose="020B0604020202020204" pitchFamily="34" charset="0"/>
              </a:rPr>
              <a:t>archive 40% of data</a:t>
            </a:r>
            <a:r>
              <a:rPr lang="en-US" sz="2000">
                <a:solidFill>
                  <a:srgbClr val="4C4C4C"/>
                </a:solidFill>
                <a:latin typeface="Arial" panose="020B0604020202020204"/>
                <a:cs typeface="Arial" panose="020B0604020202020204" pitchFamily="34" charset="0"/>
              </a:rPr>
              <a:t> to reduce migration time and</a:t>
            </a:r>
          </a:p>
          <a:p>
            <a:pPr marL="434340" indent="-342900">
              <a:lnSpc>
                <a:spcPct val="125000"/>
              </a:lnSpc>
              <a:spcAft>
                <a:spcPts val="600"/>
              </a:spcAft>
              <a:buClr>
                <a:srgbClr val="FF0D5E"/>
              </a:buClr>
              <a:buFont typeface="Arial" panose="020B0604020202020204" pitchFamily="34" charset="0"/>
              <a:buChar char="•"/>
            </a:pPr>
            <a:r>
              <a:rPr lang="en-US" sz="2000">
                <a:solidFill>
                  <a:srgbClr val="4C4C4C"/>
                </a:solidFill>
                <a:latin typeface="Arial" panose="020B0604020202020204"/>
                <a:cs typeface="Arial" panose="020B0604020202020204" pitchFamily="34" charset="0"/>
              </a:rPr>
              <a:t>Increase the space available for secure and fast HANA operation</a:t>
            </a:r>
          </a:p>
          <a:p>
            <a:pPr marL="434340" indent="-342900">
              <a:lnSpc>
                <a:spcPct val="125000"/>
              </a:lnSpc>
              <a:spcAft>
                <a:spcPts val="600"/>
              </a:spcAft>
              <a:buClr>
                <a:srgbClr val="FF0D5E"/>
              </a:buClr>
              <a:buFont typeface="Arial" panose="020B0604020202020204" pitchFamily="34" charset="0"/>
              <a:buChar char="•"/>
            </a:pPr>
            <a:r>
              <a:rPr lang="en-US" sz="2000">
                <a:solidFill>
                  <a:srgbClr val="4C4C4C"/>
                </a:solidFill>
                <a:latin typeface="Arial" panose="020B0604020202020204"/>
                <a:cs typeface="Arial" panose="020B0604020202020204" pitchFamily="34" charset="0"/>
              </a:rPr>
              <a:t>Run other S/4HANA instances on the same HANA appliance</a:t>
            </a:r>
          </a:p>
          <a:p>
            <a:pPr marL="91440">
              <a:lnSpc>
                <a:spcPct val="125000"/>
              </a:lnSpc>
              <a:spcAft>
                <a:spcPts val="600"/>
              </a:spcAft>
              <a:buClr>
                <a:srgbClr val="FF0D5E"/>
              </a:buClr>
            </a:pPr>
            <a:r>
              <a:rPr lang="en-US" sz="2000" b="1">
                <a:solidFill>
                  <a:schemeClr val="accent1"/>
                </a:solidFill>
                <a:latin typeface="Arial" panose="020B0604020202020204"/>
                <a:cs typeface="Arial" panose="020B0604020202020204" pitchFamily="34" charset="0"/>
              </a:rPr>
              <a:t>Objective: Archive data and optimize HANA migration time </a:t>
            </a:r>
            <a:r>
              <a:rPr lang="en-US" sz="2000">
                <a:solidFill>
                  <a:srgbClr val="4C4C4C"/>
                </a:solidFill>
                <a:latin typeface="Arial" panose="020B0604020202020204"/>
                <a:cs typeface="Arial" panose="020B0604020202020204" pitchFamily="34" charset="0"/>
              </a:rPr>
              <a:t>	</a:t>
            </a:r>
          </a:p>
        </p:txBody>
      </p:sp>
      <p:cxnSp>
        <p:nvCxnSpPr>
          <p:cNvPr id="21" name="Gerader Verbinder 15">
            <a:extLst>
              <a:ext uri="{FF2B5EF4-FFF2-40B4-BE49-F238E27FC236}">
                <a16:creationId xmlns:a16="http://schemas.microsoft.com/office/drawing/2014/main" id="{566B4241-09DC-B25F-DE73-A4D88A554F64}"/>
              </a:ext>
            </a:extLst>
          </p:cNvPr>
          <p:cNvCxnSpPr>
            <a:cxnSpLocks/>
          </p:cNvCxnSpPr>
          <p:nvPr/>
        </p:nvCxnSpPr>
        <p:spPr>
          <a:xfrm>
            <a:off x="9082304" y="5738089"/>
            <a:ext cx="643633" cy="0"/>
          </a:xfrm>
          <a:prstGeom prst="line">
            <a:avLst/>
          </a:prstGeom>
          <a:noFill/>
          <a:ln w="57150" cap="flat" cmpd="sng" algn="ctr">
            <a:solidFill>
              <a:srgbClr val="FF0D5E"/>
            </a:solidFill>
            <a:prstDash val="solid"/>
            <a:headEnd type="none" w="med" len="med"/>
            <a:tailEnd type="triangle" w="med" len="med"/>
          </a:ln>
          <a:effectLst/>
        </p:spPr>
      </p:cxnSp>
      <p:sp>
        <p:nvSpPr>
          <p:cNvPr id="22" name="Rechteck 16">
            <a:extLst>
              <a:ext uri="{FF2B5EF4-FFF2-40B4-BE49-F238E27FC236}">
                <a16:creationId xmlns:a16="http://schemas.microsoft.com/office/drawing/2014/main" id="{D5DAC153-2AA5-5B65-CDA0-33ADB81420BD}"/>
              </a:ext>
            </a:extLst>
          </p:cNvPr>
          <p:cNvSpPr/>
          <p:nvPr/>
        </p:nvSpPr>
        <p:spPr>
          <a:xfrm>
            <a:off x="9604385" y="5476342"/>
            <a:ext cx="1344599" cy="508601"/>
          </a:xfrm>
          <a:prstGeom prst="rect">
            <a:avLst/>
          </a:prstGeom>
        </p:spPr>
        <p:txBody>
          <a:bodyPr wrap="none">
            <a:spAutoFit/>
          </a:bodyPr>
          <a:lstStyle/>
          <a:p>
            <a:pPr marL="91440" defTabSz="1218987" eaLnBrk="1" fontAlgn="auto" hangingPunct="1">
              <a:lnSpc>
                <a:spcPct val="125000"/>
              </a:lnSpc>
              <a:spcBef>
                <a:spcPts val="0"/>
              </a:spcBef>
              <a:spcAft>
                <a:spcPts val="600"/>
              </a:spcAft>
              <a:buClr>
                <a:srgbClr val="D40E8C"/>
              </a:buClr>
            </a:pPr>
            <a:r>
              <a:rPr lang="en-US" sz="2400" b="1">
                <a:solidFill>
                  <a:srgbClr val="FF0D5E"/>
                </a:solidFill>
                <a:latin typeface="Arial" panose="020B0604020202020204" pitchFamily="34" charset="0"/>
                <a:cs typeface="Arial" panose="020B0604020202020204" pitchFamily="34" charset="0"/>
              </a:rPr>
              <a:t>&lt; 72 h !</a:t>
            </a:r>
          </a:p>
        </p:txBody>
      </p:sp>
      <p:sp>
        <p:nvSpPr>
          <p:cNvPr id="33" name="Geschweifte Klammer rechts 31">
            <a:extLst>
              <a:ext uri="{FF2B5EF4-FFF2-40B4-BE49-F238E27FC236}">
                <a16:creationId xmlns:a16="http://schemas.microsoft.com/office/drawing/2014/main" id="{7CE6204F-009C-6D87-4CED-EB1D631274C0}"/>
              </a:ext>
            </a:extLst>
          </p:cNvPr>
          <p:cNvSpPr/>
          <p:nvPr/>
        </p:nvSpPr>
        <p:spPr>
          <a:xfrm>
            <a:off x="9604385" y="1994729"/>
            <a:ext cx="308032" cy="1729669"/>
          </a:xfrm>
          <a:prstGeom prst="rightBrace">
            <a:avLst>
              <a:gd name="adj1" fmla="val 8333"/>
              <a:gd name="adj2" fmla="val 49640"/>
            </a:avLst>
          </a:prstGeom>
          <a:noFill/>
          <a:ln w="25400" cap="flat" cmpd="sng" algn="ctr">
            <a:solidFill>
              <a:srgbClr val="FFFFFF"/>
            </a:solidFill>
            <a:prstDash val="solid"/>
          </a:ln>
          <a:effectLst/>
        </p:spPr>
        <p:txBody>
          <a:bodyPr rtlCol="0" anchor="ctr"/>
          <a:lstStyle/>
          <a:p>
            <a:pPr algn="ctr" eaLnBrk="1" hangingPunct="1">
              <a:defRPr/>
            </a:pPr>
            <a:endParaRPr lang="de-DE" sz="1600" b="1" kern="0">
              <a:solidFill>
                <a:srgbClr val="4C4C4C"/>
              </a:solidFill>
              <a:latin typeface="Arial"/>
            </a:endParaRPr>
          </a:p>
        </p:txBody>
      </p:sp>
      <p:sp>
        <p:nvSpPr>
          <p:cNvPr id="34" name="Abgerundetes Rechteck 14">
            <a:extLst>
              <a:ext uri="{FF2B5EF4-FFF2-40B4-BE49-F238E27FC236}">
                <a16:creationId xmlns:a16="http://schemas.microsoft.com/office/drawing/2014/main" id="{207A500C-69B5-E8EB-8921-6DB59DBD4BF1}"/>
              </a:ext>
            </a:extLst>
          </p:cNvPr>
          <p:cNvSpPr/>
          <p:nvPr/>
        </p:nvSpPr>
        <p:spPr>
          <a:xfrm>
            <a:off x="5449486" y="1332748"/>
            <a:ext cx="5686208" cy="2612214"/>
          </a:xfrm>
          <a:prstGeom prst="rect">
            <a:avLst/>
          </a:prstGeom>
          <a:noFill/>
          <a:ln w="38100" cap="flat" cmpd="sng" algn="ctr">
            <a:solidFill>
              <a:srgbClr val="6666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35" name="Rechteck 17">
            <a:extLst>
              <a:ext uri="{FF2B5EF4-FFF2-40B4-BE49-F238E27FC236}">
                <a16:creationId xmlns:a16="http://schemas.microsoft.com/office/drawing/2014/main" id="{42FDF3CD-3CDD-9CD7-8793-5201553F0952}"/>
              </a:ext>
            </a:extLst>
          </p:cNvPr>
          <p:cNvSpPr/>
          <p:nvPr/>
        </p:nvSpPr>
        <p:spPr>
          <a:xfrm>
            <a:off x="5491851" y="1450772"/>
            <a:ext cx="5686209" cy="2366674"/>
          </a:xfrm>
          <a:prstGeom prst="rect">
            <a:avLst/>
          </a:prstGeom>
        </p:spPr>
        <p:txBody>
          <a:bodyPr wrap="square">
            <a:spAutoFit/>
          </a:bodyPr>
          <a:lstStyle/>
          <a:p>
            <a:pPr marL="91440" defTabSz="1218987" eaLnBrk="1" hangingPunct="1">
              <a:lnSpc>
                <a:spcPct val="125000"/>
              </a:lnSpc>
              <a:spcAft>
                <a:spcPts val="600"/>
              </a:spcAft>
              <a:buClr>
                <a:srgbClr val="008D96"/>
              </a:buClr>
            </a:pPr>
            <a:r>
              <a:rPr lang="en-US" sz="1800" b="1">
                <a:solidFill>
                  <a:srgbClr val="424242"/>
                </a:solidFill>
                <a:latin typeface="Arial" panose="020B0604020202020204"/>
                <a:cs typeface="Arial" panose="020B0604020202020204" pitchFamily="34" charset="0"/>
              </a:rPr>
              <a:t>Projected HANA Migration Time Was Too Long</a:t>
            </a:r>
          </a:p>
          <a:p>
            <a:pPr marL="377190" indent="-285750" defTabSz="1218987" eaLnBrk="1" hangingPunct="1">
              <a:lnSpc>
                <a:spcPct val="125000"/>
              </a:lnSpc>
              <a:spcAft>
                <a:spcPts val="300"/>
              </a:spcAft>
              <a:buClr>
                <a:srgbClr val="FFFFFF"/>
              </a:buClr>
              <a:buFont typeface="Arial" panose="020B0604020202020204" pitchFamily="34" charset="0"/>
              <a:buChar char="•"/>
              <a:tabLst>
                <a:tab pos="3856038" algn="r"/>
              </a:tabLst>
            </a:pPr>
            <a:r>
              <a:rPr lang="en-US" sz="1800" b="1">
                <a:solidFill>
                  <a:srgbClr val="424242"/>
                </a:solidFill>
                <a:latin typeface="Arial" panose="020B0604020202020204"/>
                <a:cs typeface="Arial" panose="020B0604020202020204" pitchFamily="34" charset="0"/>
              </a:rPr>
              <a:t>System shutdown	3 h</a:t>
            </a:r>
          </a:p>
          <a:p>
            <a:pPr marL="377190" indent="-285750" defTabSz="1218987" eaLnBrk="1" hangingPunct="1">
              <a:lnSpc>
                <a:spcPct val="125000"/>
              </a:lnSpc>
              <a:spcAft>
                <a:spcPts val="300"/>
              </a:spcAft>
              <a:buClr>
                <a:srgbClr val="FFFFFF"/>
              </a:buClr>
              <a:buFont typeface="Arial" panose="020B0604020202020204" pitchFamily="34" charset="0"/>
              <a:buChar char="•"/>
              <a:tabLst>
                <a:tab pos="3856038" algn="r"/>
              </a:tabLst>
            </a:pPr>
            <a:r>
              <a:rPr lang="en-US" sz="1800" b="1">
                <a:solidFill>
                  <a:srgbClr val="424242"/>
                </a:solidFill>
                <a:latin typeface="Arial" panose="020B0604020202020204"/>
                <a:cs typeface="Arial" panose="020B0604020202020204" pitchFamily="34" charset="0"/>
              </a:rPr>
              <a:t>EHP upgrade	18 h</a:t>
            </a:r>
          </a:p>
          <a:p>
            <a:pPr marL="377190" indent="-285750" defTabSz="1218987" eaLnBrk="1" hangingPunct="1">
              <a:lnSpc>
                <a:spcPct val="125000"/>
              </a:lnSpc>
              <a:spcAft>
                <a:spcPts val="300"/>
              </a:spcAft>
              <a:buClr>
                <a:srgbClr val="FFFFFF"/>
              </a:buClr>
              <a:buFont typeface="Arial" panose="020B0604020202020204" pitchFamily="34" charset="0"/>
              <a:buChar char="•"/>
              <a:tabLst>
                <a:tab pos="3856038" algn="r"/>
              </a:tabLst>
            </a:pPr>
            <a:r>
              <a:rPr lang="en-US" sz="1800" b="1">
                <a:solidFill>
                  <a:srgbClr val="424242"/>
                </a:solidFill>
                <a:latin typeface="Arial" panose="020B0604020202020204"/>
                <a:cs typeface="Arial" panose="020B0604020202020204" pitchFamily="34" charset="0"/>
              </a:rPr>
              <a:t>Database migration	48 h</a:t>
            </a:r>
          </a:p>
          <a:p>
            <a:pPr marL="377190" indent="-285750" defTabSz="1218987" eaLnBrk="1" hangingPunct="1">
              <a:lnSpc>
                <a:spcPct val="125000"/>
              </a:lnSpc>
              <a:spcAft>
                <a:spcPts val="300"/>
              </a:spcAft>
              <a:buClr>
                <a:srgbClr val="FFFFFF"/>
              </a:buClr>
              <a:buFont typeface="Arial" panose="020B0604020202020204" pitchFamily="34" charset="0"/>
              <a:buChar char="•"/>
              <a:tabLst>
                <a:tab pos="3856038" algn="r"/>
              </a:tabLst>
            </a:pPr>
            <a:r>
              <a:rPr lang="en-US" sz="1800" b="1">
                <a:solidFill>
                  <a:srgbClr val="424242"/>
                </a:solidFill>
                <a:latin typeface="Arial" panose="020B0604020202020204"/>
                <a:cs typeface="Arial" panose="020B0604020202020204" pitchFamily="34" charset="0"/>
              </a:rPr>
              <a:t>Post migration jobs	12 h</a:t>
            </a:r>
          </a:p>
          <a:p>
            <a:pPr marL="377190" indent="-285750" defTabSz="1218987" eaLnBrk="1" hangingPunct="1">
              <a:lnSpc>
                <a:spcPct val="125000"/>
              </a:lnSpc>
              <a:spcAft>
                <a:spcPts val="300"/>
              </a:spcAft>
              <a:buClr>
                <a:srgbClr val="FFFFFF"/>
              </a:buClr>
              <a:buFont typeface="Arial" panose="020B0604020202020204" pitchFamily="34" charset="0"/>
              <a:buChar char="•"/>
              <a:tabLst>
                <a:tab pos="3856038" algn="r"/>
              </a:tabLst>
            </a:pPr>
            <a:r>
              <a:rPr lang="en-US" sz="1800" b="1">
                <a:solidFill>
                  <a:srgbClr val="424242"/>
                </a:solidFill>
                <a:latin typeface="Arial" panose="020B0604020202020204"/>
                <a:cs typeface="Arial" panose="020B0604020202020204" pitchFamily="34" charset="0"/>
              </a:rPr>
              <a:t>Validation	5 h</a:t>
            </a:r>
          </a:p>
        </p:txBody>
      </p:sp>
      <p:sp>
        <p:nvSpPr>
          <p:cNvPr id="36" name="Rechteck 19">
            <a:extLst>
              <a:ext uri="{FF2B5EF4-FFF2-40B4-BE49-F238E27FC236}">
                <a16:creationId xmlns:a16="http://schemas.microsoft.com/office/drawing/2014/main" id="{4C1C5023-3AFB-1698-74C7-40B5EE63A286}"/>
              </a:ext>
            </a:extLst>
          </p:cNvPr>
          <p:cNvSpPr/>
          <p:nvPr/>
        </p:nvSpPr>
        <p:spPr>
          <a:xfrm>
            <a:off x="9888822" y="2528413"/>
            <a:ext cx="800219" cy="461665"/>
          </a:xfrm>
          <a:prstGeom prst="rect">
            <a:avLst/>
          </a:prstGeom>
        </p:spPr>
        <p:txBody>
          <a:bodyPr wrap="none">
            <a:spAutoFit/>
          </a:bodyPr>
          <a:lstStyle/>
          <a:p>
            <a:pPr algn="ctr" eaLnBrk="1" hangingPunct="1">
              <a:defRPr/>
            </a:pPr>
            <a:r>
              <a:rPr lang="en-US" b="1" kern="0">
                <a:solidFill>
                  <a:srgbClr val="424242"/>
                </a:solidFill>
                <a:latin typeface="Arial" panose="020B0604020202020204"/>
                <a:cs typeface="Arial" panose="020B0604020202020204" pitchFamily="34" charset="0"/>
              </a:rPr>
              <a:t>86 h</a:t>
            </a:r>
            <a:endParaRPr lang="de-DE" b="1" kern="0">
              <a:solidFill>
                <a:srgbClr val="424242"/>
              </a:solidFill>
              <a:latin typeface="Arial" panose="020B0604020202020204"/>
            </a:endParaRPr>
          </a:p>
        </p:txBody>
      </p:sp>
      <p:cxnSp>
        <p:nvCxnSpPr>
          <p:cNvPr id="37" name="Straight Connector 36">
            <a:extLst>
              <a:ext uri="{FF2B5EF4-FFF2-40B4-BE49-F238E27FC236}">
                <a16:creationId xmlns:a16="http://schemas.microsoft.com/office/drawing/2014/main" id="{1EA60367-A4EF-049C-D822-77D546C5B651}"/>
              </a:ext>
            </a:extLst>
          </p:cNvPr>
          <p:cNvCxnSpPr>
            <a:cxnSpLocks/>
          </p:cNvCxnSpPr>
          <p:nvPr/>
        </p:nvCxnSpPr>
        <p:spPr>
          <a:xfrm>
            <a:off x="9604385" y="2071706"/>
            <a:ext cx="0" cy="1575714"/>
          </a:xfrm>
          <a:prstGeom prst="line">
            <a:avLst/>
          </a:prstGeom>
          <a:noFill/>
          <a:ln w="38100" cap="flat" cmpd="sng" algn="ctr">
            <a:solidFill>
              <a:srgbClr val="FF0D5E"/>
            </a:solidFill>
            <a:prstDash val="solid"/>
          </a:ln>
          <a:effectLst/>
        </p:spPr>
      </p:cxnSp>
      <p:cxnSp>
        <p:nvCxnSpPr>
          <p:cNvPr id="38" name="Straight Arrow Connector 37">
            <a:extLst>
              <a:ext uri="{FF2B5EF4-FFF2-40B4-BE49-F238E27FC236}">
                <a16:creationId xmlns:a16="http://schemas.microsoft.com/office/drawing/2014/main" id="{CE4A5CEA-3C39-0B45-43EF-530D4585A30B}"/>
              </a:ext>
            </a:extLst>
          </p:cNvPr>
          <p:cNvCxnSpPr>
            <a:cxnSpLocks/>
          </p:cNvCxnSpPr>
          <p:nvPr/>
        </p:nvCxnSpPr>
        <p:spPr>
          <a:xfrm>
            <a:off x="9604385" y="2775712"/>
            <a:ext cx="308032" cy="0"/>
          </a:xfrm>
          <a:prstGeom prst="straightConnector1">
            <a:avLst/>
          </a:prstGeom>
          <a:noFill/>
          <a:ln w="38100" cap="flat" cmpd="sng" algn="ctr">
            <a:solidFill>
              <a:srgbClr val="FF0D5E"/>
            </a:solidFill>
            <a:prstDash val="solid"/>
            <a:tailEnd type="triangle"/>
          </a:ln>
          <a:effectLst/>
        </p:spPr>
      </p:cxnSp>
      <p:cxnSp>
        <p:nvCxnSpPr>
          <p:cNvPr id="40" name="Gerader Verbinder 15">
            <a:extLst>
              <a:ext uri="{FF2B5EF4-FFF2-40B4-BE49-F238E27FC236}">
                <a16:creationId xmlns:a16="http://schemas.microsoft.com/office/drawing/2014/main" id="{A38B973A-CDC8-B753-97B6-A3384E2038DE}"/>
              </a:ext>
            </a:extLst>
          </p:cNvPr>
          <p:cNvCxnSpPr>
            <a:cxnSpLocks/>
          </p:cNvCxnSpPr>
          <p:nvPr/>
        </p:nvCxnSpPr>
        <p:spPr>
          <a:xfrm>
            <a:off x="10259973" y="4195216"/>
            <a:ext cx="0" cy="1150918"/>
          </a:xfrm>
          <a:prstGeom prst="line">
            <a:avLst/>
          </a:prstGeom>
          <a:noFill/>
          <a:ln w="57150" cap="flat" cmpd="sng" algn="ctr">
            <a:solidFill>
              <a:srgbClr val="FF0D5E"/>
            </a:solidFill>
            <a:prstDash val="solid"/>
            <a:headEnd type="none" w="med" len="med"/>
            <a:tailEnd type="triangle" w="med" len="med"/>
          </a:ln>
          <a:effectLst/>
        </p:spPr>
      </p:cxnSp>
      <p:cxnSp>
        <p:nvCxnSpPr>
          <p:cNvPr id="15" name="Straight Arrow Connector 14">
            <a:extLst>
              <a:ext uri="{FF2B5EF4-FFF2-40B4-BE49-F238E27FC236}">
                <a16:creationId xmlns:a16="http://schemas.microsoft.com/office/drawing/2014/main" id="{7E3C6F0C-726B-135C-44C9-394F5C15730F}"/>
              </a:ext>
            </a:extLst>
          </p:cNvPr>
          <p:cNvCxnSpPr>
            <a:cxnSpLocks/>
          </p:cNvCxnSpPr>
          <p:nvPr/>
        </p:nvCxnSpPr>
        <p:spPr>
          <a:xfrm>
            <a:off x="3209867" y="2683169"/>
            <a:ext cx="308032" cy="0"/>
          </a:xfrm>
          <a:prstGeom prst="straightConnector1">
            <a:avLst/>
          </a:prstGeom>
          <a:noFill/>
          <a:ln w="38100" cap="flat" cmpd="sng" algn="ctr">
            <a:solidFill>
              <a:srgbClr val="FF0D5E"/>
            </a:solidFill>
            <a:prstDash val="solid"/>
            <a:tailEnd type="triangle"/>
          </a:ln>
          <a:effectLst/>
        </p:spPr>
      </p:cxnSp>
    </p:spTree>
    <p:extLst>
      <p:ext uri="{BB962C8B-B14F-4D97-AF65-F5344CB8AC3E}">
        <p14:creationId xmlns:p14="http://schemas.microsoft.com/office/powerpoint/2010/main" val="96116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Dr Pepper Snapple Group: Successful Migration to HANA Results</a:t>
            </a:r>
            <a:endParaRPr lang="en-US">
              <a:solidFill>
                <a:srgbClr val="FF0000"/>
              </a:solidFill>
            </a:endParaRPr>
          </a:p>
        </p:txBody>
      </p:sp>
      <p:sp>
        <p:nvSpPr>
          <p:cNvPr id="7" name="Textplatzhalter 2"/>
          <p:cNvSpPr txBox="1">
            <a:spLocks/>
          </p:cNvSpPr>
          <p:nvPr/>
        </p:nvSpPr>
        <p:spPr>
          <a:xfrm>
            <a:off x="488891" y="956224"/>
            <a:ext cx="10343313" cy="360000"/>
          </a:xfrm>
          <a:prstGeom prst="rect">
            <a:avLst/>
          </a:prstGeom>
        </p:spPr>
        <p:txBody>
          <a:bodyPr/>
          <a:lstStyle>
            <a:lvl1pPr marL="0" indent="0" algn="l" defTabSz="1218987" rtl="0" eaLnBrk="1" latinLnBrk="0" hangingPunct="1">
              <a:lnSpc>
                <a:spcPct val="100000"/>
              </a:lnSpc>
              <a:spcBef>
                <a:spcPts val="600"/>
              </a:spcBef>
              <a:spcAft>
                <a:spcPts val="0"/>
              </a:spcAft>
              <a:buFont typeface="Arial" panose="020B0604020202020204" pitchFamily="34" charset="0"/>
              <a:buNone/>
              <a:defRPr sz="2000" b="0" i="0" kern="800" baseline="0">
                <a:solidFill>
                  <a:srgbClr val="424242"/>
                </a:solidFill>
                <a:latin typeface="Arial" panose="020B0604020202020204" pitchFamily="34" charset="0"/>
                <a:ea typeface="+mn-ea"/>
                <a:cs typeface="Arial" panose="020B0604020202020204" pitchFamily="34" charset="0"/>
              </a:defRPr>
            </a:lvl1pPr>
            <a:lvl2pPr marL="0" indent="0" algn="l" defTabSz="1218987" rtl="0" eaLnBrk="1" latinLnBrk="0" hangingPunct="1">
              <a:lnSpc>
                <a:spcPct val="100000"/>
              </a:lnSpc>
              <a:spcBef>
                <a:spcPts val="600"/>
              </a:spcBef>
              <a:spcAft>
                <a:spcPts val="600"/>
              </a:spcAft>
              <a:buFont typeface="Arial" pitchFamily="34" charset="0"/>
              <a:buNone/>
              <a:defRPr sz="1800" b="0" i="0" kern="800" baseline="0">
                <a:solidFill>
                  <a:srgbClr val="424242"/>
                </a:solidFill>
                <a:latin typeface="Arial" panose="020B0604020202020204" pitchFamily="34" charset="0"/>
                <a:ea typeface="+mn-ea"/>
                <a:cs typeface="Arial" panose="020B0604020202020204" pitchFamily="34" charset="0"/>
              </a:defRPr>
            </a:lvl2pPr>
            <a:lvl3pPr marL="18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3pPr>
            <a:lvl4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defRPr sz="1600" b="0" i="0" kern="800" baseline="0">
                <a:solidFill>
                  <a:srgbClr val="424242"/>
                </a:solidFill>
                <a:latin typeface="Arial" panose="020B0604020202020204" pitchFamily="34" charset="0"/>
                <a:ea typeface="+mn-ea"/>
                <a:cs typeface="Arial" panose="020B0604020202020204" pitchFamily="34" charset="0"/>
              </a:defRPr>
            </a:lvl4pPr>
            <a:lvl5pPr marL="360000" indent="180000" algn="l" defTabSz="1218987" rtl="0" eaLnBrk="1" latinLnBrk="0" hangingPunct="1">
              <a:lnSpc>
                <a:spcPct val="100000"/>
              </a:lnSpc>
              <a:spcBef>
                <a:spcPts val="0"/>
              </a:spcBef>
              <a:spcAft>
                <a:spcPts val="600"/>
              </a:spcAft>
              <a:buClr>
                <a:schemeClr val="accent1"/>
              </a:buClr>
              <a:buFont typeface="Arial" panose="020B0604020202020204" pitchFamily="34" charset="0"/>
              <a:buChar char="•"/>
              <a:tabLst/>
              <a:defRPr lang="en-US" sz="1400" b="0" i="0" kern="800" baseline="0" dirty="0" smtClean="0">
                <a:solidFill>
                  <a:srgbClr val="424242"/>
                </a:solidFill>
                <a:latin typeface="Arial" panose="020B0604020202020204" pitchFamily="34" charset="0"/>
                <a:ea typeface="+mn-ea"/>
                <a:cs typeface="Arial" panose="020B0604020202020204" pitchFamily="34" charset="0"/>
              </a:defRPr>
            </a:lvl5pPr>
            <a:lvl6pPr marL="72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kern="1200">
                <a:solidFill>
                  <a:srgbClr val="424242"/>
                </a:solidFill>
                <a:latin typeface="Arial" panose="020B0604020202020204" pitchFamily="34" charset="0"/>
                <a:ea typeface="+mn-ea"/>
                <a:cs typeface="Arial" panose="020B0604020202020204" pitchFamily="34" charset="0"/>
              </a:defRPr>
            </a:lvl6pPr>
            <a:lvl7pPr marL="900000" indent="-180000" algn="l" defTabSz="1218987" rtl="0" eaLnBrk="1" latinLnBrk="0" hangingPunct="1">
              <a:lnSpc>
                <a:spcPct val="100000"/>
              </a:lnSpc>
              <a:spcBef>
                <a:spcPts val="0"/>
              </a:spcBef>
              <a:spcAft>
                <a:spcPts val="600"/>
              </a:spcAft>
              <a:buClr>
                <a:schemeClr val="accent1"/>
              </a:buClr>
              <a:buFont typeface="Symbol" panose="05050102010706020507" pitchFamily="18" charset="2"/>
              <a:buChar char="-"/>
              <a:defRPr sz="1400" b="0" i="1" kern="1200">
                <a:solidFill>
                  <a:srgbClr val="424242"/>
                </a:solidFill>
                <a:latin typeface="Arial" panose="020B0604020202020204" pitchFamily="34" charset="0"/>
                <a:ea typeface="+mn-ea"/>
                <a:cs typeface="Arial" panose="020B0604020202020204" pitchFamily="34" charset="0"/>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endParaRPr lang="en-US"/>
          </a:p>
        </p:txBody>
      </p:sp>
      <p:sp>
        <p:nvSpPr>
          <p:cNvPr id="2" name="Slide Number Placeholder 3">
            <a:extLst>
              <a:ext uri="{FF2B5EF4-FFF2-40B4-BE49-F238E27FC236}">
                <a16:creationId xmlns:a16="http://schemas.microsoft.com/office/drawing/2014/main" id="{0F778F2B-344D-C454-0106-EBC773CF0316}"/>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21</a:t>
            </a:fld>
            <a:endParaRPr lang="en-US"/>
          </a:p>
        </p:txBody>
      </p:sp>
      <p:grpSp>
        <p:nvGrpSpPr>
          <p:cNvPr id="8" name="Gruppieren 32">
            <a:extLst>
              <a:ext uri="{FF2B5EF4-FFF2-40B4-BE49-F238E27FC236}">
                <a16:creationId xmlns:a16="http://schemas.microsoft.com/office/drawing/2014/main" id="{1387E023-7897-F573-5EF8-64CEE907897E}"/>
              </a:ext>
            </a:extLst>
          </p:cNvPr>
          <p:cNvGrpSpPr/>
          <p:nvPr/>
        </p:nvGrpSpPr>
        <p:grpSpPr>
          <a:xfrm>
            <a:off x="1804897" y="1569880"/>
            <a:ext cx="2363910" cy="2116152"/>
            <a:chOff x="9278047" y="1644060"/>
            <a:chExt cx="2363910" cy="2116152"/>
          </a:xfrm>
        </p:grpSpPr>
        <p:sp>
          <p:nvSpPr>
            <p:cNvPr id="9" name="Rechteck 33">
              <a:extLst>
                <a:ext uri="{FF2B5EF4-FFF2-40B4-BE49-F238E27FC236}">
                  <a16:creationId xmlns:a16="http://schemas.microsoft.com/office/drawing/2014/main" id="{AE1C1A34-FCCB-7933-C209-749582E58FE7}"/>
                </a:ext>
              </a:extLst>
            </p:cNvPr>
            <p:cNvSpPr/>
            <p:nvPr/>
          </p:nvSpPr>
          <p:spPr>
            <a:xfrm>
              <a:off x="10659850" y="2248759"/>
              <a:ext cx="756000" cy="864000"/>
            </a:xfrm>
            <a:prstGeom prst="rect">
              <a:avLst/>
            </a:prstGeom>
            <a:noFill/>
            <a:ln w="19050" cap="flat" cmpd="sng" algn="ctr">
              <a:solidFill>
                <a:srgbClr val="EB5C3F">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11" name="Rechteck 34">
              <a:extLst>
                <a:ext uri="{FF2B5EF4-FFF2-40B4-BE49-F238E27FC236}">
                  <a16:creationId xmlns:a16="http://schemas.microsoft.com/office/drawing/2014/main" id="{C5589717-16A2-1A9E-F291-6D2969996B8C}"/>
                </a:ext>
              </a:extLst>
            </p:cNvPr>
            <p:cNvSpPr/>
            <p:nvPr/>
          </p:nvSpPr>
          <p:spPr>
            <a:xfrm>
              <a:off x="9473090" y="1644060"/>
              <a:ext cx="756000" cy="1728000"/>
            </a:xfrm>
            <a:prstGeom prst="rect">
              <a:avLst/>
            </a:prstGeom>
            <a:solidFill>
              <a:srgbClr val="FF0D5E"/>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12" name="Rechteck 35">
              <a:extLst>
                <a:ext uri="{FF2B5EF4-FFF2-40B4-BE49-F238E27FC236}">
                  <a16:creationId xmlns:a16="http://schemas.microsoft.com/office/drawing/2014/main" id="{568953D3-4F22-533C-E4DD-7A1D8F2219DD}"/>
                </a:ext>
              </a:extLst>
            </p:cNvPr>
            <p:cNvSpPr/>
            <p:nvPr/>
          </p:nvSpPr>
          <p:spPr>
            <a:xfrm>
              <a:off x="10659850" y="2503980"/>
              <a:ext cx="756000" cy="864000"/>
            </a:xfrm>
            <a:prstGeom prst="rect">
              <a:avLst/>
            </a:prstGeom>
            <a:solidFill>
              <a:srgbClr val="FF0D5E"/>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13" name="Rectangle 29">
              <a:extLst>
                <a:ext uri="{FF2B5EF4-FFF2-40B4-BE49-F238E27FC236}">
                  <a16:creationId xmlns:a16="http://schemas.microsoft.com/office/drawing/2014/main" id="{FCE7043E-B17B-4F7E-8315-2E8701CD9888}"/>
                </a:ext>
              </a:extLst>
            </p:cNvPr>
            <p:cNvSpPr/>
            <p:nvPr/>
          </p:nvSpPr>
          <p:spPr>
            <a:xfrm>
              <a:off x="10535588" y="2743427"/>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11 TB</a:t>
              </a:r>
            </a:p>
          </p:txBody>
        </p:sp>
        <p:sp>
          <p:nvSpPr>
            <p:cNvPr id="14" name="Rectangle 29">
              <a:extLst>
                <a:ext uri="{FF2B5EF4-FFF2-40B4-BE49-F238E27FC236}">
                  <a16:creationId xmlns:a16="http://schemas.microsoft.com/office/drawing/2014/main" id="{A9EA1A1A-7A71-8B95-8CC0-57C38D5A8323}"/>
                </a:ext>
              </a:extLst>
            </p:cNvPr>
            <p:cNvSpPr/>
            <p:nvPr/>
          </p:nvSpPr>
          <p:spPr>
            <a:xfrm>
              <a:off x="10535588" y="2193369"/>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1 TB</a:t>
              </a:r>
            </a:p>
          </p:txBody>
        </p:sp>
        <p:sp>
          <p:nvSpPr>
            <p:cNvPr id="15" name="Rectangle 29">
              <a:extLst>
                <a:ext uri="{FF2B5EF4-FFF2-40B4-BE49-F238E27FC236}">
                  <a16:creationId xmlns:a16="http://schemas.microsoft.com/office/drawing/2014/main" id="{D87761FD-3700-44D8-7C29-DD5A28F3528D}"/>
                </a:ext>
              </a:extLst>
            </p:cNvPr>
            <p:cNvSpPr/>
            <p:nvPr/>
          </p:nvSpPr>
          <p:spPr>
            <a:xfrm>
              <a:off x="9278047" y="3452435"/>
              <a:ext cx="1182086"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SAP ECC</a:t>
              </a:r>
            </a:p>
          </p:txBody>
        </p:sp>
        <p:sp>
          <p:nvSpPr>
            <p:cNvPr id="16" name="Rectangle 29">
              <a:extLst>
                <a:ext uri="{FF2B5EF4-FFF2-40B4-BE49-F238E27FC236}">
                  <a16:creationId xmlns:a16="http://schemas.microsoft.com/office/drawing/2014/main" id="{694D57A8-BD5F-E532-32B6-33246BF6C093}"/>
                </a:ext>
              </a:extLst>
            </p:cNvPr>
            <p:cNvSpPr/>
            <p:nvPr/>
          </p:nvSpPr>
          <p:spPr>
            <a:xfrm>
              <a:off x="9330828" y="1806763"/>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24+ TB</a:t>
              </a:r>
            </a:p>
          </p:txBody>
        </p:sp>
        <p:sp>
          <p:nvSpPr>
            <p:cNvPr id="17" name="Rectangle 29">
              <a:extLst>
                <a:ext uri="{FF2B5EF4-FFF2-40B4-BE49-F238E27FC236}">
                  <a16:creationId xmlns:a16="http://schemas.microsoft.com/office/drawing/2014/main" id="{EFDCCE4B-C481-8292-ECBC-98A65C3BBE65}"/>
                </a:ext>
              </a:extLst>
            </p:cNvPr>
            <p:cNvSpPr/>
            <p:nvPr/>
          </p:nvSpPr>
          <p:spPr>
            <a:xfrm>
              <a:off x="10469743" y="3452434"/>
              <a:ext cx="1172214"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SAP HANA</a:t>
              </a:r>
            </a:p>
          </p:txBody>
        </p:sp>
      </p:grpSp>
      <p:grpSp>
        <p:nvGrpSpPr>
          <p:cNvPr id="18" name="Gruppieren 41">
            <a:extLst>
              <a:ext uri="{FF2B5EF4-FFF2-40B4-BE49-F238E27FC236}">
                <a16:creationId xmlns:a16="http://schemas.microsoft.com/office/drawing/2014/main" id="{767566CA-4C7B-EC9E-7A09-A0EBE3F13F83}"/>
              </a:ext>
            </a:extLst>
          </p:cNvPr>
          <p:cNvGrpSpPr/>
          <p:nvPr/>
        </p:nvGrpSpPr>
        <p:grpSpPr>
          <a:xfrm>
            <a:off x="7467600" y="1659552"/>
            <a:ext cx="2918065" cy="2126412"/>
            <a:chOff x="9133051" y="4288491"/>
            <a:chExt cx="2918065" cy="2126412"/>
          </a:xfrm>
        </p:grpSpPr>
        <p:sp>
          <p:nvSpPr>
            <p:cNvPr id="19" name="Rechteck 42">
              <a:extLst>
                <a:ext uri="{FF2B5EF4-FFF2-40B4-BE49-F238E27FC236}">
                  <a16:creationId xmlns:a16="http://schemas.microsoft.com/office/drawing/2014/main" id="{925ADB34-03FF-FF44-752F-0B1B2CFDB61D}"/>
                </a:ext>
              </a:extLst>
            </p:cNvPr>
            <p:cNvSpPr/>
            <p:nvPr/>
          </p:nvSpPr>
          <p:spPr>
            <a:xfrm>
              <a:off x="10251088" y="4931982"/>
              <a:ext cx="756000" cy="825208"/>
            </a:xfrm>
            <a:prstGeom prst="rect">
              <a:avLst/>
            </a:prstGeom>
            <a:noFill/>
            <a:ln w="19050" cap="flat" cmpd="sng" algn="ctr">
              <a:solidFill>
                <a:srgbClr val="EB5C3F">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20" name="Rechteck 43">
              <a:extLst>
                <a:ext uri="{FF2B5EF4-FFF2-40B4-BE49-F238E27FC236}">
                  <a16:creationId xmlns:a16="http://schemas.microsoft.com/office/drawing/2014/main" id="{36087E33-B0CA-818A-CE89-A2D64E632BF4}"/>
                </a:ext>
              </a:extLst>
            </p:cNvPr>
            <p:cNvSpPr/>
            <p:nvPr/>
          </p:nvSpPr>
          <p:spPr>
            <a:xfrm>
              <a:off x="9328094" y="4288491"/>
              <a:ext cx="756000" cy="1728000"/>
            </a:xfrm>
            <a:prstGeom prst="rect">
              <a:avLst/>
            </a:prstGeom>
            <a:solidFill>
              <a:srgbClr val="FF0D5E"/>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21" name="Rechteck 44">
              <a:extLst>
                <a:ext uri="{FF2B5EF4-FFF2-40B4-BE49-F238E27FC236}">
                  <a16:creationId xmlns:a16="http://schemas.microsoft.com/office/drawing/2014/main" id="{B38E0BC5-5926-5120-E572-C1AE7D2EEDD7}"/>
                </a:ext>
              </a:extLst>
            </p:cNvPr>
            <p:cNvSpPr/>
            <p:nvPr/>
          </p:nvSpPr>
          <p:spPr>
            <a:xfrm>
              <a:off x="10251088" y="5696215"/>
              <a:ext cx="756000" cy="316196"/>
            </a:xfrm>
            <a:prstGeom prst="rect">
              <a:avLst/>
            </a:prstGeom>
            <a:solidFill>
              <a:srgbClr val="EB5C3F"/>
            </a:solidFill>
            <a:ln w="19050" cap="flat" cmpd="sng" algn="ctr">
              <a:solidFill>
                <a:srgbClr val="EB5C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22" name="Rectangle 29">
              <a:extLst>
                <a:ext uri="{FF2B5EF4-FFF2-40B4-BE49-F238E27FC236}">
                  <a16:creationId xmlns:a16="http://schemas.microsoft.com/office/drawing/2014/main" id="{E1F80BCD-AEC9-026D-0BF5-D02E00C71061}"/>
                </a:ext>
              </a:extLst>
            </p:cNvPr>
            <p:cNvSpPr/>
            <p:nvPr/>
          </p:nvSpPr>
          <p:spPr>
            <a:xfrm>
              <a:off x="10250305" y="5685565"/>
              <a:ext cx="756784" cy="338554"/>
            </a:xfrm>
            <a:prstGeom prst="rect">
              <a:avLst/>
            </a:prstGeom>
            <a:solidFill>
              <a:srgbClr val="FF0D5E"/>
            </a:solid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4 TB</a:t>
              </a:r>
            </a:p>
          </p:txBody>
        </p:sp>
        <p:sp>
          <p:nvSpPr>
            <p:cNvPr id="23" name="Rectangle 29">
              <a:extLst>
                <a:ext uri="{FF2B5EF4-FFF2-40B4-BE49-F238E27FC236}">
                  <a16:creationId xmlns:a16="http://schemas.microsoft.com/office/drawing/2014/main" id="{1368E66E-0091-0394-4325-7FD4F33CE97B}"/>
                </a:ext>
              </a:extLst>
            </p:cNvPr>
            <p:cNvSpPr/>
            <p:nvPr/>
          </p:nvSpPr>
          <p:spPr>
            <a:xfrm>
              <a:off x="10084094" y="4951687"/>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8 TB</a:t>
              </a:r>
            </a:p>
          </p:txBody>
        </p:sp>
        <p:sp>
          <p:nvSpPr>
            <p:cNvPr id="24" name="Rectangle 29">
              <a:extLst>
                <a:ext uri="{FF2B5EF4-FFF2-40B4-BE49-F238E27FC236}">
                  <a16:creationId xmlns:a16="http://schemas.microsoft.com/office/drawing/2014/main" id="{FB0D9AC5-CC79-5294-ABA6-DEDFCF4957E3}"/>
                </a:ext>
              </a:extLst>
            </p:cNvPr>
            <p:cNvSpPr/>
            <p:nvPr/>
          </p:nvSpPr>
          <p:spPr>
            <a:xfrm>
              <a:off x="9133051" y="6096866"/>
              <a:ext cx="1182086"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SAP ECC</a:t>
              </a:r>
            </a:p>
          </p:txBody>
        </p:sp>
        <p:sp>
          <p:nvSpPr>
            <p:cNvPr id="25" name="Rectangle 29">
              <a:extLst>
                <a:ext uri="{FF2B5EF4-FFF2-40B4-BE49-F238E27FC236}">
                  <a16:creationId xmlns:a16="http://schemas.microsoft.com/office/drawing/2014/main" id="{3C87FB67-7ED8-19E4-6187-B0F70FA5D404}"/>
                </a:ext>
              </a:extLst>
            </p:cNvPr>
            <p:cNvSpPr/>
            <p:nvPr/>
          </p:nvSpPr>
          <p:spPr>
            <a:xfrm>
              <a:off x="9185832" y="4455654"/>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24+ TB</a:t>
              </a:r>
            </a:p>
          </p:txBody>
        </p:sp>
        <p:sp>
          <p:nvSpPr>
            <p:cNvPr id="26" name="Rectangle 29">
              <a:extLst>
                <a:ext uri="{FF2B5EF4-FFF2-40B4-BE49-F238E27FC236}">
                  <a16:creationId xmlns:a16="http://schemas.microsoft.com/office/drawing/2014/main" id="{866830C9-63F8-3E0C-5030-463DF681FF5A}"/>
                </a:ext>
              </a:extLst>
            </p:cNvPr>
            <p:cNvSpPr/>
            <p:nvPr/>
          </p:nvSpPr>
          <p:spPr>
            <a:xfrm>
              <a:off x="10315137" y="6107126"/>
              <a:ext cx="1735979"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a:ln>
                    <a:noFill/>
                  </a:ln>
                  <a:solidFill>
                    <a:srgbClr val="FF0D5E"/>
                  </a:solidFill>
                  <a:effectLst/>
                  <a:uLnTx/>
                  <a:uFillTx/>
                  <a:latin typeface="Arial" panose="020B0604020202020204"/>
                  <a:cs typeface="Arial" panose="020B0604020202020204" pitchFamily="34" charset="0"/>
                </a:rPr>
                <a:t>HANA</a:t>
              </a:r>
              <a:r>
                <a:rPr kumimoji="0" lang="en-US" sz="1400" b="1" i="0" u="none" strike="noStrike" kern="0" cap="none" spc="0" normalizeH="0" baseline="0" noProof="0">
                  <a:ln>
                    <a:noFill/>
                  </a:ln>
                  <a:solidFill>
                    <a:srgbClr val="2BAC66"/>
                  </a:solidFill>
                  <a:effectLst/>
                  <a:uLnTx/>
                  <a:uFillTx/>
                  <a:latin typeface="Arial" panose="020B0604020202020204"/>
                  <a:cs typeface="Arial" panose="020B0604020202020204" pitchFamily="34" charset="0"/>
                </a:rPr>
                <a:t>  </a:t>
              </a:r>
              <a:r>
                <a:rPr kumimoji="0" lang="en-US" sz="1400" b="1" i="0" u="none" strike="noStrike" kern="0" cap="none" spc="0" normalizeH="0" baseline="0" noProof="0">
                  <a:ln>
                    <a:noFill/>
                  </a:ln>
                  <a:solidFill>
                    <a:srgbClr val="666666"/>
                  </a:solidFill>
                  <a:effectLst/>
                  <a:uLnTx/>
                  <a:uFillTx/>
                  <a:latin typeface="Arial" panose="020B0604020202020204"/>
                  <a:cs typeface="Arial" panose="020B0604020202020204" pitchFamily="34" charset="0"/>
                </a:rPr>
                <a:t>+  Archive</a:t>
              </a:r>
            </a:p>
          </p:txBody>
        </p:sp>
        <p:sp>
          <p:nvSpPr>
            <p:cNvPr id="27" name="Rechteck 50">
              <a:extLst>
                <a:ext uri="{FF2B5EF4-FFF2-40B4-BE49-F238E27FC236}">
                  <a16:creationId xmlns:a16="http://schemas.microsoft.com/office/drawing/2014/main" id="{E4CFFE0A-C578-2A2D-DC7F-48D75132C1BB}"/>
                </a:ext>
              </a:extLst>
            </p:cNvPr>
            <p:cNvSpPr/>
            <p:nvPr/>
          </p:nvSpPr>
          <p:spPr>
            <a:xfrm>
              <a:off x="11176803" y="5451231"/>
              <a:ext cx="756000" cy="561180"/>
            </a:xfrm>
            <a:prstGeom prst="rect">
              <a:avLst/>
            </a:prstGeom>
            <a:solidFill>
              <a:srgbClr val="999999"/>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a:ln>
                  <a:noFill/>
                </a:ln>
                <a:solidFill>
                  <a:srgbClr val="FFFFFF"/>
                </a:solidFill>
                <a:effectLst/>
                <a:uLnTx/>
                <a:uFillTx/>
                <a:latin typeface="Arial"/>
              </a:endParaRPr>
            </a:p>
          </p:txBody>
        </p:sp>
        <p:sp>
          <p:nvSpPr>
            <p:cNvPr id="28" name="Rectangle 29">
              <a:extLst>
                <a:ext uri="{FF2B5EF4-FFF2-40B4-BE49-F238E27FC236}">
                  <a16:creationId xmlns:a16="http://schemas.microsoft.com/office/drawing/2014/main" id="{8736BC04-FBD5-F5A5-8DE6-5E4C7796F089}"/>
                </a:ext>
              </a:extLst>
            </p:cNvPr>
            <p:cNvSpPr/>
            <p:nvPr/>
          </p:nvSpPr>
          <p:spPr>
            <a:xfrm>
              <a:off x="11010592" y="5705270"/>
              <a:ext cx="1040524"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a:cs typeface="Arial" panose="020B0604020202020204" pitchFamily="34" charset="0"/>
                </a:rPr>
                <a:t>8 TB</a:t>
              </a:r>
            </a:p>
          </p:txBody>
        </p:sp>
      </p:grpSp>
      <p:pic>
        <p:nvPicPr>
          <p:cNvPr id="29" name="Grafik 2">
            <a:extLst>
              <a:ext uri="{FF2B5EF4-FFF2-40B4-BE49-F238E27FC236}">
                <a16:creationId xmlns:a16="http://schemas.microsoft.com/office/drawing/2014/main" id="{6A472DE4-4C9F-1C5F-477B-D81CA49D9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6302" y="4073878"/>
            <a:ext cx="1357713" cy="1357713"/>
          </a:xfrm>
          <a:prstGeom prst="rect">
            <a:avLst/>
          </a:prstGeom>
        </p:spPr>
      </p:pic>
      <p:sp>
        <p:nvSpPr>
          <p:cNvPr id="32" name="Rechteck 3">
            <a:extLst>
              <a:ext uri="{FF2B5EF4-FFF2-40B4-BE49-F238E27FC236}">
                <a16:creationId xmlns:a16="http://schemas.microsoft.com/office/drawing/2014/main" id="{F5D3254A-8FBA-C600-87D4-5F3DAF6213C1}"/>
              </a:ext>
            </a:extLst>
          </p:cNvPr>
          <p:cNvSpPr/>
          <p:nvPr/>
        </p:nvSpPr>
        <p:spPr>
          <a:xfrm>
            <a:off x="2656109" y="5048445"/>
            <a:ext cx="939131" cy="405221"/>
          </a:xfrm>
          <a:prstGeom prst="rect">
            <a:avLst/>
          </a:prstGeom>
          <a:solidFill>
            <a:srgbClr val="FFFFFF"/>
          </a:solidFill>
          <a:ln w="9525" cap="flat" cmpd="sng" algn="ctr">
            <a:noFill/>
            <a:prstDash val="solid"/>
          </a:ln>
          <a:effectLst/>
        </p:spPr>
        <p:txBody>
          <a:bodyPr lIns="0" tIns="0" rIns="0" bIns="0" rtlCol="0" anchor="ctr" anchorCtr="0"/>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a:ln>
                  <a:noFill/>
                </a:ln>
                <a:solidFill>
                  <a:srgbClr val="424242"/>
                </a:solidFill>
                <a:effectLst/>
                <a:uLnTx/>
                <a:uFillTx/>
                <a:latin typeface="Arial" panose="020B0604020202020204"/>
                <a:ea typeface="+mn-ea"/>
                <a:cs typeface="+mn-cs"/>
              </a:rPr>
              <a:t>&lt;48</a:t>
            </a:r>
            <a:endParaRPr kumimoji="0" lang="de-DE" sz="800" b="1" i="0" u="none" strike="noStrike" kern="0" cap="none" spc="0" normalizeH="0" baseline="0" noProof="0">
              <a:ln>
                <a:noFill/>
              </a:ln>
              <a:solidFill>
                <a:srgbClr val="424242"/>
              </a:solidFill>
              <a:effectLst/>
              <a:uLnTx/>
              <a:uFillTx/>
              <a:latin typeface="Arial" panose="020B0604020202020204"/>
              <a:ea typeface="+mn-ea"/>
              <a:cs typeface="+mn-cs"/>
            </a:endParaRPr>
          </a:p>
        </p:txBody>
      </p:sp>
      <p:pic>
        <p:nvPicPr>
          <p:cNvPr id="53" name="Grafik 29">
            <a:extLst>
              <a:ext uri="{FF2B5EF4-FFF2-40B4-BE49-F238E27FC236}">
                <a16:creationId xmlns:a16="http://schemas.microsoft.com/office/drawing/2014/main" id="{78B2FAD7-D2B6-7526-FAF3-F4253E590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591" y="4046523"/>
            <a:ext cx="1416141" cy="1416141"/>
          </a:xfrm>
          <a:prstGeom prst="rect">
            <a:avLst/>
          </a:prstGeom>
        </p:spPr>
      </p:pic>
      <p:sp>
        <p:nvSpPr>
          <p:cNvPr id="56" name="Rechteck 30">
            <a:extLst>
              <a:ext uri="{FF2B5EF4-FFF2-40B4-BE49-F238E27FC236}">
                <a16:creationId xmlns:a16="http://schemas.microsoft.com/office/drawing/2014/main" id="{18C8B60F-86D0-2CDD-3FDB-1E2289E2AD23}"/>
              </a:ext>
            </a:extLst>
          </p:cNvPr>
          <p:cNvSpPr/>
          <p:nvPr/>
        </p:nvSpPr>
        <p:spPr>
          <a:xfrm>
            <a:off x="7217595" y="5057443"/>
            <a:ext cx="761692" cy="405221"/>
          </a:xfrm>
          <a:prstGeom prst="rect">
            <a:avLst/>
          </a:prstGeom>
          <a:solidFill>
            <a:srgbClr val="FFFFFF"/>
          </a:solidFill>
          <a:ln w="9525" cap="flat" cmpd="sng" algn="ctr">
            <a:noFill/>
            <a:prstDash val="solid"/>
          </a:ln>
          <a:effectLst/>
        </p:spPr>
        <p:txBody>
          <a:bodyPr lIns="0" tIns="0" rIns="0" bIns="0" rtlCol="0" anchor="ctr" anchorCtr="0"/>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de-DE" sz="3600" b="1" i="0" u="none" strike="noStrike" kern="0" cap="none" spc="0" normalizeH="0" baseline="0" noProof="0">
                <a:ln>
                  <a:noFill/>
                </a:ln>
                <a:solidFill>
                  <a:srgbClr val="424242"/>
                </a:solidFill>
                <a:effectLst/>
                <a:uLnTx/>
                <a:uFillTx/>
                <a:latin typeface="Arial" panose="020B0604020202020204"/>
                <a:ea typeface="+mn-ea"/>
                <a:cs typeface="+mn-cs"/>
              </a:rPr>
              <a:t>25</a:t>
            </a:r>
            <a:endParaRPr kumimoji="0" lang="de-DE" sz="800" b="1" i="0" u="none" strike="noStrike" kern="0" cap="none" spc="0" normalizeH="0" baseline="0" noProof="0">
              <a:ln>
                <a:noFill/>
              </a:ln>
              <a:solidFill>
                <a:srgbClr val="424242"/>
              </a:solidFill>
              <a:effectLst/>
              <a:uLnTx/>
              <a:uFillTx/>
              <a:latin typeface="Arial" panose="020B0604020202020204"/>
              <a:ea typeface="+mn-ea"/>
              <a:cs typeface="+mn-cs"/>
            </a:endParaRPr>
          </a:p>
        </p:txBody>
      </p:sp>
      <p:sp>
        <p:nvSpPr>
          <p:cNvPr id="57" name="Rectangle 29">
            <a:extLst>
              <a:ext uri="{FF2B5EF4-FFF2-40B4-BE49-F238E27FC236}">
                <a16:creationId xmlns:a16="http://schemas.microsoft.com/office/drawing/2014/main" id="{E490BF95-B819-6452-9764-D99D262798DE}"/>
              </a:ext>
            </a:extLst>
          </p:cNvPr>
          <p:cNvSpPr/>
          <p:nvPr/>
        </p:nvSpPr>
        <p:spPr>
          <a:xfrm>
            <a:off x="4566187" y="4584867"/>
            <a:ext cx="2588701" cy="707886"/>
          </a:xfrm>
          <a:prstGeom prst="rect">
            <a:avLst/>
          </a:prstGeom>
          <a:noFill/>
        </p:spPr>
        <p:txBody>
          <a:bodyPr wrap="square">
            <a:spAutoFit/>
          </a:bodyPr>
          <a:lstStyle/>
          <a:p>
            <a:pPr algn="ctr" eaLnBrk="1" hangingPunct="1">
              <a:spcAft>
                <a:spcPts val="600"/>
              </a:spcAft>
              <a:defRPr/>
            </a:pPr>
            <a:r>
              <a:rPr lang="en-US" sz="2000" b="1" kern="0">
                <a:solidFill>
                  <a:srgbClr val="000000"/>
                </a:solidFill>
                <a:latin typeface="Arial" panose="020B0604020202020204"/>
                <a:cs typeface="Arial" panose="020B0604020202020204" pitchFamily="34" charset="0"/>
              </a:rPr>
              <a:t>Faster Time to Migration</a:t>
            </a:r>
          </a:p>
        </p:txBody>
      </p:sp>
      <p:sp>
        <p:nvSpPr>
          <p:cNvPr id="58" name="Rectangle 29">
            <a:extLst>
              <a:ext uri="{FF2B5EF4-FFF2-40B4-BE49-F238E27FC236}">
                <a16:creationId xmlns:a16="http://schemas.microsoft.com/office/drawing/2014/main" id="{CA844942-A498-D111-5143-645E642401A9}"/>
              </a:ext>
            </a:extLst>
          </p:cNvPr>
          <p:cNvSpPr/>
          <p:nvPr/>
        </p:nvSpPr>
        <p:spPr>
          <a:xfrm>
            <a:off x="4430378" y="2815735"/>
            <a:ext cx="2749031" cy="707886"/>
          </a:xfrm>
          <a:prstGeom prst="rect">
            <a:avLst/>
          </a:prstGeom>
          <a:noFill/>
        </p:spPr>
        <p:txBody>
          <a:bodyPr wrap="square">
            <a:spAutoFit/>
          </a:bodyPr>
          <a:lstStyle/>
          <a:p>
            <a:pPr algn="ctr" eaLnBrk="1" hangingPunct="1">
              <a:spcAft>
                <a:spcPts val="600"/>
              </a:spcAft>
              <a:defRPr/>
            </a:pPr>
            <a:r>
              <a:rPr lang="en-US" sz="2000" b="1" kern="0">
                <a:solidFill>
                  <a:srgbClr val="000000"/>
                </a:solidFill>
                <a:latin typeface="Arial" panose="020B0604020202020204"/>
                <a:cs typeface="Arial" panose="020B0604020202020204" pitchFamily="34" charset="0"/>
              </a:rPr>
              <a:t>Reduces Volume of  Data Migrated </a:t>
            </a:r>
          </a:p>
        </p:txBody>
      </p:sp>
      <p:cxnSp>
        <p:nvCxnSpPr>
          <p:cNvPr id="59" name="Straight Arrow Connector 58">
            <a:extLst>
              <a:ext uri="{FF2B5EF4-FFF2-40B4-BE49-F238E27FC236}">
                <a16:creationId xmlns:a16="http://schemas.microsoft.com/office/drawing/2014/main" id="{2203B3B4-23FC-6492-49A0-0D1537080E22}"/>
              </a:ext>
            </a:extLst>
          </p:cNvPr>
          <p:cNvCxnSpPr>
            <a:cxnSpLocks/>
          </p:cNvCxnSpPr>
          <p:nvPr/>
        </p:nvCxnSpPr>
        <p:spPr>
          <a:xfrm>
            <a:off x="4574208" y="2661302"/>
            <a:ext cx="2367597" cy="0"/>
          </a:xfrm>
          <a:prstGeom prst="straightConnector1">
            <a:avLst/>
          </a:prstGeom>
          <a:noFill/>
          <a:ln w="38100" cap="flat" cmpd="sng" algn="ctr">
            <a:solidFill>
              <a:srgbClr val="FF0D5E"/>
            </a:solidFill>
            <a:prstDash val="solid"/>
            <a:tailEnd type="triangle"/>
          </a:ln>
          <a:effectLst/>
        </p:spPr>
      </p:cxnSp>
      <p:cxnSp>
        <p:nvCxnSpPr>
          <p:cNvPr id="60" name="Straight Arrow Connector 59">
            <a:extLst>
              <a:ext uri="{FF2B5EF4-FFF2-40B4-BE49-F238E27FC236}">
                <a16:creationId xmlns:a16="http://schemas.microsoft.com/office/drawing/2014/main" id="{A2D731E9-F740-9886-9172-14B5A1A81F22}"/>
              </a:ext>
            </a:extLst>
          </p:cNvPr>
          <p:cNvCxnSpPr>
            <a:cxnSpLocks/>
          </p:cNvCxnSpPr>
          <p:nvPr/>
        </p:nvCxnSpPr>
        <p:spPr>
          <a:xfrm>
            <a:off x="4623075" y="4538498"/>
            <a:ext cx="2367597" cy="0"/>
          </a:xfrm>
          <a:prstGeom prst="straightConnector1">
            <a:avLst/>
          </a:prstGeom>
          <a:noFill/>
          <a:ln w="38100" cap="flat" cmpd="sng" algn="ctr">
            <a:solidFill>
              <a:srgbClr val="FF0D5E"/>
            </a:solidFill>
            <a:prstDash val="solid"/>
            <a:tailEnd type="triangle"/>
          </a:ln>
          <a:effectLst/>
        </p:spPr>
      </p:cxnSp>
      <p:sp>
        <p:nvSpPr>
          <p:cNvPr id="61" name="TextBox 60">
            <a:extLst>
              <a:ext uri="{FF2B5EF4-FFF2-40B4-BE49-F238E27FC236}">
                <a16:creationId xmlns:a16="http://schemas.microsoft.com/office/drawing/2014/main" id="{09DA9DAD-0C0A-04DC-2B80-3E3E88F170F8}"/>
              </a:ext>
            </a:extLst>
          </p:cNvPr>
          <p:cNvSpPr txBox="1"/>
          <p:nvPr/>
        </p:nvSpPr>
        <p:spPr>
          <a:xfrm>
            <a:off x="1476678" y="6046335"/>
            <a:ext cx="9208847" cy="461665"/>
          </a:xfrm>
          <a:prstGeom prst="rect">
            <a:avLst/>
          </a:prstGeom>
          <a:noFill/>
          <a:ln w="9525">
            <a:noFill/>
          </a:ln>
        </p:spPr>
        <p:txBody>
          <a:bodyPr wrap="square">
            <a:spAutoFit/>
          </a:bodyPr>
          <a:lstStyle/>
          <a:p>
            <a:pPr algn="ctr" defTabSz="1218987" eaLnBrk="1" fontAlgn="auto" hangingPunct="1">
              <a:spcBef>
                <a:spcPts val="0"/>
              </a:spcBef>
              <a:spcAft>
                <a:spcPts val="0"/>
              </a:spcAft>
            </a:pPr>
            <a:r>
              <a:rPr lang="en-US" sz="2400" b="1">
                <a:solidFill>
                  <a:srgbClr val="FF0D5E"/>
                </a:solidFill>
                <a:latin typeface="Arial" panose="020B0604020202020204"/>
              </a:rPr>
              <a:t>Data Archiving Accelerates Migration to S/4HANA</a:t>
            </a:r>
          </a:p>
        </p:txBody>
      </p:sp>
      <p:sp>
        <p:nvSpPr>
          <p:cNvPr id="3" name="Rechteck 3">
            <a:extLst>
              <a:ext uri="{FF2B5EF4-FFF2-40B4-BE49-F238E27FC236}">
                <a16:creationId xmlns:a16="http://schemas.microsoft.com/office/drawing/2014/main" id="{C5FC0742-854C-FB4D-BA91-595D46C7B77A}"/>
              </a:ext>
            </a:extLst>
          </p:cNvPr>
          <p:cNvSpPr/>
          <p:nvPr/>
        </p:nvSpPr>
        <p:spPr>
          <a:xfrm>
            <a:off x="4174093" y="1826715"/>
            <a:ext cx="3275157" cy="405221"/>
          </a:xfrm>
          <a:prstGeom prst="rect">
            <a:avLst/>
          </a:prstGeom>
          <a:solidFill>
            <a:srgbClr val="FFFFFF"/>
          </a:solidFill>
          <a:ln w="9525" cap="flat" cmpd="sng" algn="ctr">
            <a:noFill/>
            <a:prstDash val="solid"/>
          </a:ln>
          <a:effectLst/>
        </p:spPr>
        <p:txBody>
          <a:bodyPr lIns="0" tIns="0" rIns="0" bIns="0" rtlCol="0" anchor="ctr" anchorCtr="0"/>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de-DE" sz="4000" b="1" i="0" u="none" strike="noStrike" kern="0" cap="none" spc="0" normalizeH="0" baseline="0" noProof="0">
                <a:ln>
                  <a:noFill/>
                </a:ln>
                <a:solidFill>
                  <a:schemeClr val="accent1"/>
                </a:solidFill>
                <a:effectLst/>
                <a:uLnTx/>
                <a:uFillTx/>
                <a:latin typeface="Arial" panose="020B0604020202020204"/>
                <a:ea typeface="+mn-ea"/>
                <a:cs typeface="+mn-cs"/>
              </a:rPr>
              <a:t>40%</a:t>
            </a:r>
            <a:r>
              <a:rPr kumimoji="0" lang="de-DE" b="1" i="0" u="none" strike="noStrike" kern="0" cap="none" spc="0" normalizeH="0" baseline="0" noProof="0">
                <a:ln>
                  <a:noFill/>
                </a:ln>
                <a:solidFill>
                  <a:schemeClr val="accent1"/>
                </a:solidFill>
                <a:effectLst/>
                <a:uLnTx/>
                <a:uFillTx/>
                <a:latin typeface="Arial" panose="020B0604020202020204"/>
                <a:ea typeface="+mn-ea"/>
                <a:cs typeface="+mn-cs"/>
              </a:rPr>
              <a:t> </a:t>
            </a:r>
            <a:br>
              <a:rPr kumimoji="0" lang="de-DE" sz="2000" b="1" i="0" u="none" strike="noStrike" kern="0" cap="none" spc="0" normalizeH="0" baseline="0" noProof="0">
                <a:ln>
                  <a:noFill/>
                </a:ln>
                <a:solidFill>
                  <a:srgbClr val="424242"/>
                </a:solidFill>
                <a:effectLst/>
                <a:uLnTx/>
                <a:uFillTx/>
                <a:latin typeface="Arial" panose="020B0604020202020204"/>
                <a:ea typeface="+mn-ea"/>
                <a:cs typeface="+mn-cs"/>
              </a:rPr>
            </a:br>
            <a:r>
              <a:rPr lang="de-DE" sz="2000" b="1" kern="0">
                <a:solidFill>
                  <a:srgbClr val="000000"/>
                </a:solidFill>
                <a:latin typeface="Arial" panose="020B0604020202020204"/>
                <a:cs typeface="Arial" panose="020B0604020202020204" pitchFamily="34" charset="0"/>
              </a:rPr>
              <a:t>of data archived </a:t>
            </a:r>
          </a:p>
        </p:txBody>
      </p:sp>
    </p:spTree>
    <p:extLst>
      <p:ext uri="{BB962C8B-B14F-4D97-AF65-F5344CB8AC3E}">
        <p14:creationId xmlns:p14="http://schemas.microsoft.com/office/powerpoint/2010/main" val="2423676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4343399" y="1215732"/>
            <a:ext cx="7303847" cy="1357001"/>
          </a:xfrm>
        </p:spPr>
        <p:txBody>
          <a:bodyPr/>
          <a:lstStyle/>
          <a:p>
            <a:r>
              <a:rPr lang="en-US"/>
              <a:t>Begin Digital Transformation </a:t>
            </a:r>
            <a:br>
              <a:rPr lang="en-US"/>
            </a:br>
            <a:r>
              <a:rPr lang="en-US"/>
              <a:t>of  Finance</a:t>
            </a:r>
          </a:p>
        </p:txBody>
      </p:sp>
      <p:sp>
        <p:nvSpPr>
          <p:cNvPr id="3" name="Textplatzhalter 2"/>
          <p:cNvSpPr>
            <a:spLocks noGrp="1"/>
          </p:cNvSpPr>
          <p:nvPr>
            <p:ph type="body" sz="quarter" idx="10"/>
          </p:nvPr>
        </p:nvSpPr>
        <p:spPr>
          <a:xfrm>
            <a:off x="4343400" y="2724134"/>
            <a:ext cx="6172200" cy="708452"/>
          </a:xfrm>
        </p:spPr>
        <p:txBody>
          <a:bodyPr/>
          <a:lstStyle/>
          <a:p>
            <a:endParaRPr lang="de-DE"/>
          </a:p>
        </p:txBody>
      </p:sp>
      <p:sp>
        <p:nvSpPr>
          <p:cNvPr id="2" name="Slide Number Placeholder 3">
            <a:extLst>
              <a:ext uri="{FF2B5EF4-FFF2-40B4-BE49-F238E27FC236}">
                <a16:creationId xmlns:a16="http://schemas.microsoft.com/office/drawing/2014/main" id="{5EFE606E-0E83-8684-3022-4D3647030720}"/>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22</a:t>
            </a:fld>
            <a:endParaRPr lang="en-US"/>
          </a:p>
        </p:txBody>
      </p:sp>
    </p:spTree>
    <p:extLst>
      <p:ext uri="{BB962C8B-B14F-4D97-AF65-F5344CB8AC3E}">
        <p14:creationId xmlns:p14="http://schemas.microsoft.com/office/powerpoint/2010/main" val="2833764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6ACF4B-EB94-E24E-90D8-69E0D635C004}"/>
              </a:ext>
            </a:extLst>
          </p:cNvPr>
          <p:cNvSpPr/>
          <p:nvPr/>
        </p:nvSpPr>
        <p:spPr>
          <a:xfrm>
            <a:off x="551384" y="2524443"/>
            <a:ext cx="5544616" cy="34191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600"/>
              </a:spcBef>
            </a:pPr>
            <a:endParaRPr lang="en-US" sz="1200" err="1">
              <a:solidFill>
                <a:schemeClr val="tx1"/>
              </a:solidFill>
            </a:endParaRPr>
          </a:p>
        </p:txBody>
      </p:sp>
      <p:sp>
        <p:nvSpPr>
          <p:cNvPr id="14" name="Rectangle 13">
            <a:extLst>
              <a:ext uri="{FF2B5EF4-FFF2-40B4-BE49-F238E27FC236}">
                <a16:creationId xmlns:a16="http://schemas.microsoft.com/office/drawing/2014/main" id="{2D191630-FC68-FD9E-FA41-DA635319B2E1}"/>
              </a:ext>
            </a:extLst>
          </p:cNvPr>
          <p:cNvSpPr/>
          <p:nvPr/>
        </p:nvSpPr>
        <p:spPr>
          <a:xfrm>
            <a:off x="6269577" y="2524442"/>
            <a:ext cx="5544616" cy="34191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Bef>
                <a:spcPts val="600"/>
              </a:spcBef>
            </a:pPr>
            <a:endParaRPr lang="en-US" sz="1200" err="1">
              <a:solidFill>
                <a:schemeClr val="tx1"/>
              </a:solidFill>
            </a:endParaRPr>
          </a:p>
        </p:txBody>
      </p:sp>
      <p:sp>
        <p:nvSpPr>
          <p:cNvPr id="4" name="Subtitle 3">
            <a:extLst>
              <a:ext uri="{FF2B5EF4-FFF2-40B4-BE49-F238E27FC236}">
                <a16:creationId xmlns:a16="http://schemas.microsoft.com/office/drawing/2014/main" id="{7C3908D6-DC18-1276-1898-EBE64030831E}"/>
              </a:ext>
            </a:extLst>
          </p:cNvPr>
          <p:cNvSpPr>
            <a:spLocks noGrp="1"/>
          </p:cNvSpPr>
          <p:nvPr>
            <p:ph sz="half" idx="1"/>
          </p:nvPr>
        </p:nvSpPr>
        <p:spPr>
          <a:xfrm>
            <a:off x="685817" y="2916530"/>
            <a:ext cx="5372083" cy="3811587"/>
          </a:xfrm>
        </p:spPr>
        <p:txBody>
          <a:bodyPr vert="horz" lIns="91440" tIns="45720" rIns="91440" bIns="45720" rtlCol="0" anchor="t">
            <a:normAutofit/>
          </a:bodyPr>
          <a:lstStyle/>
          <a:p>
            <a:pPr lvl="1"/>
            <a:r>
              <a:rPr lang="en-US" sz="2200">
                <a:solidFill>
                  <a:schemeClr val="accent1"/>
                </a:solidFill>
                <a:cs typeface="Hind Light"/>
              </a:rPr>
              <a:t>NEW </a:t>
            </a:r>
            <a:r>
              <a:rPr lang="en-US" sz="2200">
                <a:cs typeface="Hind Light"/>
              </a:rPr>
              <a:t>Business Partner Concept</a:t>
            </a:r>
          </a:p>
          <a:p>
            <a:pPr lvl="1"/>
            <a:r>
              <a:rPr lang="en-US" sz="2200">
                <a:cs typeface="Hind Light"/>
              </a:rPr>
              <a:t>How much downtime during transition?</a:t>
            </a:r>
          </a:p>
          <a:p>
            <a:pPr lvl="1"/>
            <a:r>
              <a:rPr lang="en-US" sz="2200">
                <a:cs typeface="Hind Light"/>
              </a:rPr>
              <a:t>What information should I archive or purge to minimize legal risk when I move?</a:t>
            </a:r>
          </a:p>
          <a:p>
            <a:pPr lvl="1"/>
            <a:r>
              <a:rPr lang="en-US" sz="2200">
                <a:cs typeface="Hind Light"/>
              </a:rPr>
              <a:t>Change management </a:t>
            </a:r>
          </a:p>
          <a:p>
            <a:pPr marL="457200" lvl="1" indent="0">
              <a:buNone/>
            </a:pPr>
            <a:endParaRPr lang="en-US">
              <a:cs typeface="Hind Light"/>
            </a:endParaRPr>
          </a:p>
        </p:txBody>
      </p:sp>
      <p:sp>
        <p:nvSpPr>
          <p:cNvPr id="2" name="Text Placeholder 1">
            <a:extLst>
              <a:ext uri="{FF2B5EF4-FFF2-40B4-BE49-F238E27FC236}">
                <a16:creationId xmlns:a16="http://schemas.microsoft.com/office/drawing/2014/main" id="{ADB9358E-D307-6309-B162-7521C0E7B239}"/>
              </a:ext>
            </a:extLst>
          </p:cNvPr>
          <p:cNvSpPr>
            <a:spLocks noGrp="1"/>
          </p:cNvSpPr>
          <p:nvPr>
            <p:ph sz="half" idx="2"/>
          </p:nvPr>
        </p:nvSpPr>
        <p:spPr>
          <a:xfrm>
            <a:off x="6442110" y="2916530"/>
            <a:ext cx="5372083" cy="3811587"/>
          </a:xfrm>
        </p:spPr>
        <p:txBody>
          <a:bodyPr vert="horz" lIns="91440" tIns="45720" rIns="91440" bIns="45720" rtlCol="0" anchor="t">
            <a:normAutofit/>
          </a:bodyPr>
          <a:lstStyle/>
          <a:p>
            <a:pPr lvl="1"/>
            <a:r>
              <a:rPr lang="en-US" sz="2200">
                <a:solidFill>
                  <a:schemeClr val="accent1"/>
                </a:solidFill>
                <a:cs typeface="Hind Light"/>
              </a:rPr>
              <a:t>NEW</a:t>
            </a:r>
            <a:r>
              <a:rPr lang="en-US" sz="2200">
                <a:cs typeface="Hind Light"/>
              </a:rPr>
              <a:t> Business Partner Concept</a:t>
            </a:r>
          </a:p>
          <a:p>
            <a:pPr lvl="1"/>
            <a:r>
              <a:rPr lang="en-US" sz="2200">
                <a:solidFill>
                  <a:schemeClr val="accent1"/>
                </a:solidFill>
                <a:cs typeface="Hind Light"/>
              </a:rPr>
              <a:t>CHANGE</a:t>
            </a:r>
            <a:r>
              <a:rPr lang="en-US" sz="2200">
                <a:cs typeface="Hind Light"/>
              </a:rPr>
              <a:t> Legal Entity Structure  </a:t>
            </a:r>
          </a:p>
          <a:p>
            <a:pPr lvl="1"/>
            <a:r>
              <a:rPr lang="en-US" sz="2200">
                <a:solidFill>
                  <a:schemeClr val="accent1"/>
                </a:solidFill>
                <a:cs typeface="Hind Light"/>
              </a:rPr>
              <a:t>CHANGE</a:t>
            </a:r>
            <a:r>
              <a:rPr lang="en-US" sz="2200">
                <a:cs typeface="Hind Light"/>
              </a:rPr>
              <a:t> Chart of Accounts </a:t>
            </a:r>
          </a:p>
          <a:p>
            <a:pPr lvl="1"/>
            <a:r>
              <a:rPr lang="en-US" sz="2200">
                <a:cs typeface="Hind Light"/>
              </a:rPr>
              <a:t>Which data &amp; documents do I move to support audits and other requests?</a:t>
            </a:r>
          </a:p>
          <a:p>
            <a:pPr lvl="1"/>
            <a:r>
              <a:rPr lang="en-US" sz="2200">
                <a:cs typeface="Hind Light"/>
              </a:rPr>
              <a:t>When should I move my data?</a:t>
            </a:r>
          </a:p>
          <a:p>
            <a:pPr lvl="1"/>
            <a:r>
              <a:rPr lang="en-US" sz="2200">
                <a:cs typeface="Hind Light"/>
              </a:rPr>
              <a:t>Change management </a:t>
            </a:r>
          </a:p>
        </p:txBody>
      </p:sp>
      <p:sp>
        <p:nvSpPr>
          <p:cNvPr id="3" name="Title 2">
            <a:extLst>
              <a:ext uri="{FF2B5EF4-FFF2-40B4-BE49-F238E27FC236}">
                <a16:creationId xmlns:a16="http://schemas.microsoft.com/office/drawing/2014/main" id="{2F62F452-06E9-276C-3512-6D93E1C1E36F}"/>
              </a:ext>
            </a:extLst>
          </p:cNvPr>
          <p:cNvSpPr>
            <a:spLocks noGrp="1"/>
          </p:cNvSpPr>
          <p:nvPr>
            <p:ph type="title"/>
          </p:nvPr>
        </p:nvSpPr>
        <p:spPr/>
        <p:txBody>
          <a:bodyPr/>
          <a:lstStyle/>
          <a:p>
            <a:r>
              <a:rPr lang="en-US"/>
              <a:t>Transition Path: How Will Finance Be Impacted by the Move to S/4HANA?</a:t>
            </a:r>
          </a:p>
        </p:txBody>
      </p:sp>
      <p:sp>
        <p:nvSpPr>
          <p:cNvPr id="8" name="Rectangle 7">
            <a:extLst>
              <a:ext uri="{FF2B5EF4-FFF2-40B4-BE49-F238E27FC236}">
                <a16:creationId xmlns:a16="http://schemas.microsoft.com/office/drawing/2014/main" id="{B9A6946A-C0A4-6AB0-6272-3BA41460794A}"/>
              </a:ext>
            </a:extLst>
          </p:cNvPr>
          <p:cNvSpPr/>
          <p:nvPr/>
        </p:nvSpPr>
        <p:spPr>
          <a:xfrm>
            <a:off x="551384" y="1315212"/>
            <a:ext cx="33348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Simplified </a:t>
            </a:r>
            <a:br>
              <a:rPr lang="en-US" sz="2400" b="1">
                <a:solidFill>
                  <a:schemeClr val="bg1"/>
                </a:solidFill>
              </a:rPr>
            </a:br>
            <a:r>
              <a:rPr lang="en-US" sz="2400" b="1">
                <a:solidFill>
                  <a:schemeClr val="bg1"/>
                </a:solidFill>
              </a:rPr>
              <a:t>Data Model	</a:t>
            </a:r>
          </a:p>
        </p:txBody>
      </p:sp>
      <p:sp>
        <p:nvSpPr>
          <p:cNvPr id="11" name="Rectangle 10">
            <a:extLst>
              <a:ext uri="{FF2B5EF4-FFF2-40B4-BE49-F238E27FC236}">
                <a16:creationId xmlns:a16="http://schemas.microsoft.com/office/drawing/2014/main" id="{15EFE444-B1E0-0837-E335-541C58EE1F4D}"/>
              </a:ext>
            </a:extLst>
          </p:cNvPr>
          <p:cNvSpPr/>
          <p:nvPr/>
        </p:nvSpPr>
        <p:spPr>
          <a:xfrm>
            <a:off x="4352392" y="1315212"/>
            <a:ext cx="33348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Improved User Experience</a:t>
            </a:r>
          </a:p>
        </p:txBody>
      </p:sp>
      <p:sp>
        <p:nvSpPr>
          <p:cNvPr id="12" name="Rectangle 11">
            <a:extLst>
              <a:ext uri="{FF2B5EF4-FFF2-40B4-BE49-F238E27FC236}">
                <a16:creationId xmlns:a16="http://schemas.microsoft.com/office/drawing/2014/main" id="{179F8C16-FB20-CC3F-239D-A553A71CD0F8}"/>
              </a:ext>
            </a:extLst>
          </p:cNvPr>
          <p:cNvSpPr/>
          <p:nvPr/>
        </p:nvSpPr>
        <p:spPr>
          <a:xfrm>
            <a:off x="8153400" y="1295400"/>
            <a:ext cx="3334816"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New Capabilities &amp; Better Performance</a:t>
            </a:r>
          </a:p>
        </p:txBody>
      </p:sp>
      <p:sp>
        <p:nvSpPr>
          <p:cNvPr id="16" name="TextBox 15">
            <a:extLst>
              <a:ext uri="{FF2B5EF4-FFF2-40B4-BE49-F238E27FC236}">
                <a16:creationId xmlns:a16="http://schemas.microsoft.com/office/drawing/2014/main" id="{85C3ECAF-063D-FDF5-FEB4-3F6B5B4BA8DA}"/>
              </a:ext>
            </a:extLst>
          </p:cNvPr>
          <p:cNvSpPr txBox="1"/>
          <p:nvPr/>
        </p:nvSpPr>
        <p:spPr>
          <a:xfrm>
            <a:off x="6574388" y="2353754"/>
            <a:ext cx="2225640" cy="461665"/>
          </a:xfrm>
          <a:prstGeom prst="rect">
            <a:avLst/>
          </a:prstGeom>
          <a:solidFill>
            <a:schemeClr val="bg1"/>
          </a:solidFill>
        </p:spPr>
        <p:txBody>
          <a:bodyPr wrap="square">
            <a:spAutoFit/>
          </a:bodyPr>
          <a:lstStyle/>
          <a:p>
            <a:r>
              <a:rPr lang="en-US" sz="2400" b="1">
                <a:solidFill>
                  <a:schemeClr val="accent1"/>
                </a:solidFill>
                <a:cs typeface="Hind Light"/>
              </a:rPr>
              <a:t>GREENFIELD</a:t>
            </a:r>
            <a:endParaRPr lang="en-US" sz="2400">
              <a:solidFill>
                <a:schemeClr val="accent1"/>
              </a:solidFill>
            </a:endParaRPr>
          </a:p>
        </p:txBody>
      </p:sp>
      <p:sp>
        <p:nvSpPr>
          <p:cNvPr id="18" name="TextBox 17">
            <a:extLst>
              <a:ext uri="{FF2B5EF4-FFF2-40B4-BE49-F238E27FC236}">
                <a16:creationId xmlns:a16="http://schemas.microsoft.com/office/drawing/2014/main" id="{40D833A2-D1F1-DA55-EEB6-7A00659F88CC}"/>
              </a:ext>
            </a:extLst>
          </p:cNvPr>
          <p:cNvSpPr txBox="1"/>
          <p:nvPr/>
        </p:nvSpPr>
        <p:spPr>
          <a:xfrm>
            <a:off x="838200" y="2330723"/>
            <a:ext cx="2417212" cy="461665"/>
          </a:xfrm>
          <a:prstGeom prst="rect">
            <a:avLst/>
          </a:prstGeom>
          <a:solidFill>
            <a:schemeClr val="bg1"/>
          </a:solidFill>
        </p:spPr>
        <p:txBody>
          <a:bodyPr wrap="square">
            <a:spAutoFit/>
          </a:bodyPr>
          <a:lstStyle/>
          <a:p>
            <a:r>
              <a:rPr lang="en-US" sz="2400" b="1">
                <a:solidFill>
                  <a:schemeClr val="accent1"/>
                </a:solidFill>
                <a:cs typeface="Hind Light"/>
              </a:rPr>
              <a:t>BROWNFIELD</a:t>
            </a:r>
          </a:p>
        </p:txBody>
      </p:sp>
    </p:spTree>
    <p:extLst>
      <p:ext uri="{BB962C8B-B14F-4D97-AF65-F5344CB8AC3E}">
        <p14:creationId xmlns:p14="http://schemas.microsoft.com/office/powerpoint/2010/main" val="349973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96610-583B-4A82-9C05-C3A61B253652}"/>
              </a:ext>
            </a:extLst>
          </p:cNvPr>
          <p:cNvSpPr>
            <a:spLocks noGrp="1"/>
          </p:cNvSpPr>
          <p:nvPr>
            <p:ph sz="half" idx="1"/>
          </p:nvPr>
        </p:nvSpPr>
        <p:spPr>
          <a:xfrm>
            <a:off x="551384" y="2517429"/>
            <a:ext cx="5372083" cy="3503958"/>
          </a:xfrm>
        </p:spPr>
        <p:txBody>
          <a:bodyPr/>
          <a:lstStyle/>
          <a:p>
            <a:endParaRPr lang="en-US" sz="2400">
              <a:cs typeface="Hind Light"/>
            </a:endParaRPr>
          </a:p>
          <a:p>
            <a:pPr marL="0" indent="0">
              <a:buNone/>
            </a:pPr>
            <a:endParaRPr lang="en-US"/>
          </a:p>
        </p:txBody>
      </p:sp>
      <p:sp>
        <p:nvSpPr>
          <p:cNvPr id="3" name="Content Placeholder 2">
            <a:extLst>
              <a:ext uri="{FF2B5EF4-FFF2-40B4-BE49-F238E27FC236}">
                <a16:creationId xmlns:a16="http://schemas.microsoft.com/office/drawing/2014/main" id="{544966A1-65A9-B53A-F168-D3E4093F4B98}"/>
              </a:ext>
            </a:extLst>
          </p:cNvPr>
          <p:cNvSpPr>
            <a:spLocks noGrp="1"/>
          </p:cNvSpPr>
          <p:nvPr>
            <p:ph sz="half" idx="2"/>
          </p:nvPr>
        </p:nvSpPr>
        <p:spPr/>
        <p:txBody>
          <a:bodyPr/>
          <a:lstStyle/>
          <a:p>
            <a:pPr marL="0" indent="0">
              <a:buNone/>
            </a:pPr>
            <a:r>
              <a:rPr lang="en-US"/>
              <a:t> </a:t>
            </a:r>
          </a:p>
        </p:txBody>
      </p:sp>
      <p:sp>
        <p:nvSpPr>
          <p:cNvPr id="4" name="Slide Number Placeholder 3">
            <a:extLst>
              <a:ext uri="{FF2B5EF4-FFF2-40B4-BE49-F238E27FC236}">
                <a16:creationId xmlns:a16="http://schemas.microsoft.com/office/drawing/2014/main" id="{4F11CE54-5D65-898B-17D0-48EC480EF724}"/>
              </a:ext>
            </a:extLst>
          </p:cNvPr>
          <p:cNvSpPr>
            <a:spLocks noGrp="1"/>
          </p:cNvSpPr>
          <p:nvPr>
            <p:ph type="sldNum" sz="quarter" idx="12"/>
          </p:nvPr>
        </p:nvSpPr>
        <p:spPr/>
        <p:txBody>
          <a:bodyPr/>
          <a:lstStyle/>
          <a:p>
            <a:fld id="{F4574520-C11B-4A57-987A-D5592AEF590D}" type="slidenum">
              <a:rPr lang="en-US" smtClean="0"/>
              <a:t>24</a:t>
            </a:fld>
            <a:endParaRPr lang="en-US"/>
          </a:p>
        </p:txBody>
      </p:sp>
      <p:sp>
        <p:nvSpPr>
          <p:cNvPr id="5" name="Title 4">
            <a:extLst>
              <a:ext uri="{FF2B5EF4-FFF2-40B4-BE49-F238E27FC236}">
                <a16:creationId xmlns:a16="http://schemas.microsoft.com/office/drawing/2014/main" id="{58A3011F-EFA3-E687-2A96-DBA7344BBA4A}"/>
              </a:ext>
            </a:extLst>
          </p:cNvPr>
          <p:cNvSpPr>
            <a:spLocks noGrp="1"/>
          </p:cNvSpPr>
          <p:nvPr>
            <p:ph type="title"/>
          </p:nvPr>
        </p:nvSpPr>
        <p:spPr/>
        <p:txBody>
          <a:bodyPr/>
          <a:lstStyle/>
          <a:p>
            <a:r>
              <a:rPr lang="en-US"/>
              <a:t>Capabilities: What New Features and Functionality are Available in S/4HANA?</a:t>
            </a:r>
          </a:p>
        </p:txBody>
      </p:sp>
      <p:pic>
        <p:nvPicPr>
          <p:cNvPr id="13" name="Picture 12" descr="Graphical user interface, application&#10;&#10;Description automatically generated">
            <a:extLst>
              <a:ext uri="{FF2B5EF4-FFF2-40B4-BE49-F238E27FC236}">
                <a16:creationId xmlns:a16="http://schemas.microsoft.com/office/drawing/2014/main" id="{782EFAB7-707E-B10C-EFA5-7532FCC8E922}"/>
              </a:ext>
            </a:extLst>
          </p:cNvPr>
          <p:cNvPicPr>
            <a:picLocks noChangeAspect="1"/>
          </p:cNvPicPr>
          <p:nvPr/>
        </p:nvPicPr>
        <p:blipFill>
          <a:blip r:embed="rId3"/>
          <a:stretch>
            <a:fillRect/>
          </a:stretch>
        </p:blipFill>
        <p:spPr>
          <a:xfrm>
            <a:off x="610762" y="2443297"/>
            <a:ext cx="5015592" cy="344798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9E32AF2B-2921-024E-1E79-C2B4D30DE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648" y="2367018"/>
            <a:ext cx="5118334" cy="2281183"/>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509CCF7-95F8-C642-AEFB-D5DE99D64978}"/>
              </a:ext>
            </a:extLst>
          </p:cNvPr>
          <p:cNvGrpSpPr/>
          <p:nvPr/>
        </p:nvGrpSpPr>
        <p:grpSpPr>
          <a:xfrm>
            <a:off x="9890652" y="2517429"/>
            <a:ext cx="1393437" cy="2873101"/>
            <a:chOff x="8864402" y="1046640"/>
            <a:chExt cx="2508448" cy="5172120"/>
          </a:xfrm>
        </p:grpSpPr>
        <p:pic>
          <p:nvPicPr>
            <p:cNvPr id="9" name="Picture 8" descr="Shape&#10;&#10;Description automatically generated with medium confidence">
              <a:extLst>
                <a:ext uri="{FF2B5EF4-FFF2-40B4-BE49-F238E27FC236}">
                  <a16:creationId xmlns:a16="http://schemas.microsoft.com/office/drawing/2014/main" id="{4E5B0A8D-AAE4-BA3F-7B5E-22A735575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4402" y="1046640"/>
              <a:ext cx="2508448" cy="517212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E83FD8F-E511-FDCA-5D04-0E15134CCBE9}"/>
                </a:ext>
              </a:extLst>
            </p:cNvPr>
            <p:cNvPicPr>
              <a:picLocks noChangeAspect="1"/>
            </p:cNvPicPr>
            <p:nvPr/>
          </p:nvPicPr>
          <p:blipFill rotWithShape="1">
            <a:blip r:embed="rId6"/>
            <a:srcRect l="29954" t="14728" r="47721" b="7543"/>
            <a:stretch/>
          </p:blipFill>
          <p:spPr>
            <a:xfrm>
              <a:off x="9053564" y="1329090"/>
              <a:ext cx="2130122" cy="4591050"/>
            </a:xfrm>
            <a:prstGeom prst="rect">
              <a:avLst/>
            </a:prstGeom>
          </p:spPr>
        </p:pic>
        <p:pic>
          <p:nvPicPr>
            <p:cNvPr id="11" name="Picture 10" descr="Rectangle&#10;&#10;Description automatically generated with low confidence">
              <a:extLst>
                <a:ext uri="{FF2B5EF4-FFF2-40B4-BE49-F238E27FC236}">
                  <a16:creationId xmlns:a16="http://schemas.microsoft.com/office/drawing/2014/main" id="{3E153B62-46C2-4077-E5B4-B9DBB0810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1667" y="1168162"/>
              <a:ext cx="1520080" cy="206393"/>
            </a:xfrm>
            <a:prstGeom prst="rect">
              <a:avLst/>
            </a:prstGeom>
          </p:spPr>
        </p:pic>
      </p:grpSp>
      <p:sp>
        <p:nvSpPr>
          <p:cNvPr id="6" name="Rectangle 5">
            <a:extLst>
              <a:ext uri="{FF2B5EF4-FFF2-40B4-BE49-F238E27FC236}">
                <a16:creationId xmlns:a16="http://schemas.microsoft.com/office/drawing/2014/main" id="{74CFAF18-05F6-249B-FC73-B3B68F57C6E7}"/>
              </a:ext>
            </a:extLst>
          </p:cNvPr>
          <p:cNvSpPr/>
          <p:nvPr/>
        </p:nvSpPr>
        <p:spPr>
          <a:xfrm>
            <a:off x="551384" y="1315212"/>
            <a:ext cx="33348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Simplified </a:t>
            </a:r>
            <a:br>
              <a:rPr lang="en-US" sz="2400" b="1">
                <a:solidFill>
                  <a:schemeClr val="bg1"/>
                </a:solidFill>
              </a:rPr>
            </a:br>
            <a:r>
              <a:rPr lang="en-US" sz="2400" b="1">
                <a:solidFill>
                  <a:schemeClr val="bg1"/>
                </a:solidFill>
              </a:rPr>
              <a:t>Data Model	</a:t>
            </a:r>
          </a:p>
        </p:txBody>
      </p:sp>
      <p:sp>
        <p:nvSpPr>
          <p:cNvPr id="7" name="Rectangle 6">
            <a:extLst>
              <a:ext uri="{FF2B5EF4-FFF2-40B4-BE49-F238E27FC236}">
                <a16:creationId xmlns:a16="http://schemas.microsoft.com/office/drawing/2014/main" id="{EB54354B-5230-271A-71A7-A84A8B8EA4CE}"/>
              </a:ext>
            </a:extLst>
          </p:cNvPr>
          <p:cNvSpPr/>
          <p:nvPr/>
        </p:nvSpPr>
        <p:spPr>
          <a:xfrm>
            <a:off x="4352392" y="1315212"/>
            <a:ext cx="33348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Improved User Experience</a:t>
            </a:r>
          </a:p>
        </p:txBody>
      </p:sp>
      <p:sp>
        <p:nvSpPr>
          <p:cNvPr id="12" name="Rectangle 11">
            <a:extLst>
              <a:ext uri="{FF2B5EF4-FFF2-40B4-BE49-F238E27FC236}">
                <a16:creationId xmlns:a16="http://schemas.microsoft.com/office/drawing/2014/main" id="{4CD42D90-6104-14DE-7BEC-C84ED147CCB5}"/>
              </a:ext>
            </a:extLst>
          </p:cNvPr>
          <p:cNvSpPr/>
          <p:nvPr/>
        </p:nvSpPr>
        <p:spPr>
          <a:xfrm>
            <a:off x="8153400" y="1295400"/>
            <a:ext cx="3334816"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90000"/>
              </a:lnSpc>
              <a:spcBef>
                <a:spcPts val="600"/>
              </a:spcBef>
            </a:pPr>
            <a:r>
              <a:rPr lang="en-US" sz="2400" b="1">
                <a:solidFill>
                  <a:schemeClr val="bg1"/>
                </a:solidFill>
              </a:rPr>
              <a:t>New Capabilities &amp; Better Performance</a:t>
            </a:r>
          </a:p>
        </p:txBody>
      </p:sp>
      <p:pic>
        <p:nvPicPr>
          <p:cNvPr id="14" name="Picture 13">
            <a:extLst>
              <a:ext uri="{FF2B5EF4-FFF2-40B4-BE49-F238E27FC236}">
                <a16:creationId xmlns:a16="http://schemas.microsoft.com/office/drawing/2014/main" id="{18D2ECB6-126B-456D-EA4C-A60FC7D600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061594" y="3971429"/>
            <a:ext cx="4244728" cy="262768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3ABD393-7B53-19FF-3410-A3A473720BFB}"/>
              </a:ext>
            </a:extLst>
          </p:cNvPr>
          <p:cNvSpPr txBox="1"/>
          <p:nvPr/>
        </p:nvSpPr>
        <p:spPr>
          <a:xfrm>
            <a:off x="1752600" y="5965415"/>
            <a:ext cx="1676400" cy="276999"/>
          </a:xfrm>
          <a:prstGeom prst="rect">
            <a:avLst/>
          </a:prstGeom>
          <a:noFill/>
        </p:spPr>
        <p:txBody>
          <a:bodyPr wrap="square" lIns="0" tIns="0" rIns="0" bIns="0" rtlCol="0">
            <a:spAutoFit/>
          </a:bodyPr>
          <a:lstStyle/>
          <a:p>
            <a:pPr algn="l">
              <a:lnSpc>
                <a:spcPct val="90000"/>
              </a:lnSpc>
              <a:spcBef>
                <a:spcPts val="600"/>
              </a:spcBef>
            </a:pPr>
            <a:r>
              <a:rPr lang="en-US" sz="2000" b="1"/>
              <a:t>Analytics</a:t>
            </a:r>
          </a:p>
        </p:txBody>
      </p:sp>
      <p:sp>
        <p:nvSpPr>
          <p:cNvPr id="16" name="TextBox 15">
            <a:extLst>
              <a:ext uri="{FF2B5EF4-FFF2-40B4-BE49-F238E27FC236}">
                <a16:creationId xmlns:a16="http://schemas.microsoft.com/office/drawing/2014/main" id="{4586A4BD-F669-60F8-4222-BD03C0D37D2D}"/>
              </a:ext>
            </a:extLst>
          </p:cNvPr>
          <p:cNvSpPr txBox="1"/>
          <p:nvPr/>
        </p:nvSpPr>
        <p:spPr>
          <a:xfrm>
            <a:off x="8557146" y="4785607"/>
            <a:ext cx="1676400" cy="276999"/>
          </a:xfrm>
          <a:prstGeom prst="rect">
            <a:avLst/>
          </a:prstGeom>
          <a:noFill/>
        </p:spPr>
        <p:txBody>
          <a:bodyPr wrap="square" lIns="0" tIns="0" rIns="0" bIns="0" rtlCol="0">
            <a:spAutoFit/>
          </a:bodyPr>
          <a:lstStyle/>
          <a:p>
            <a:pPr algn="l">
              <a:lnSpc>
                <a:spcPct val="90000"/>
              </a:lnSpc>
              <a:spcBef>
                <a:spcPts val="600"/>
              </a:spcBef>
            </a:pPr>
            <a:r>
              <a:rPr lang="en-US" sz="2000" b="1"/>
              <a:t>FIORI tiles</a:t>
            </a:r>
          </a:p>
        </p:txBody>
      </p:sp>
      <p:sp>
        <p:nvSpPr>
          <p:cNvPr id="17" name="TextBox 16">
            <a:extLst>
              <a:ext uri="{FF2B5EF4-FFF2-40B4-BE49-F238E27FC236}">
                <a16:creationId xmlns:a16="http://schemas.microsoft.com/office/drawing/2014/main" id="{84C167D9-8983-AA6E-4C43-25A9488FDCE7}"/>
              </a:ext>
            </a:extLst>
          </p:cNvPr>
          <p:cNvSpPr txBox="1"/>
          <p:nvPr/>
        </p:nvSpPr>
        <p:spPr>
          <a:xfrm>
            <a:off x="10006919" y="5614284"/>
            <a:ext cx="1676400" cy="276999"/>
          </a:xfrm>
          <a:prstGeom prst="rect">
            <a:avLst/>
          </a:prstGeom>
          <a:noFill/>
        </p:spPr>
        <p:txBody>
          <a:bodyPr wrap="square" lIns="0" tIns="0" rIns="0" bIns="0" rtlCol="0">
            <a:spAutoFit/>
          </a:bodyPr>
          <a:lstStyle/>
          <a:p>
            <a:pPr algn="l">
              <a:lnSpc>
                <a:spcPct val="90000"/>
              </a:lnSpc>
              <a:spcBef>
                <a:spcPts val="600"/>
              </a:spcBef>
            </a:pPr>
            <a:r>
              <a:rPr lang="en-US" sz="2000" b="1"/>
              <a:t>Web/Mobile </a:t>
            </a:r>
          </a:p>
        </p:txBody>
      </p:sp>
      <p:sp>
        <p:nvSpPr>
          <p:cNvPr id="18" name="TextBox 17">
            <a:extLst>
              <a:ext uri="{FF2B5EF4-FFF2-40B4-BE49-F238E27FC236}">
                <a16:creationId xmlns:a16="http://schemas.microsoft.com/office/drawing/2014/main" id="{CC771D59-D668-D001-172C-66C3CC49A0D0}"/>
              </a:ext>
            </a:extLst>
          </p:cNvPr>
          <p:cNvSpPr txBox="1"/>
          <p:nvPr/>
        </p:nvSpPr>
        <p:spPr>
          <a:xfrm>
            <a:off x="8557146" y="6261913"/>
            <a:ext cx="1676400" cy="276999"/>
          </a:xfrm>
          <a:prstGeom prst="rect">
            <a:avLst/>
          </a:prstGeom>
          <a:noFill/>
        </p:spPr>
        <p:txBody>
          <a:bodyPr wrap="square" lIns="0" tIns="0" rIns="0" bIns="0" rtlCol="0">
            <a:spAutoFit/>
          </a:bodyPr>
          <a:lstStyle/>
          <a:p>
            <a:pPr algn="l">
              <a:lnSpc>
                <a:spcPct val="90000"/>
              </a:lnSpc>
              <a:spcBef>
                <a:spcPts val="600"/>
              </a:spcBef>
            </a:pPr>
            <a:r>
              <a:rPr lang="en-US" sz="2000" b="1"/>
              <a:t>Cloud Apps</a:t>
            </a:r>
          </a:p>
        </p:txBody>
      </p:sp>
    </p:spTree>
    <p:extLst>
      <p:ext uri="{BB962C8B-B14F-4D97-AF65-F5344CB8AC3E}">
        <p14:creationId xmlns:p14="http://schemas.microsoft.com/office/powerpoint/2010/main" val="3031143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con&#10;&#10;Description automatically generated">
            <a:extLst>
              <a:ext uri="{FF2B5EF4-FFF2-40B4-BE49-F238E27FC236}">
                <a16:creationId xmlns:a16="http://schemas.microsoft.com/office/drawing/2014/main" id="{D629497B-6794-354B-CC59-0B90BD21642E}"/>
              </a:ext>
            </a:extLst>
          </p:cNvPr>
          <p:cNvPicPr>
            <a:picLocks noChangeAspect="1"/>
          </p:cNvPicPr>
          <p:nvPr/>
        </p:nvPicPr>
        <p:blipFill>
          <a:blip r:embed="rId3"/>
          <a:stretch>
            <a:fillRect/>
          </a:stretch>
        </p:blipFill>
        <p:spPr>
          <a:xfrm>
            <a:off x="4307934" y="3723981"/>
            <a:ext cx="1041435" cy="1041435"/>
          </a:xfrm>
          <a:prstGeom prst="rect">
            <a:avLst/>
          </a:prstGeom>
        </p:spPr>
      </p:pic>
      <p:sp>
        <p:nvSpPr>
          <p:cNvPr id="4" name="Title 3">
            <a:extLst>
              <a:ext uri="{FF2B5EF4-FFF2-40B4-BE49-F238E27FC236}">
                <a16:creationId xmlns:a16="http://schemas.microsoft.com/office/drawing/2014/main" id="{39C402FF-2983-357A-1291-F555887E264B}"/>
              </a:ext>
            </a:extLst>
          </p:cNvPr>
          <p:cNvSpPr>
            <a:spLocks noGrp="1"/>
          </p:cNvSpPr>
          <p:nvPr>
            <p:ph type="title"/>
          </p:nvPr>
        </p:nvSpPr>
        <p:spPr>
          <a:xfrm>
            <a:off x="551384" y="502920"/>
            <a:ext cx="11640616" cy="338039"/>
          </a:xfrm>
        </p:spPr>
        <p:txBody>
          <a:bodyPr/>
          <a:lstStyle/>
          <a:p>
            <a:r>
              <a:rPr lang="en-US"/>
              <a:t>Digital Transformation: What Opportunities Exist for Finance in S/4HANA?</a:t>
            </a:r>
          </a:p>
        </p:txBody>
      </p:sp>
      <p:pic>
        <p:nvPicPr>
          <p:cNvPr id="8" name="Content Placeholder 7">
            <a:extLst>
              <a:ext uri="{FF2B5EF4-FFF2-40B4-BE49-F238E27FC236}">
                <a16:creationId xmlns:a16="http://schemas.microsoft.com/office/drawing/2014/main" id="{FA65B614-0F13-0502-7ECC-18E00768876C}"/>
              </a:ext>
            </a:extLst>
          </p:cNvPr>
          <p:cNvPicPr>
            <a:picLocks noGrp="1" noChangeAspect="1"/>
          </p:cNvPicPr>
          <p:nvPr>
            <p:ph sz="half" idx="2"/>
          </p:nvPr>
        </p:nvPicPr>
        <p:blipFill>
          <a:blip r:embed="rId4"/>
          <a:stretch>
            <a:fillRect/>
          </a:stretch>
        </p:blipFill>
        <p:spPr>
          <a:xfrm>
            <a:off x="13716000" y="1323974"/>
            <a:ext cx="4259103" cy="3312636"/>
          </a:xfrm>
        </p:spPr>
      </p:pic>
      <p:pic>
        <p:nvPicPr>
          <p:cNvPr id="5" name="Picture 4" descr="A picture containing text, sign, outdoor, clipart&#10;&#10;Description automatically generated">
            <a:extLst>
              <a:ext uri="{FF2B5EF4-FFF2-40B4-BE49-F238E27FC236}">
                <a16:creationId xmlns:a16="http://schemas.microsoft.com/office/drawing/2014/main" id="{01557528-9C39-5937-79DA-49356109FD37}"/>
              </a:ext>
            </a:extLst>
          </p:cNvPr>
          <p:cNvPicPr>
            <a:picLocks noChangeAspect="1"/>
          </p:cNvPicPr>
          <p:nvPr/>
        </p:nvPicPr>
        <p:blipFill>
          <a:blip r:embed="rId5"/>
          <a:stretch>
            <a:fillRect/>
          </a:stretch>
        </p:blipFill>
        <p:spPr>
          <a:xfrm>
            <a:off x="3972276" y="1251686"/>
            <a:ext cx="1248298" cy="1248298"/>
          </a:xfrm>
          <a:prstGeom prst="rect">
            <a:avLst/>
          </a:prstGeom>
        </p:spPr>
      </p:pic>
      <p:pic>
        <p:nvPicPr>
          <p:cNvPr id="7" name="Picture 6" descr="Icon&#10;&#10;Description automatically generated">
            <a:extLst>
              <a:ext uri="{FF2B5EF4-FFF2-40B4-BE49-F238E27FC236}">
                <a16:creationId xmlns:a16="http://schemas.microsoft.com/office/drawing/2014/main" id="{0D7E7867-0A02-9FF2-8CF2-6C5BE4B22ABE}"/>
              </a:ext>
            </a:extLst>
          </p:cNvPr>
          <p:cNvPicPr>
            <a:picLocks noChangeAspect="1"/>
          </p:cNvPicPr>
          <p:nvPr/>
        </p:nvPicPr>
        <p:blipFill>
          <a:blip r:embed="rId6">
            <a:duotone>
              <a:schemeClr val="accent2">
                <a:shade val="45000"/>
                <a:satMod val="135000"/>
              </a:schemeClr>
              <a:prstClr val="white"/>
            </a:duotone>
          </a:blip>
          <a:stretch>
            <a:fillRect/>
          </a:stretch>
        </p:blipFill>
        <p:spPr>
          <a:xfrm>
            <a:off x="1314117" y="1295400"/>
            <a:ext cx="1248298" cy="1248298"/>
          </a:xfrm>
          <a:prstGeom prst="rect">
            <a:avLst/>
          </a:prstGeom>
        </p:spPr>
      </p:pic>
      <p:pic>
        <p:nvPicPr>
          <p:cNvPr id="10" name="Picture 9" descr="Icon&#10;&#10;Description automatically generated">
            <a:extLst>
              <a:ext uri="{FF2B5EF4-FFF2-40B4-BE49-F238E27FC236}">
                <a16:creationId xmlns:a16="http://schemas.microsoft.com/office/drawing/2014/main" id="{FEC4CD2A-CA6F-B0E0-9087-6E3A5A463B4A}"/>
              </a:ext>
            </a:extLst>
          </p:cNvPr>
          <p:cNvPicPr>
            <a:picLocks noChangeAspect="1"/>
          </p:cNvPicPr>
          <p:nvPr/>
        </p:nvPicPr>
        <p:blipFill>
          <a:blip r:embed="rId7">
            <a:duotone>
              <a:schemeClr val="accent3">
                <a:shade val="45000"/>
                <a:satMod val="135000"/>
              </a:schemeClr>
              <a:prstClr val="white"/>
            </a:duotone>
          </a:blip>
          <a:stretch>
            <a:fillRect/>
          </a:stretch>
        </p:blipFill>
        <p:spPr>
          <a:xfrm>
            <a:off x="6606669" y="1295400"/>
            <a:ext cx="1248298" cy="1248298"/>
          </a:xfrm>
          <a:prstGeom prst="rect">
            <a:avLst/>
          </a:prstGeom>
        </p:spPr>
      </p:pic>
      <p:pic>
        <p:nvPicPr>
          <p:cNvPr id="12" name="Picture 11" descr="Icon&#10;&#10;Description automatically generated">
            <a:extLst>
              <a:ext uri="{FF2B5EF4-FFF2-40B4-BE49-F238E27FC236}">
                <a16:creationId xmlns:a16="http://schemas.microsoft.com/office/drawing/2014/main" id="{0C09EC11-3AA8-6C36-0BC0-533ADD1E253C}"/>
              </a:ext>
            </a:extLst>
          </p:cNvPr>
          <p:cNvPicPr>
            <a:picLocks noChangeAspect="1"/>
          </p:cNvPicPr>
          <p:nvPr/>
        </p:nvPicPr>
        <p:blipFill>
          <a:blip r:embed="rId8">
            <a:duotone>
              <a:schemeClr val="accent5">
                <a:shade val="45000"/>
                <a:satMod val="135000"/>
              </a:schemeClr>
              <a:prstClr val="white"/>
            </a:duotone>
          </a:blip>
          <a:stretch>
            <a:fillRect/>
          </a:stretch>
        </p:blipFill>
        <p:spPr>
          <a:xfrm>
            <a:off x="9236886" y="1295400"/>
            <a:ext cx="1248298" cy="1248298"/>
          </a:xfrm>
          <a:prstGeom prst="rect">
            <a:avLst/>
          </a:prstGeom>
        </p:spPr>
      </p:pic>
      <p:pic>
        <p:nvPicPr>
          <p:cNvPr id="14" name="Picture 13" descr="Icon&#10;&#10;Description automatically generated">
            <a:extLst>
              <a:ext uri="{FF2B5EF4-FFF2-40B4-BE49-F238E27FC236}">
                <a16:creationId xmlns:a16="http://schemas.microsoft.com/office/drawing/2014/main" id="{DC4F342D-00B3-D54E-AA12-7F97CE1752DC}"/>
              </a:ext>
            </a:extLst>
          </p:cNvPr>
          <p:cNvPicPr>
            <a:picLocks noChangeAspect="1"/>
          </p:cNvPicPr>
          <p:nvPr/>
        </p:nvPicPr>
        <p:blipFill>
          <a:blip r:embed="rId9">
            <a:duotone>
              <a:schemeClr val="accent5">
                <a:shade val="45000"/>
                <a:satMod val="135000"/>
              </a:schemeClr>
              <a:prstClr val="white"/>
            </a:duotone>
          </a:blip>
          <a:stretch>
            <a:fillRect/>
          </a:stretch>
        </p:blipFill>
        <p:spPr>
          <a:xfrm>
            <a:off x="1168764" y="3785127"/>
            <a:ext cx="1256369" cy="1256369"/>
          </a:xfrm>
          <a:prstGeom prst="rect">
            <a:avLst/>
          </a:prstGeom>
        </p:spPr>
      </p:pic>
      <p:grpSp>
        <p:nvGrpSpPr>
          <p:cNvPr id="24" name="Group 23">
            <a:extLst>
              <a:ext uri="{FF2B5EF4-FFF2-40B4-BE49-F238E27FC236}">
                <a16:creationId xmlns:a16="http://schemas.microsoft.com/office/drawing/2014/main" id="{CC048969-8819-B684-CDDB-B49527A1FE23}"/>
              </a:ext>
            </a:extLst>
          </p:cNvPr>
          <p:cNvGrpSpPr/>
          <p:nvPr/>
        </p:nvGrpSpPr>
        <p:grpSpPr>
          <a:xfrm>
            <a:off x="3748936" y="3963488"/>
            <a:ext cx="1256369" cy="1635896"/>
            <a:chOff x="3410658" y="5261436"/>
            <a:chExt cx="1256369" cy="1635896"/>
          </a:xfrm>
        </p:grpSpPr>
        <p:sp>
          <p:nvSpPr>
            <p:cNvPr id="23" name="Rectangle 22">
              <a:extLst>
                <a:ext uri="{FF2B5EF4-FFF2-40B4-BE49-F238E27FC236}">
                  <a16:creationId xmlns:a16="http://schemas.microsoft.com/office/drawing/2014/main" id="{25C0D42D-8E86-F50E-4A76-F640B3CDD23C}"/>
                </a:ext>
              </a:extLst>
            </p:cNvPr>
            <p:cNvSpPr/>
            <p:nvPr/>
          </p:nvSpPr>
          <p:spPr>
            <a:xfrm>
              <a:off x="3624122" y="5297132"/>
              <a:ext cx="78551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Bef>
                  <a:spcPts val="600"/>
                </a:spcBef>
              </a:pPr>
              <a:endParaRPr lang="en-US" sz="1200" err="1">
                <a:solidFill>
                  <a:schemeClr val="tx1"/>
                </a:solidFill>
              </a:endParaRPr>
            </a:p>
          </p:txBody>
        </p:sp>
        <p:pic>
          <p:nvPicPr>
            <p:cNvPr id="16" name="Picture 15" descr="Icon&#10;&#10;Description automatically generated">
              <a:extLst>
                <a:ext uri="{FF2B5EF4-FFF2-40B4-BE49-F238E27FC236}">
                  <a16:creationId xmlns:a16="http://schemas.microsoft.com/office/drawing/2014/main" id="{19BFA414-461E-8F92-E7AF-321A2F7B84D7}"/>
                </a:ext>
              </a:extLst>
            </p:cNvPr>
            <p:cNvPicPr>
              <a:picLocks noChangeAspect="1"/>
            </p:cNvPicPr>
            <p:nvPr/>
          </p:nvPicPr>
          <p:blipFill>
            <a:blip r:embed="rId10"/>
            <a:stretch>
              <a:fillRect/>
            </a:stretch>
          </p:blipFill>
          <p:spPr>
            <a:xfrm>
              <a:off x="3410658" y="5261436"/>
              <a:ext cx="1256369" cy="1256369"/>
            </a:xfrm>
            <a:prstGeom prst="rect">
              <a:avLst/>
            </a:prstGeom>
          </p:spPr>
        </p:pic>
      </p:grpSp>
      <p:pic>
        <p:nvPicPr>
          <p:cNvPr id="18" name="Picture 17" descr="Icon&#10;&#10;Description automatically generated">
            <a:extLst>
              <a:ext uri="{FF2B5EF4-FFF2-40B4-BE49-F238E27FC236}">
                <a16:creationId xmlns:a16="http://schemas.microsoft.com/office/drawing/2014/main" id="{25E41D9D-23E1-C2AC-3B2D-1B124BB4C18D}"/>
              </a:ext>
            </a:extLst>
          </p:cNvPr>
          <p:cNvPicPr>
            <a:picLocks noChangeAspect="1"/>
          </p:cNvPicPr>
          <p:nvPr/>
        </p:nvPicPr>
        <p:blipFill>
          <a:blip r:embed="rId11"/>
          <a:stretch>
            <a:fillRect/>
          </a:stretch>
        </p:blipFill>
        <p:spPr>
          <a:xfrm>
            <a:off x="9282670" y="3777056"/>
            <a:ext cx="1256369" cy="1256369"/>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704490F7-DFA8-0C15-E08E-92F26F988913}"/>
              </a:ext>
            </a:extLst>
          </p:cNvPr>
          <p:cNvPicPr>
            <a:picLocks noChangeAspect="1"/>
          </p:cNvPicPr>
          <p:nvPr/>
        </p:nvPicPr>
        <p:blipFill>
          <a:blip r:embed="rId12">
            <a:duotone>
              <a:schemeClr val="accent2">
                <a:shade val="45000"/>
                <a:satMod val="135000"/>
              </a:schemeClr>
              <a:prstClr val="white"/>
            </a:duotone>
          </a:blip>
          <a:stretch>
            <a:fillRect/>
          </a:stretch>
        </p:blipFill>
        <p:spPr>
          <a:xfrm>
            <a:off x="6606669" y="3785127"/>
            <a:ext cx="1256369" cy="1256369"/>
          </a:xfrm>
          <a:prstGeom prst="rect">
            <a:avLst/>
          </a:prstGeom>
        </p:spPr>
      </p:pic>
      <p:sp>
        <p:nvSpPr>
          <p:cNvPr id="26" name="TextBox 25">
            <a:extLst>
              <a:ext uri="{FF2B5EF4-FFF2-40B4-BE49-F238E27FC236}">
                <a16:creationId xmlns:a16="http://schemas.microsoft.com/office/drawing/2014/main" id="{A35EBD7E-F757-5653-431A-98279FA4BF7B}"/>
              </a:ext>
            </a:extLst>
          </p:cNvPr>
          <p:cNvSpPr txBox="1"/>
          <p:nvPr/>
        </p:nvSpPr>
        <p:spPr>
          <a:xfrm>
            <a:off x="3607695" y="2674600"/>
            <a:ext cx="1985363" cy="707886"/>
          </a:xfrm>
          <a:prstGeom prst="rect">
            <a:avLst/>
          </a:prstGeom>
          <a:noFill/>
        </p:spPr>
        <p:txBody>
          <a:bodyPr wrap="square">
            <a:spAutoFit/>
          </a:bodyPr>
          <a:lstStyle/>
          <a:p>
            <a:pPr algn="ctr">
              <a:spcBef>
                <a:spcPts val="600"/>
              </a:spcBef>
            </a:pPr>
            <a:r>
              <a:rPr lang="en-US" sz="2000"/>
              <a:t>Standardize Processes</a:t>
            </a:r>
          </a:p>
        </p:txBody>
      </p:sp>
      <p:sp>
        <p:nvSpPr>
          <p:cNvPr id="27" name="TextBox 26">
            <a:extLst>
              <a:ext uri="{FF2B5EF4-FFF2-40B4-BE49-F238E27FC236}">
                <a16:creationId xmlns:a16="http://schemas.microsoft.com/office/drawing/2014/main" id="{EB1F1E4A-3C2D-0FC4-67C4-80E3B27B24AC}"/>
              </a:ext>
            </a:extLst>
          </p:cNvPr>
          <p:cNvSpPr txBox="1"/>
          <p:nvPr/>
        </p:nvSpPr>
        <p:spPr>
          <a:xfrm>
            <a:off x="840960" y="2718314"/>
            <a:ext cx="2139357" cy="707886"/>
          </a:xfrm>
          <a:prstGeom prst="rect">
            <a:avLst/>
          </a:prstGeom>
          <a:noFill/>
        </p:spPr>
        <p:txBody>
          <a:bodyPr wrap="square">
            <a:spAutoFit/>
          </a:bodyPr>
          <a:lstStyle/>
          <a:p>
            <a:pPr>
              <a:spcBef>
                <a:spcPts val="600"/>
              </a:spcBef>
            </a:pPr>
            <a:r>
              <a:rPr lang="en-US" sz="2000"/>
              <a:t>Eliminate Legacy Customizations</a:t>
            </a:r>
          </a:p>
        </p:txBody>
      </p:sp>
      <p:sp>
        <p:nvSpPr>
          <p:cNvPr id="28" name="TextBox 27">
            <a:extLst>
              <a:ext uri="{FF2B5EF4-FFF2-40B4-BE49-F238E27FC236}">
                <a16:creationId xmlns:a16="http://schemas.microsoft.com/office/drawing/2014/main" id="{002A9503-42C0-2034-B247-2051C773F3C1}"/>
              </a:ext>
            </a:extLst>
          </p:cNvPr>
          <p:cNvSpPr txBox="1"/>
          <p:nvPr/>
        </p:nvSpPr>
        <p:spPr>
          <a:xfrm>
            <a:off x="6237162" y="2718314"/>
            <a:ext cx="2139357" cy="707886"/>
          </a:xfrm>
          <a:prstGeom prst="rect">
            <a:avLst/>
          </a:prstGeom>
          <a:noFill/>
        </p:spPr>
        <p:txBody>
          <a:bodyPr wrap="square">
            <a:spAutoFit/>
          </a:bodyPr>
          <a:lstStyle/>
          <a:p>
            <a:pPr algn="ctr">
              <a:spcBef>
                <a:spcPts val="600"/>
              </a:spcBef>
            </a:pPr>
            <a:r>
              <a:rPr lang="en-US" sz="2000"/>
              <a:t>Automate Routine Taks</a:t>
            </a:r>
          </a:p>
        </p:txBody>
      </p:sp>
      <p:sp>
        <p:nvSpPr>
          <p:cNvPr id="29" name="TextBox 28">
            <a:extLst>
              <a:ext uri="{FF2B5EF4-FFF2-40B4-BE49-F238E27FC236}">
                <a16:creationId xmlns:a16="http://schemas.microsoft.com/office/drawing/2014/main" id="{32153160-B969-FEC3-A935-F54E7DADC412}"/>
              </a:ext>
            </a:extLst>
          </p:cNvPr>
          <p:cNvSpPr txBox="1"/>
          <p:nvPr/>
        </p:nvSpPr>
        <p:spPr>
          <a:xfrm>
            <a:off x="8832290" y="2718314"/>
            <a:ext cx="1985363" cy="707886"/>
          </a:xfrm>
          <a:prstGeom prst="rect">
            <a:avLst/>
          </a:prstGeom>
          <a:noFill/>
        </p:spPr>
        <p:txBody>
          <a:bodyPr wrap="square">
            <a:spAutoFit/>
          </a:bodyPr>
          <a:lstStyle/>
          <a:p>
            <a:pPr algn="ctr">
              <a:spcBef>
                <a:spcPts val="600"/>
              </a:spcBef>
            </a:pPr>
            <a:r>
              <a:rPr lang="en-US" sz="2000"/>
              <a:t>Standardize Integrations</a:t>
            </a:r>
          </a:p>
        </p:txBody>
      </p:sp>
      <p:sp>
        <p:nvSpPr>
          <p:cNvPr id="30" name="TextBox 29">
            <a:extLst>
              <a:ext uri="{FF2B5EF4-FFF2-40B4-BE49-F238E27FC236}">
                <a16:creationId xmlns:a16="http://schemas.microsoft.com/office/drawing/2014/main" id="{C6B1829B-1DE1-C6B0-612A-7F5FA16055B4}"/>
              </a:ext>
            </a:extLst>
          </p:cNvPr>
          <p:cNvSpPr txBox="1"/>
          <p:nvPr/>
        </p:nvSpPr>
        <p:spPr>
          <a:xfrm>
            <a:off x="853517" y="5235714"/>
            <a:ext cx="1985363" cy="707886"/>
          </a:xfrm>
          <a:prstGeom prst="rect">
            <a:avLst/>
          </a:prstGeom>
          <a:noFill/>
        </p:spPr>
        <p:txBody>
          <a:bodyPr wrap="square">
            <a:spAutoFit/>
          </a:bodyPr>
          <a:lstStyle/>
          <a:p>
            <a:pPr algn="ctr">
              <a:spcBef>
                <a:spcPts val="600"/>
              </a:spcBef>
            </a:pPr>
            <a:r>
              <a:rPr lang="en-US" sz="2000"/>
              <a:t>New Cloud </a:t>
            </a:r>
            <a:br>
              <a:rPr lang="en-US" sz="2000"/>
            </a:br>
            <a:r>
              <a:rPr lang="en-US" sz="2000"/>
              <a:t>Services</a:t>
            </a:r>
          </a:p>
        </p:txBody>
      </p:sp>
      <p:sp>
        <p:nvSpPr>
          <p:cNvPr id="31" name="TextBox 30">
            <a:extLst>
              <a:ext uri="{FF2B5EF4-FFF2-40B4-BE49-F238E27FC236}">
                <a16:creationId xmlns:a16="http://schemas.microsoft.com/office/drawing/2014/main" id="{DE1AAD1F-F76A-66C4-7FA6-7B3BA16EB339}"/>
              </a:ext>
            </a:extLst>
          </p:cNvPr>
          <p:cNvSpPr txBox="1"/>
          <p:nvPr/>
        </p:nvSpPr>
        <p:spPr>
          <a:xfrm>
            <a:off x="6321281" y="5235714"/>
            <a:ext cx="1985363" cy="1015663"/>
          </a:xfrm>
          <a:prstGeom prst="rect">
            <a:avLst/>
          </a:prstGeom>
          <a:noFill/>
        </p:spPr>
        <p:txBody>
          <a:bodyPr wrap="square">
            <a:spAutoFit/>
          </a:bodyPr>
          <a:lstStyle/>
          <a:p>
            <a:pPr algn="ctr">
              <a:spcBef>
                <a:spcPts val="600"/>
              </a:spcBef>
            </a:pPr>
            <a:r>
              <a:rPr lang="en-US" sz="2000"/>
              <a:t>Generative AI &amp; Machine Learning</a:t>
            </a:r>
          </a:p>
        </p:txBody>
      </p:sp>
      <p:sp>
        <p:nvSpPr>
          <p:cNvPr id="32" name="TextBox 31">
            <a:extLst>
              <a:ext uri="{FF2B5EF4-FFF2-40B4-BE49-F238E27FC236}">
                <a16:creationId xmlns:a16="http://schemas.microsoft.com/office/drawing/2014/main" id="{D5DBE6A3-579C-E389-250E-86F414E69271}"/>
              </a:ext>
            </a:extLst>
          </p:cNvPr>
          <p:cNvSpPr txBox="1"/>
          <p:nvPr/>
        </p:nvSpPr>
        <p:spPr>
          <a:xfrm>
            <a:off x="8877991" y="5235714"/>
            <a:ext cx="1985363" cy="707886"/>
          </a:xfrm>
          <a:prstGeom prst="rect">
            <a:avLst/>
          </a:prstGeom>
          <a:noFill/>
        </p:spPr>
        <p:txBody>
          <a:bodyPr wrap="square">
            <a:spAutoFit/>
          </a:bodyPr>
          <a:lstStyle/>
          <a:p>
            <a:pPr algn="ctr">
              <a:spcBef>
                <a:spcPts val="600"/>
              </a:spcBef>
            </a:pPr>
            <a:r>
              <a:rPr lang="en-US" sz="2000"/>
              <a:t>Advanced Analytics</a:t>
            </a:r>
          </a:p>
        </p:txBody>
      </p:sp>
      <p:sp>
        <p:nvSpPr>
          <p:cNvPr id="33" name="TextBox 32">
            <a:extLst>
              <a:ext uri="{FF2B5EF4-FFF2-40B4-BE49-F238E27FC236}">
                <a16:creationId xmlns:a16="http://schemas.microsoft.com/office/drawing/2014/main" id="{1F63DE9C-C891-D5F5-AA10-7D59B6E1E137}"/>
              </a:ext>
            </a:extLst>
          </p:cNvPr>
          <p:cNvSpPr txBox="1"/>
          <p:nvPr/>
        </p:nvSpPr>
        <p:spPr>
          <a:xfrm>
            <a:off x="3410227" y="5235714"/>
            <a:ext cx="1985363" cy="707886"/>
          </a:xfrm>
          <a:prstGeom prst="rect">
            <a:avLst/>
          </a:prstGeom>
          <a:noFill/>
        </p:spPr>
        <p:txBody>
          <a:bodyPr wrap="square">
            <a:spAutoFit/>
          </a:bodyPr>
          <a:lstStyle/>
          <a:p>
            <a:pPr algn="ctr">
              <a:spcBef>
                <a:spcPts val="600"/>
              </a:spcBef>
            </a:pPr>
            <a:r>
              <a:rPr lang="en-US" sz="2000"/>
              <a:t>Web &amp; Mobile Ready</a:t>
            </a:r>
          </a:p>
        </p:txBody>
      </p:sp>
    </p:spTree>
    <p:extLst>
      <p:ext uri="{BB962C8B-B14F-4D97-AF65-F5344CB8AC3E}">
        <p14:creationId xmlns:p14="http://schemas.microsoft.com/office/powerpoint/2010/main" val="2584202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CustomShape 24"/>
          <p:cNvSpPr/>
          <p:nvPr/>
        </p:nvSpPr>
        <p:spPr>
          <a:xfrm>
            <a:off x="576360" y="517320"/>
            <a:ext cx="11051640" cy="345240"/>
          </a:xfrm>
          <a:prstGeom prst="rect">
            <a:avLst/>
          </a:prstGeom>
          <a:noFill/>
          <a:ln>
            <a:noFill/>
          </a:ln>
        </p:spPr>
        <p:style>
          <a:lnRef idx="0">
            <a:scrgbClr r="0" g="0" b="0"/>
          </a:lnRef>
          <a:fillRef idx="0">
            <a:scrgbClr r="0" g="0" b="0"/>
          </a:fillRef>
          <a:effectRef idx="0">
            <a:scrgbClr r="0" g="0" b="0"/>
          </a:effectRef>
          <a:fontRef idx="minor"/>
        </p:style>
        <p:txBody>
          <a:bodyPr lIns="0" tIns="0" rIns="0" bIns="108000">
            <a:noAutofit/>
          </a:bodyPr>
          <a:lstStyle/>
          <a:p>
            <a:pPr>
              <a:lnSpc>
                <a:spcPct val="100000"/>
              </a:lnSpc>
              <a:tabLst>
                <a:tab pos="0" algn="l"/>
              </a:tabLst>
            </a:pPr>
            <a:endParaRPr lang="en-US" sz="2400" b="0" strike="noStrike" spc="-1">
              <a:latin typeface="Arial"/>
            </a:endParaRPr>
          </a:p>
        </p:txBody>
      </p:sp>
      <p:sp>
        <p:nvSpPr>
          <p:cNvPr id="2" name="Title 1">
            <a:extLst>
              <a:ext uri="{FF2B5EF4-FFF2-40B4-BE49-F238E27FC236}">
                <a16:creationId xmlns:a16="http://schemas.microsoft.com/office/drawing/2014/main" id="{48A7C034-C537-8D46-F776-308339BDD0EC}"/>
              </a:ext>
            </a:extLst>
          </p:cNvPr>
          <p:cNvSpPr>
            <a:spLocks noGrp="1"/>
          </p:cNvSpPr>
          <p:nvPr>
            <p:ph type="title"/>
          </p:nvPr>
        </p:nvSpPr>
        <p:spPr/>
        <p:txBody>
          <a:bodyPr/>
          <a:lstStyle/>
          <a:p>
            <a:r>
              <a:rPr lang="en-US" sz="2400" b="0" strike="noStrike" spc="-1">
                <a:solidFill>
                  <a:srgbClr val="424242"/>
                </a:solidFill>
                <a:latin typeface="Arial"/>
              </a:rPr>
              <a:t>Extend SAP S/</a:t>
            </a:r>
            <a:r>
              <a:rPr lang="en-US" spc="-1">
                <a:solidFill>
                  <a:srgbClr val="424242"/>
                </a:solidFill>
                <a:latin typeface="Arial"/>
              </a:rPr>
              <a:t>4HANA with </a:t>
            </a:r>
            <a:r>
              <a:rPr lang="en-US" sz="2400" b="0" strike="noStrike" spc="-1">
                <a:solidFill>
                  <a:srgbClr val="424242"/>
                </a:solidFill>
                <a:latin typeface="Arial"/>
              </a:rPr>
              <a:t>BTP Enabled Apps &amp; Services</a:t>
            </a:r>
            <a:br>
              <a:rPr lang="en-US" sz="2400" b="0" strike="noStrike" spc="-1">
                <a:latin typeface="Arial"/>
              </a:rPr>
            </a:br>
            <a:endParaRPr lang="en-US"/>
          </a:p>
        </p:txBody>
      </p:sp>
      <p:pic>
        <p:nvPicPr>
          <p:cNvPr id="9" name="Picture 8">
            <a:extLst>
              <a:ext uri="{FF2B5EF4-FFF2-40B4-BE49-F238E27FC236}">
                <a16:creationId xmlns:a16="http://schemas.microsoft.com/office/drawing/2014/main" id="{F4086637-D1D6-2479-68D3-BD0C69092870}"/>
              </a:ext>
            </a:extLst>
          </p:cNvPr>
          <p:cNvPicPr>
            <a:picLocks noChangeAspect="1"/>
          </p:cNvPicPr>
          <p:nvPr/>
        </p:nvPicPr>
        <p:blipFill>
          <a:blip r:embed="rId3"/>
          <a:stretch>
            <a:fillRect/>
          </a:stretch>
        </p:blipFill>
        <p:spPr>
          <a:xfrm>
            <a:off x="576220" y="1454597"/>
            <a:ext cx="10607959" cy="4590686"/>
          </a:xfrm>
          <a:prstGeom prst="rect">
            <a:avLst/>
          </a:prstGeom>
        </p:spPr>
      </p:pic>
      <p:sp>
        <p:nvSpPr>
          <p:cNvPr id="7" name="Rectangle 6">
            <a:extLst>
              <a:ext uri="{FF2B5EF4-FFF2-40B4-BE49-F238E27FC236}">
                <a16:creationId xmlns:a16="http://schemas.microsoft.com/office/drawing/2014/main" id="{6855E83C-7D9D-D6E6-C06D-1F6F5880CE28}"/>
              </a:ext>
            </a:extLst>
          </p:cNvPr>
          <p:cNvSpPr/>
          <p:nvPr/>
        </p:nvSpPr>
        <p:spPr>
          <a:xfrm>
            <a:off x="8382000" y="3016260"/>
            <a:ext cx="1371600" cy="38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Bef>
                <a:spcPts val="1800"/>
              </a:spcBef>
              <a:spcAft>
                <a:spcPts val="1200"/>
              </a:spcAft>
            </a:pPr>
            <a:r>
              <a:rPr lang="en-US" sz="1400" b="1">
                <a:solidFill>
                  <a:srgbClr val="0070C0"/>
                </a:solidFill>
              </a:rPr>
              <a:t>SAP ECC or S/4HANA </a:t>
            </a:r>
            <a:r>
              <a:rPr lang="en-US" sz="1050">
                <a:solidFill>
                  <a:srgbClr val="0070C0"/>
                </a:solidFill>
              </a:rPr>
              <a:t> </a:t>
            </a:r>
          </a:p>
        </p:txBody>
      </p:sp>
      <p:sp>
        <p:nvSpPr>
          <p:cNvPr id="8" name="Rectangle 7">
            <a:extLst>
              <a:ext uri="{FF2B5EF4-FFF2-40B4-BE49-F238E27FC236}">
                <a16:creationId xmlns:a16="http://schemas.microsoft.com/office/drawing/2014/main" id="{6163314B-DFD6-D3DB-7E4A-E1E23653B026}"/>
              </a:ext>
            </a:extLst>
          </p:cNvPr>
          <p:cNvSpPr/>
          <p:nvPr/>
        </p:nvSpPr>
        <p:spPr>
          <a:xfrm>
            <a:off x="4342212" y="2724977"/>
            <a:ext cx="680061" cy="383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Bef>
                <a:spcPts val="1200"/>
              </a:spcBef>
              <a:spcAft>
                <a:spcPts val="1200"/>
              </a:spcAft>
            </a:pPr>
            <a:r>
              <a:rPr lang="en-US" sz="1050" b="1">
                <a:solidFill>
                  <a:srgbClr val="0070C0"/>
                </a:solidFill>
              </a:rPr>
              <a:t>SAP</a:t>
            </a:r>
            <a:r>
              <a:rPr lang="en-US" sz="800">
                <a:solidFill>
                  <a:srgbClr val="0070C0"/>
                </a:solidFill>
              </a:rPr>
              <a:t> </a:t>
            </a:r>
          </a:p>
        </p:txBody>
      </p:sp>
      <p:pic>
        <p:nvPicPr>
          <p:cNvPr id="11" name="Picture 10" descr="A black and white cloud&#10;&#10;Description automatically generated">
            <a:extLst>
              <a:ext uri="{FF2B5EF4-FFF2-40B4-BE49-F238E27FC236}">
                <a16:creationId xmlns:a16="http://schemas.microsoft.com/office/drawing/2014/main" id="{3015EB7D-4DB1-1F9E-C495-CE0FF58729B2}"/>
              </a:ext>
            </a:extLst>
          </p:cNvPr>
          <p:cNvPicPr>
            <a:picLocks noChangeAspect="1"/>
          </p:cNvPicPr>
          <p:nvPr/>
        </p:nvPicPr>
        <p:blipFill>
          <a:blip r:embed="rId4"/>
          <a:stretch>
            <a:fillRect/>
          </a:stretch>
        </p:blipFill>
        <p:spPr>
          <a:xfrm>
            <a:off x="4351659" y="2667000"/>
            <a:ext cx="677541" cy="383940"/>
          </a:xfrm>
          <a:prstGeom prst="rect">
            <a:avLst/>
          </a:prstGeom>
        </p:spPr>
      </p:pic>
      <p:sp>
        <p:nvSpPr>
          <p:cNvPr id="13" name="Text Placeholder 12">
            <a:extLst>
              <a:ext uri="{FF2B5EF4-FFF2-40B4-BE49-F238E27FC236}">
                <a16:creationId xmlns:a16="http://schemas.microsoft.com/office/drawing/2014/main" id="{8924ADCA-5DF8-BC18-37E3-59F9210D0488}"/>
              </a:ext>
            </a:extLst>
          </p:cNvPr>
          <p:cNvSpPr>
            <a:spLocks noGrp="1"/>
          </p:cNvSpPr>
          <p:nvPr>
            <p:ph type="body" sz="quarter" idx="11"/>
          </p:nvPr>
        </p:nvSpPr>
        <p:spPr/>
        <p:txBody>
          <a:bodyPr/>
          <a:lstStyle/>
          <a:p>
            <a:r>
              <a:rPr lang="en-US"/>
              <a:t> </a:t>
            </a:r>
          </a:p>
        </p:txBody>
      </p:sp>
    </p:spTree>
    <p:extLst>
      <p:ext uri="{BB962C8B-B14F-4D97-AF65-F5344CB8AC3E}">
        <p14:creationId xmlns:p14="http://schemas.microsoft.com/office/powerpoint/2010/main" val="326096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62F452-06E9-276C-3512-6D93E1C1E36F}"/>
              </a:ext>
            </a:extLst>
          </p:cNvPr>
          <p:cNvSpPr>
            <a:spLocks noGrp="1"/>
          </p:cNvSpPr>
          <p:nvPr>
            <p:ph type="title"/>
          </p:nvPr>
        </p:nvSpPr>
        <p:spPr>
          <a:xfrm>
            <a:off x="551384" y="502920"/>
            <a:ext cx="11640616" cy="542065"/>
          </a:xfrm>
        </p:spPr>
        <p:txBody>
          <a:bodyPr/>
          <a:lstStyle/>
          <a:p>
            <a:r>
              <a:rPr lang="en-US"/>
              <a:t>Timing: When Should Finance Look at Implementing Improvements for S/4HANA?</a:t>
            </a:r>
          </a:p>
        </p:txBody>
      </p:sp>
      <p:sp>
        <p:nvSpPr>
          <p:cNvPr id="5" name="Rectangle 4">
            <a:extLst>
              <a:ext uri="{FF2B5EF4-FFF2-40B4-BE49-F238E27FC236}">
                <a16:creationId xmlns:a16="http://schemas.microsoft.com/office/drawing/2014/main" id="{3F07A6DF-9F6F-4A29-E126-87EB4E00F52D}"/>
              </a:ext>
            </a:extLst>
          </p:cNvPr>
          <p:cNvSpPr/>
          <p:nvPr/>
        </p:nvSpPr>
        <p:spPr>
          <a:xfrm>
            <a:off x="551384" y="1829504"/>
            <a:ext cx="5544616" cy="34191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600"/>
              </a:spcBef>
            </a:pPr>
            <a:endParaRPr lang="en-US" sz="1200" err="1">
              <a:solidFill>
                <a:schemeClr val="tx1"/>
              </a:solidFill>
            </a:endParaRPr>
          </a:p>
        </p:txBody>
      </p:sp>
      <p:sp>
        <p:nvSpPr>
          <p:cNvPr id="6" name="Rectangle 5">
            <a:extLst>
              <a:ext uri="{FF2B5EF4-FFF2-40B4-BE49-F238E27FC236}">
                <a16:creationId xmlns:a16="http://schemas.microsoft.com/office/drawing/2014/main" id="{A662CE9C-E10F-5380-8A4A-13F27F6F2C41}"/>
              </a:ext>
            </a:extLst>
          </p:cNvPr>
          <p:cNvSpPr/>
          <p:nvPr/>
        </p:nvSpPr>
        <p:spPr>
          <a:xfrm>
            <a:off x="6269577" y="1829503"/>
            <a:ext cx="5544616" cy="34191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Bef>
                <a:spcPts val="600"/>
              </a:spcBef>
            </a:pPr>
            <a:endParaRPr lang="en-US" sz="1200" err="1">
              <a:solidFill>
                <a:schemeClr val="tx1"/>
              </a:solidFill>
            </a:endParaRPr>
          </a:p>
        </p:txBody>
      </p:sp>
      <p:sp>
        <p:nvSpPr>
          <p:cNvPr id="7" name="Subtitle 3">
            <a:extLst>
              <a:ext uri="{FF2B5EF4-FFF2-40B4-BE49-F238E27FC236}">
                <a16:creationId xmlns:a16="http://schemas.microsoft.com/office/drawing/2014/main" id="{60701F78-6260-4BF1-8D9C-981E866B8D89}"/>
              </a:ext>
            </a:extLst>
          </p:cNvPr>
          <p:cNvSpPr txBox="1">
            <a:spLocks/>
          </p:cNvSpPr>
          <p:nvPr/>
        </p:nvSpPr>
        <p:spPr>
          <a:xfrm>
            <a:off x="685817" y="2221591"/>
            <a:ext cx="5372083" cy="3811587"/>
          </a:xfrm>
          <a:prstGeom prst="rect">
            <a:avLst/>
          </a:prstGeom>
        </p:spPr>
        <p:txBody>
          <a:bodyPr vert="horz" lIns="91440" tIns="45720" rIns="91440" bIns="45720" rtlCol="0" anchor="t">
            <a:normAutofit/>
          </a:bodyPr>
          <a:lstStyle>
            <a:lvl1pPr marL="180000" indent="-180000" algn="l" defTabSz="914400" rtl="0" eaLnBrk="1" latinLnBrk="0" hangingPunct="1">
              <a:lnSpc>
                <a:spcPct val="10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100"/>
              </a:spcBef>
              <a:spcAft>
                <a:spcPts val="100"/>
              </a:spcAft>
              <a:buClr>
                <a:schemeClr val="tx1"/>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6pPr>
            <a:lvl7pPr marL="12600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9pPr>
          </a:lstStyle>
          <a:p>
            <a:pPr lvl="1"/>
            <a:r>
              <a:rPr lang="en-US" sz="2200">
                <a:cs typeface="Hind Light"/>
              </a:rPr>
              <a:t>Improve process efficiencies and realize savings right now</a:t>
            </a:r>
          </a:p>
          <a:p>
            <a:pPr lvl="1"/>
            <a:r>
              <a:rPr lang="en-US" sz="2200">
                <a:cs typeface="Hind Light"/>
              </a:rPr>
              <a:t>Free up your internal resources to focus fully on the conversion project</a:t>
            </a:r>
          </a:p>
          <a:p>
            <a:pPr lvl="1"/>
            <a:r>
              <a:rPr lang="en-US" sz="2200">
                <a:cs typeface="Hind Light"/>
              </a:rPr>
              <a:t>Benefit from optimized processes </a:t>
            </a:r>
            <a:br>
              <a:rPr lang="en-US" sz="2200">
                <a:cs typeface="Hind Light"/>
              </a:rPr>
            </a:br>
            <a:r>
              <a:rPr lang="en-US" sz="2200">
                <a:cs typeface="Hind Light"/>
              </a:rPr>
              <a:t>from day one on SAP S/4HANA</a:t>
            </a:r>
          </a:p>
          <a:p>
            <a:pPr marL="457200" lvl="1" indent="0">
              <a:buFont typeface="Arial" panose="020B0604020202020204" pitchFamily="34" charset="0"/>
              <a:buNone/>
            </a:pPr>
            <a:endParaRPr lang="en-US">
              <a:cs typeface="Hind Light"/>
            </a:endParaRPr>
          </a:p>
        </p:txBody>
      </p:sp>
      <p:sp>
        <p:nvSpPr>
          <p:cNvPr id="8" name="Text Placeholder 1">
            <a:extLst>
              <a:ext uri="{FF2B5EF4-FFF2-40B4-BE49-F238E27FC236}">
                <a16:creationId xmlns:a16="http://schemas.microsoft.com/office/drawing/2014/main" id="{A444ED5B-38AD-8FA9-FD2A-25ADFED1A470}"/>
              </a:ext>
            </a:extLst>
          </p:cNvPr>
          <p:cNvSpPr txBox="1">
            <a:spLocks/>
          </p:cNvSpPr>
          <p:nvPr/>
        </p:nvSpPr>
        <p:spPr>
          <a:xfrm>
            <a:off x="6442110" y="2221591"/>
            <a:ext cx="5372083" cy="3811587"/>
          </a:xfrm>
          <a:prstGeom prst="rect">
            <a:avLst/>
          </a:prstGeom>
        </p:spPr>
        <p:txBody>
          <a:bodyPr vert="horz" lIns="91440" tIns="45720" rIns="91440" bIns="45720" rtlCol="0" anchor="t">
            <a:normAutofit/>
          </a:bodyPr>
          <a:lstStyle>
            <a:lvl1pPr marL="180000" indent="-180000" algn="l" defTabSz="914400" rtl="0" eaLnBrk="1" latinLnBrk="0" hangingPunct="1">
              <a:lnSpc>
                <a:spcPct val="10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100"/>
              </a:spcBef>
              <a:spcAft>
                <a:spcPts val="100"/>
              </a:spcAft>
              <a:buClr>
                <a:schemeClr val="tx1"/>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6pPr>
            <a:lvl7pPr marL="1260000" indent="-2286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buClr>
                <a:schemeClr val="tx1"/>
              </a:buClr>
              <a:buFont typeface="Arial" panose="020B0604020202020204" pitchFamily="34" charset="0"/>
              <a:buChar char="•"/>
              <a:defRPr sz="1800" kern="1200">
                <a:solidFill>
                  <a:schemeClr val="tx1"/>
                </a:solidFill>
                <a:latin typeface="+mn-lt"/>
                <a:ea typeface="+mn-ea"/>
                <a:cs typeface="+mn-cs"/>
              </a:defRPr>
            </a:lvl9pPr>
          </a:lstStyle>
          <a:p>
            <a:pPr marL="359410" lvl="1" indent="-179705"/>
            <a:r>
              <a:rPr lang="en-US" sz="2200">
                <a:cs typeface="Hind Light"/>
              </a:rPr>
              <a:t>Need to modernize your existing add in or bolt on, solutions in order to </a:t>
            </a:r>
            <a:br>
              <a:rPr lang="en-US"/>
            </a:br>
            <a:r>
              <a:rPr lang="en-US" sz="2200">
                <a:cs typeface="Hind Light"/>
              </a:rPr>
              <a:t>make the move</a:t>
            </a:r>
            <a:endParaRPr lang="en-US"/>
          </a:p>
          <a:p>
            <a:pPr marL="359410" lvl="1" indent="-179705"/>
            <a:r>
              <a:rPr lang="en-US" sz="2200">
                <a:cs typeface="Hind Light"/>
              </a:rPr>
              <a:t>Easy to align with other business </a:t>
            </a:r>
            <a:br>
              <a:rPr lang="en-US" sz="2200">
                <a:cs typeface="Hind Light"/>
              </a:rPr>
            </a:br>
            <a:r>
              <a:rPr lang="en-US" sz="2200">
                <a:cs typeface="Hind Light"/>
              </a:rPr>
              <a:t>units on joint process improvements</a:t>
            </a:r>
          </a:p>
          <a:p>
            <a:pPr marL="359410" lvl="1" indent="-179705"/>
            <a:r>
              <a:rPr lang="en-US" sz="2200">
                <a:cs typeface="Hind Light"/>
              </a:rPr>
              <a:t>Document your process </a:t>
            </a:r>
            <a:br>
              <a:rPr lang="en-US" sz="2200">
                <a:cs typeface="Hind Light"/>
              </a:rPr>
            </a:br>
            <a:r>
              <a:rPr lang="en-US" sz="2200">
                <a:cs typeface="Hind Light"/>
              </a:rPr>
              <a:t>improvements only once</a:t>
            </a:r>
          </a:p>
          <a:p>
            <a:pPr marL="359410" lvl="1" indent="-179705"/>
            <a:endParaRPr lang="en-US" sz="2200">
              <a:cs typeface="Hind Light"/>
            </a:endParaRPr>
          </a:p>
        </p:txBody>
      </p:sp>
      <p:sp>
        <p:nvSpPr>
          <p:cNvPr id="9" name="TextBox 8">
            <a:extLst>
              <a:ext uri="{FF2B5EF4-FFF2-40B4-BE49-F238E27FC236}">
                <a16:creationId xmlns:a16="http://schemas.microsoft.com/office/drawing/2014/main" id="{A2F7F5A3-BCE7-570F-07DE-297AA5D98DF1}"/>
              </a:ext>
            </a:extLst>
          </p:cNvPr>
          <p:cNvSpPr txBox="1"/>
          <p:nvPr/>
        </p:nvSpPr>
        <p:spPr>
          <a:xfrm>
            <a:off x="6574387" y="1658815"/>
            <a:ext cx="4931795" cy="461665"/>
          </a:xfrm>
          <a:prstGeom prst="rect">
            <a:avLst/>
          </a:prstGeom>
          <a:solidFill>
            <a:schemeClr val="bg1"/>
          </a:solidFill>
        </p:spPr>
        <p:txBody>
          <a:bodyPr wrap="square">
            <a:spAutoFit/>
          </a:bodyPr>
          <a:lstStyle/>
          <a:p>
            <a:r>
              <a:rPr lang="en-US" sz="2400" b="1">
                <a:solidFill>
                  <a:schemeClr val="accent1"/>
                </a:solidFill>
                <a:cs typeface="Hind Light"/>
              </a:rPr>
              <a:t>WHILE or AFTER you Move </a:t>
            </a:r>
            <a:endParaRPr lang="en-US" sz="2400">
              <a:solidFill>
                <a:schemeClr val="accent1"/>
              </a:solidFill>
            </a:endParaRPr>
          </a:p>
        </p:txBody>
      </p:sp>
      <p:sp>
        <p:nvSpPr>
          <p:cNvPr id="10" name="TextBox 9">
            <a:extLst>
              <a:ext uri="{FF2B5EF4-FFF2-40B4-BE49-F238E27FC236}">
                <a16:creationId xmlns:a16="http://schemas.microsoft.com/office/drawing/2014/main" id="{394CE1EC-AF24-2BC2-B4C2-D616646553CB}"/>
              </a:ext>
            </a:extLst>
          </p:cNvPr>
          <p:cNvSpPr txBox="1"/>
          <p:nvPr/>
        </p:nvSpPr>
        <p:spPr>
          <a:xfrm>
            <a:off x="838200" y="1635784"/>
            <a:ext cx="3429000" cy="461665"/>
          </a:xfrm>
          <a:prstGeom prst="rect">
            <a:avLst/>
          </a:prstGeom>
          <a:solidFill>
            <a:schemeClr val="bg1"/>
          </a:solidFill>
        </p:spPr>
        <p:txBody>
          <a:bodyPr wrap="square">
            <a:spAutoFit/>
          </a:bodyPr>
          <a:lstStyle/>
          <a:p>
            <a:r>
              <a:rPr lang="en-US" sz="2400" b="1">
                <a:solidFill>
                  <a:schemeClr val="accent1"/>
                </a:solidFill>
                <a:cs typeface="Hind Light"/>
              </a:rPr>
              <a:t>BEFORE you Move</a:t>
            </a:r>
          </a:p>
        </p:txBody>
      </p:sp>
    </p:spTree>
    <p:extLst>
      <p:ext uri="{BB962C8B-B14F-4D97-AF65-F5344CB8AC3E}">
        <p14:creationId xmlns:p14="http://schemas.microsoft.com/office/powerpoint/2010/main" val="3987417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3" descr="A person walking with a herd of cows&#10;&#10;Description automatically generated with low confidence">
            <a:extLst>
              <a:ext uri="{FF2B5EF4-FFF2-40B4-BE49-F238E27FC236}">
                <a16:creationId xmlns:a16="http://schemas.microsoft.com/office/drawing/2014/main" id="{33D3ACEF-1379-4782-EDCD-08D7F7109D84}"/>
              </a:ext>
            </a:extLst>
          </p:cNvPr>
          <p:cNvPicPr>
            <a:picLocks noChangeAspect="1"/>
          </p:cNvPicPr>
          <p:nvPr/>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52117"/>
          <a:stretch/>
        </p:blipFill>
        <p:spPr>
          <a:xfrm>
            <a:off x="6628133" y="1611350"/>
            <a:ext cx="4553602" cy="1436361"/>
          </a:xfrm>
          <a:prstGeom prst="rect">
            <a:avLst/>
          </a:prstGeom>
        </p:spPr>
      </p:pic>
      <p:graphicFrame>
        <p:nvGraphicFramePr>
          <p:cNvPr id="5" name="Object 4" hidden="1">
            <a:extLst>
              <a:ext uri="{FF2B5EF4-FFF2-40B4-BE49-F238E27FC236}">
                <a16:creationId xmlns:a16="http://schemas.microsoft.com/office/drawing/2014/main" id="{F347975F-59E0-49A4-A3F2-96771A9EC47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493" imgH="493" progId="TCLayout.ActiveDocument.1">
                  <p:embed/>
                </p:oleObj>
              </mc:Choice>
              <mc:Fallback>
                <p:oleObj name="think-cell Folie" r:id="rId6" imgW="493" imgH="493" progId="TCLayout.ActiveDocument.1">
                  <p:embed/>
                  <p:pic>
                    <p:nvPicPr>
                      <p:cNvPr id="5" name="Object 4" hidden="1">
                        <a:extLst>
                          <a:ext uri="{FF2B5EF4-FFF2-40B4-BE49-F238E27FC236}">
                            <a16:creationId xmlns:a16="http://schemas.microsoft.com/office/drawing/2014/main" id="{F347975F-59E0-49A4-A3F2-96771A9EC471}"/>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pPr marL="627063" indent="-627063"/>
            <a:r>
              <a:rPr lang="en-GB"/>
              <a:t>Zoetis Automates AR Processing BEFORE Moving to S/4HANA</a:t>
            </a:r>
          </a:p>
        </p:txBody>
      </p:sp>
      <p:sp>
        <p:nvSpPr>
          <p:cNvPr id="25" name="Textfeld 53">
            <a:extLst>
              <a:ext uri="{FF2B5EF4-FFF2-40B4-BE49-F238E27FC236}">
                <a16:creationId xmlns:a16="http://schemas.microsoft.com/office/drawing/2014/main" id="{7EC0D1C3-E438-4B07-A9A0-6FE3357E4452}"/>
              </a:ext>
            </a:extLst>
          </p:cNvPr>
          <p:cNvSpPr txBox="1"/>
          <p:nvPr/>
        </p:nvSpPr>
        <p:spPr>
          <a:xfrm>
            <a:off x="806972" y="3124200"/>
            <a:ext cx="4603228" cy="2687595"/>
          </a:xfrm>
          <a:prstGeom prst="rect">
            <a:avLst/>
          </a:prstGeom>
          <a:noFill/>
          <a:ln w="9525">
            <a:noFill/>
          </a:ln>
        </p:spPr>
        <p:txBody>
          <a:bodyPr wrap="square" lIns="0" tIns="0" rIns="0" bIns="0" rtlCol="0" anchor="t" anchorCtr="0">
            <a:spAutoFit/>
          </a:bodyPr>
          <a:lstStyle/>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b="1">
                <a:solidFill>
                  <a:schemeClr val="tx1">
                    <a:lumMod val="75000"/>
                  </a:schemeClr>
                </a:solidFill>
                <a:latin typeface="Arial" panose="020B0604020202020204" pitchFamily="34" charset="0"/>
                <a:cs typeface="Arial" panose="020B0604020202020204" pitchFamily="34" charset="0"/>
              </a:rPr>
              <a:t>Transform orde</a:t>
            </a:r>
            <a:r>
              <a:rPr lang="en-US" b="1">
                <a:solidFill>
                  <a:schemeClr val="tx1">
                    <a:lumMod val="75000"/>
                  </a:schemeClr>
                </a:solidFill>
                <a:latin typeface="Arial" panose="020B0604020202020204" pitchFamily="34" charset="0"/>
                <a:cs typeface="Arial" panose="020B0604020202020204" pitchFamily="34" charset="0"/>
              </a:rPr>
              <a:t>r-to-cash </a:t>
            </a:r>
            <a:r>
              <a:rPr lang="en-US" sz="1800" b="1">
                <a:solidFill>
                  <a:schemeClr val="tx1">
                    <a:lumMod val="75000"/>
                  </a:schemeClr>
                </a:solidFill>
                <a:latin typeface="Arial" panose="020B0604020202020204" pitchFamily="34" charset="0"/>
                <a:cs typeface="Arial" panose="020B0604020202020204" pitchFamily="34" charset="0"/>
              </a:rPr>
              <a:t>process </a:t>
            </a:r>
            <a:r>
              <a:rPr lang="en-US" sz="1800">
                <a:solidFill>
                  <a:schemeClr val="tx1">
                    <a:lumMod val="75000"/>
                  </a:schemeClr>
                </a:solidFill>
                <a:latin typeface="Arial" panose="020B0604020202020204" pitchFamily="34" charset="0"/>
                <a:cs typeface="Arial" panose="020B0604020202020204" pitchFamily="34" charset="0"/>
              </a:rPr>
              <a:t>to support a new direct to consumer model</a:t>
            </a:r>
          </a:p>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b="1">
                <a:solidFill>
                  <a:schemeClr val="tx1">
                    <a:lumMod val="75000"/>
                  </a:schemeClr>
                </a:solidFill>
                <a:latin typeface="Arial" panose="020B0604020202020204" pitchFamily="34" charset="0"/>
                <a:cs typeface="Arial" panose="020B0604020202020204" pitchFamily="34" charset="0"/>
              </a:rPr>
              <a:t>Standardize</a:t>
            </a:r>
            <a:r>
              <a:rPr lang="en-US" sz="1800">
                <a:solidFill>
                  <a:schemeClr val="tx1">
                    <a:lumMod val="75000"/>
                  </a:schemeClr>
                </a:solidFill>
                <a:latin typeface="Arial" panose="020B0604020202020204" pitchFamily="34" charset="0"/>
                <a:cs typeface="Arial" panose="020B0604020202020204" pitchFamily="34" charset="0"/>
              </a:rPr>
              <a:t> processing across differen</a:t>
            </a:r>
            <a:r>
              <a:rPr lang="en-US">
                <a:solidFill>
                  <a:schemeClr val="tx1">
                    <a:lumMod val="75000"/>
                  </a:schemeClr>
                </a:solidFill>
                <a:latin typeface="Arial" panose="020B0604020202020204" pitchFamily="34" charset="0"/>
                <a:cs typeface="Arial" panose="020B0604020202020204" pitchFamily="34" charset="0"/>
              </a:rPr>
              <a:t>t markets</a:t>
            </a:r>
            <a:endParaRPr lang="en-US" sz="1800">
              <a:solidFill>
                <a:schemeClr val="tx1">
                  <a:lumMod val="75000"/>
                </a:schemeClr>
              </a:solidFill>
              <a:latin typeface="Arial" panose="020B0604020202020204" pitchFamily="34" charset="0"/>
              <a:cs typeface="Arial" panose="020B0604020202020204" pitchFamily="34" charset="0"/>
            </a:endParaRPr>
          </a:p>
          <a:p>
            <a:pPr marL="285750" lvl="1" indent="-285750">
              <a:lnSpc>
                <a:spcPct val="112000"/>
              </a:lnSpc>
              <a:spcBef>
                <a:spcPct val="0"/>
              </a:spcBef>
              <a:spcAft>
                <a:spcPts val="600"/>
              </a:spcAft>
              <a:buClrTx/>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Increase flexibility</a:t>
            </a:r>
            <a:r>
              <a:rPr lang="en-US">
                <a:solidFill>
                  <a:schemeClr val="tx1">
                    <a:lumMod val="75000"/>
                  </a:schemeClr>
                </a:solidFill>
                <a:latin typeface="Arial" panose="020B0604020202020204" pitchFamily="34" charset="0"/>
                <a:cs typeface="Arial" panose="020B0604020202020204" pitchFamily="34" charset="0"/>
              </a:rPr>
              <a:t> to establish shared services centers</a:t>
            </a:r>
          </a:p>
          <a:p>
            <a:pPr marL="285750" lvl="1" indent="-285750">
              <a:lnSpc>
                <a:spcPct val="112000"/>
              </a:lnSpc>
              <a:spcBef>
                <a:spcPct val="0"/>
              </a:spcBef>
              <a:spcAft>
                <a:spcPts val="600"/>
              </a:spcAft>
              <a:buClrTx/>
              <a:buSzPct val="100000"/>
              <a:buFont typeface="Arial" panose="020B0604020202020204" pitchFamily="34" charset="0"/>
              <a:buChar char="•"/>
              <a:defRPr/>
            </a:pPr>
            <a:r>
              <a:rPr lang="en-US">
                <a:solidFill>
                  <a:schemeClr val="tx1">
                    <a:lumMod val="75000"/>
                  </a:schemeClr>
                </a:solidFill>
                <a:latin typeface="Arial" panose="020B0604020202020204" pitchFamily="34" charset="0"/>
                <a:cs typeface="Arial" panose="020B0604020202020204" pitchFamily="34" charset="0"/>
              </a:rPr>
              <a:t>Ensure processes are </a:t>
            </a:r>
            <a:r>
              <a:rPr lang="en-US" b="1">
                <a:solidFill>
                  <a:schemeClr val="tx1">
                    <a:lumMod val="75000"/>
                  </a:schemeClr>
                </a:solidFill>
                <a:latin typeface="Arial" panose="020B0604020202020204" pitchFamily="34" charset="0"/>
                <a:cs typeface="Arial" panose="020B0604020202020204" pitchFamily="34" charset="0"/>
              </a:rPr>
              <a:t>ready for </a:t>
            </a:r>
            <a:r>
              <a:rPr lang="en-US" sz="1800" b="1">
                <a:solidFill>
                  <a:schemeClr val="tx1">
                    <a:lumMod val="75000"/>
                  </a:schemeClr>
                </a:solidFill>
                <a:latin typeface="Arial" panose="020B0604020202020204" pitchFamily="34" charset="0"/>
                <a:cs typeface="Arial" panose="020B0604020202020204" pitchFamily="34" charset="0"/>
              </a:rPr>
              <a:t>SAP S/4HANA</a:t>
            </a:r>
          </a:p>
        </p:txBody>
      </p:sp>
      <p:sp>
        <p:nvSpPr>
          <p:cNvPr id="28" name="TextBox 19">
            <a:extLst>
              <a:ext uri="{FF2B5EF4-FFF2-40B4-BE49-F238E27FC236}">
                <a16:creationId xmlns:a16="http://schemas.microsoft.com/office/drawing/2014/main" id="{C8211ADB-2C05-431B-94B1-3B3D543B9129}"/>
              </a:ext>
            </a:extLst>
          </p:cNvPr>
          <p:cNvSpPr txBox="1"/>
          <p:nvPr/>
        </p:nvSpPr>
        <p:spPr>
          <a:xfrm>
            <a:off x="6681825" y="3132087"/>
            <a:ext cx="4519575" cy="3151697"/>
          </a:xfrm>
          <a:prstGeom prst="rect">
            <a:avLst/>
          </a:prstGeom>
          <a:noFill/>
          <a:ln w="9525">
            <a:noFill/>
          </a:ln>
        </p:spPr>
        <p:txBody>
          <a:bodyPr wrap="square" lIns="0" tIns="0" rIns="0" bIns="0" rtlCol="0" anchor="t" anchorCtr="0">
            <a:spAutoFit/>
          </a:bodyPr>
          <a:lstStyle/>
          <a:p>
            <a:pPr marL="285750" lvl="1" indent="-285750">
              <a:lnSpc>
                <a:spcPct val="112000"/>
              </a:lnSpc>
              <a:spcBef>
                <a:spcPct val="0"/>
              </a:spcBef>
              <a:spcAft>
                <a:spcPts val="600"/>
              </a:spcAft>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+90% automated cash application</a:t>
            </a:r>
            <a:r>
              <a:rPr lang="en-US">
                <a:solidFill>
                  <a:schemeClr val="tx1">
                    <a:lumMod val="75000"/>
                  </a:schemeClr>
                </a:solidFill>
                <a:latin typeface="Arial" panose="020B0604020202020204" pitchFamily="34" charset="0"/>
                <a:cs typeface="Arial" panose="020B0604020202020204" pitchFamily="34" charset="0"/>
              </a:rPr>
              <a:t> in only 3 months</a:t>
            </a:r>
          </a:p>
          <a:p>
            <a:pPr marL="285750" lvl="1" indent="-285750">
              <a:lnSpc>
                <a:spcPct val="112000"/>
              </a:lnSpc>
              <a:spcBef>
                <a:spcPct val="0"/>
              </a:spcBef>
              <a:spcAft>
                <a:spcPts val="600"/>
              </a:spcAft>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Additional 20% revenue </a:t>
            </a:r>
            <a:r>
              <a:rPr lang="en-US">
                <a:solidFill>
                  <a:schemeClr val="tx1">
                    <a:lumMod val="75000"/>
                  </a:schemeClr>
                </a:solidFill>
                <a:latin typeface="Arial" panose="020B0604020202020204" pitchFamily="34" charset="0"/>
                <a:cs typeface="Arial" panose="020B0604020202020204" pitchFamily="34" charset="0"/>
              </a:rPr>
              <a:t>auto-applied</a:t>
            </a:r>
          </a:p>
          <a:p>
            <a:pPr marL="285750" lvl="1" indent="-285750">
              <a:lnSpc>
                <a:spcPct val="112000"/>
              </a:lnSpc>
              <a:spcBef>
                <a:spcPct val="0"/>
              </a:spcBef>
              <a:spcAft>
                <a:spcPts val="600"/>
              </a:spcAft>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Business defines rules </a:t>
            </a:r>
            <a:r>
              <a:rPr lang="en-US">
                <a:solidFill>
                  <a:schemeClr val="tx1">
                    <a:lumMod val="75000"/>
                  </a:schemeClr>
                </a:solidFill>
                <a:latin typeface="Arial" panose="020B0604020202020204" pitchFamily="34" charset="0"/>
                <a:cs typeface="Arial" panose="020B0604020202020204" pitchFamily="34" charset="0"/>
              </a:rPr>
              <a:t>to improve automation without IT support </a:t>
            </a:r>
          </a:p>
          <a:p>
            <a:pPr marL="285750" lvl="1" indent="-285750">
              <a:lnSpc>
                <a:spcPct val="112000"/>
              </a:lnSpc>
              <a:spcBef>
                <a:spcPct val="0"/>
              </a:spcBef>
              <a:spcAft>
                <a:spcPts val="600"/>
              </a:spcAft>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Simplified processing of large remittances </a:t>
            </a:r>
            <a:r>
              <a:rPr lang="en-US">
                <a:solidFill>
                  <a:schemeClr val="tx1">
                    <a:lumMod val="75000"/>
                  </a:schemeClr>
                </a:solidFill>
                <a:latin typeface="Arial" panose="020B0604020202020204" pitchFamily="34" charset="0"/>
                <a:cs typeface="Arial" panose="020B0604020202020204" pitchFamily="34" charset="0"/>
              </a:rPr>
              <a:t>with thousands of lines </a:t>
            </a:r>
          </a:p>
          <a:p>
            <a:pPr marL="285750" lvl="1" indent="-285750">
              <a:lnSpc>
                <a:spcPct val="112000"/>
              </a:lnSpc>
              <a:spcBef>
                <a:spcPct val="0"/>
              </a:spcBef>
              <a:spcAft>
                <a:spcPts val="600"/>
              </a:spcAft>
              <a:buSzPct val="100000"/>
              <a:buFont typeface="Arial" panose="020B0604020202020204" pitchFamily="34" charset="0"/>
              <a:buChar char="•"/>
              <a:defRPr/>
            </a:pPr>
            <a:r>
              <a:rPr lang="en-US" b="1">
                <a:solidFill>
                  <a:schemeClr val="tx1">
                    <a:lumMod val="75000"/>
                  </a:schemeClr>
                </a:solidFill>
                <a:latin typeface="Arial" panose="020B0604020202020204" pitchFamily="34" charset="0"/>
                <a:cs typeface="Arial" panose="020B0604020202020204" pitchFamily="34" charset="0"/>
              </a:rPr>
              <a:t>Staff has time to handle new business </a:t>
            </a:r>
          </a:p>
          <a:p>
            <a:pPr marL="285750" lvl="1" indent="-285750">
              <a:lnSpc>
                <a:spcPct val="112000"/>
              </a:lnSpc>
              <a:spcBef>
                <a:spcPct val="0"/>
              </a:spcBef>
              <a:spcAft>
                <a:spcPts val="600"/>
              </a:spcAft>
              <a:buSzPct val="100000"/>
              <a:buFont typeface="Arial" panose="020B0604020202020204" pitchFamily="34" charset="0"/>
              <a:buChar char="•"/>
              <a:defRPr/>
            </a:pPr>
            <a:endParaRPr lang="en-US" b="1">
              <a:solidFill>
                <a:schemeClr val="tx1">
                  <a:lumMod val="75000"/>
                </a:schemeClr>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02924B35-6E5E-4579-8EAF-17BAAD41BA88}"/>
              </a:ext>
            </a:extLst>
          </p:cNvPr>
          <p:cNvSpPr/>
          <p:nvPr/>
        </p:nvSpPr>
        <p:spPr>
          <a:xfrm>
            <a:off x="576221" y="1342899"/>
            <a:ext cx="5214979" cy="47244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sp>
        <p:nvSpPr>
          <p:cNvPr id="31" name="Rechteck 30">
            <a:extLst>
              <a:ext uri="{FF2B5EF4-FFF2-40B4-BE49-F238E27FC236}">
                <a16:creationId xmlns:a16="http://schemas.microsoft.com/office/drawing/2014/main" id="{82D9861C-B61B-4790-A0CA-CD729A44BE26}"/>
              </a:ext>
            </a:extLst>
          </p:cNvPr>
          <p:cNvSpPr/>
          <p:nvPr/>
        </p:nvSpPr>
        <p:spPr>
          <a:xfrm>
            <a:off x="6313902" y="1342899"/>
            <a:ext cx="5214979" cy="4724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sp>
        <p:nvSpPr>
          <p:cNvPr id="34" name="Textfeld 33">
            <a:extLst>
              <a:ext uri="{FF2B5EF4-FFF2-40B4-BE49-F238E27FC236}">
                <a16:creationId xmlns:a16="http://schemas.microsoft.com/office/drawing/2014/main" id="{3C4E4DC0-6F31-4ABD-96F6-F6712AF792DD}"/>
              </a:ext>
            </a:extLst>
          </p:cNvPr>
          <p:cNvSpPr txBox="1"/>
          <p:nvPr/>
        </p:nvSpPr>
        <p:spPr>
          <a:xfrm>
            <a:off x="8066188" y="1970609"/>
            <a:ext cx="1710405" cy="615553"/>
          </a:xfrm>
          <a:prstGeom prst="rect">
            <a:avLst/>
          </a:prstGeom>
          <a:noFill/>
          <a:ln w="9525">
            <a:noFill/>
          </a:ln>
        </p:spPr>
        <p:txBody>
          <a:bodyPr wrap="none" lIns="0" tIns="0" rIns="0" bIns="0" rtlCol="0" anchor="t" anchorCtr="0">
            <a:spAutoFit/>
          </a:bodyPr>
          <a:lstStyle/>
          <a:p>
            <a:r>
              <a:rPr lang="de-DE" sz="4000" kern="800" err="1">
                <a:solidFill>
                  <a:schemeClr val="bg1"/>
                </a:solidFill>
                <a:latin typeface="Arial" panose="020B0604020202020204" pitchFamily="34" charset="0"/>
                <a:cs typeface="Arial" panose="020B0604020202020204" pitchFamily="34" charset="0"/>
              </a:rPr>
              <a:t>Results</a:t>
            </a:r>
            <a:endParaRPr lang="de-DE" sz="4000" kern="800">
              <a:solidFill>
                <a:schemeClr val="bg1"/>
              </a:solidFill>
              <a:latin typeface="Arial" panose="020B0604020202020204" pitchFamily="34" charset="0"/>
              <a:cs typeface="Arial" panose="020B0604020202020204" pitchFamily="34" charset="0"/>
            </a:endParaRPr>
          </a:p>
        </p:txBody>
      </p:sp>
      <p:sp>
        <p:nvSpPr>
          <p:cNvPr id="35" name="Halber Rahmen 34">
            <a:extLst>
              <a:ext uri="{FF2B5EF4-FFF2-40B4-BE49-F238E27FC236}">
                <a16:creationId xmlns:a16="http://schemas.microsoft.com/office/drawing/2014/main" id="{37B540D0-C49A-4574-BCD4-7057AC8F12B4}"/>
              </a:ext>
            </a:extLst>
          </p:cNvPr>
          <p:cNvSpPr/>
          <p:nvPr/>
        </p:nvSpPr>
        <p:spPr>
          <a:xfrm rot="7980446">
            <a:off x="4992275" y="3108579"/>
            <a:ext cx="1295400" cy="1193040"/>
          </a:xfrm>
          <a:prstGeom prst="halfFram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pic>
        <p:nvPicPr>
          <p:cNvPr id="3" name="Picture 4">
            <a:extLst>
              <a:ext uri="{FF2B5EF4-FFF2-40B4-BE49-F238E27FC236}">
                <a16:creationId xmlns:a16="http://schemas.microsoft.com/office/drawing/2014/main" id="{D19232D8-14A3-EFE5-3FAC-6CBAB8E6D4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0021127" y="300438"/>
            <a:ext cx="1619489" cy="76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27" descr="A couple of girls petting dogs&#10;&#10;Description automatically generated with low confidence">
            <a:extLst>
              <a:ext uri="{FF2B5EF4-FFF2-40B4-BE49-F238E27FC236}">
                <a16:creationId xmlns:a16="http://schemas.microsoft.com/office/drawing/2014/main" id="{C664CFB4-DA88-C58A-6B5A-322F8E09178E}"/>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t="56537"/>
          <a:stretch/>
        </p:blipFill>
        <p:spPr>
          <a:xfrm>
            <a:off x="955381" y="1611350"/>
            <a:ext cx="4445608" cy="1272861"/>
          </a:xfrm>
          <a:prstGeom prst="rect">
            <a:avLst/>
          </a:prstGeom>
        </p:spPr>
      </p:pic>
      <p:sp>
        <p:nvSpPr>
          <p:cNvPr id="32" name="Textfeld 31">
            <a:extLst>
              <a:ext uri="{FF2B5EF4-FFF2-40B4-BE49-F238E27FC236}">
                <a16:creationId xmlns:a16="http://schemas.microsoft.com/office/drawing/2014/main" id="{1E31D3E3-406F-4C00-B963-FAAFE44EA6B0}"/>
              </a:ext>
            </a:extLst>
          </p:cNvPr>
          <p:cNvSpPr txBox="1"/>
          <p:nvPr/>
        </p:nvSpPr>
        <p:spPr>
          <a:xfrm>
            <a:off x="2345281" y="1970609"/>
            <a:ext cx="1482778" cy="615553"/>
          </a:xfrm>
          <a:prstGeom prst="rect">
            <a:avLst/>
          </a:prstGeom>
          <a:noFill/>
          <a:ln w="9525">
            <a:noFill/>
          </a:ln>
        </p:spPr>
        <p:txBody>
          <a:bodyPr wrap="none" lIns="0" tIns="0" rIns="0" bIns="0" rtlCol="0" anchor="t" anchorCtr="0">
            <a:spAutoFit/>
          </a:bodyPr>
          <a:lstStyle/>
          <a:p>
            <a:r>
              <a:rPr lang="de-DE" sz="4000" kern="800">
                <a:solidFill>
                  <a:schemeClr val="bg1"/>
                </a:solidFill>
                <a:latin typeface="Arial" panose="020B0604020202020204" pitchFamily="34" charset="0"/>
                <a:cs typeface="Arial" panose="020B0604020202020204" pitchFamily="34" charset="0"/>
              </a:rPr>
              <a:t>Needs</a:t>
            </a:r>
          </a:p>
        </p:txBody>
      </p:sp>
    </p:spTree>
    <p:extLst>
      <p:ext uri="{BB962C8B-B14F-4D97-AF65-F5344CB8AC3E}">
        <p14:creationId xmlns:p14="http://schemas.microsoft.com/office/powerpoint/2010/main" val="20948700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5">
            <a:extLst>
              <a:ext uri="{FF2B5EF4-FFF2-40B4-BE49-F238E27FC236}">
                <a16:creationId xmlns:a16="http://schemas.microsoft.com/office/drawing/2014/main" id="{E9582F60-A649-4A2B-99CF-12314E3C8EFC}"/>
              </a:ext>
            </a:extLst>
          </p:cNvPr>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895" t="17339" r="1276" b="10587"/>
          <a:stretch/>
        </p:blipFill>
        <p:spPr>
          <a:xfrm>
            <a:off x="6722062" y="1676400"/>
            <a:ext cx="4398660" cy="1269240"/>
          </a:xfrm>
          <a:prstGeom prst="rect">
            <a:avLst/>
          </a:prstGeom>
        </p:spPr>
      </p:pic>
      <p:pic>
        <p:nvPicPr>
          <p:cNvPr id="36" name="Picture 20">
            <a:extLst>
              <a:ext uri="{FF2B5EF4-FFF2-40B4-BE49-F238E27FC236}">
                <a16:creationId xmlns:a16="http://schemas.microsoft.com/office/drawing/2014/main" id="{18BBBA55-C906-4E8D-ABDE-602E9BBDF4EE}"/>
              </a:ext>
            </a:extLst>
          </p:cNvPr>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l="391" t="8029" r="7477" b="24263"/>
          <a:stretch/>
        </p:blipFill>
        <p:spPr>
          <a:xfrm>
            <a:off x="934739" y="1676400"/>
            <a:ext cx="4409662" cy="1269240"/>
          </a:xfrm>
          <a:prstGeom prst="rect">
            <a:avLst/>
          </a:prstGeom>
        </p:spPr>
      </p:pic>
      <p:graphicFrame>
        <p:nvGraphicFramePr>
          <p:cNvPr id="5" name="Object 4" hidden="1">
            <a:extLst>
              <a:ext uri="{FF2B5EF4-FFF2-40B4-BE49-F238E27FC236}">
                <a16:creationId xmlns:a16="http://schemas.microsoft.com/office/drawing/2014/main" id="{F347975F-59E0-49A4-A3F2-96771A9EC47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6" imgW="493" imgH="493" progId="TCLayout.ActiveDocument.1">
                  <p:embed/>
                </p:oleObj>
              </mc:Choice>
              <mc:Fallback>
                <p:oleObj name="think-cell Folie" r:id="rId6" imgW="493" imgH="493" progId="TCLayout.ActiveDocument.1">
                  <p:embed/>
                  <p:pic>
                    <p:nvPicPr>
                      <p:cNvPr id="5" name="Object 4" hidden="1">
                        <a:extLst>
                          <a:ext uri="{FF2B5EF4-FFF2-40B4-BE49-F238E27FC236}">
                            <a16:creationId xmlns:a16="http://schemas.microsoft.com/office/drawing/2014/main" id="{F347975F-59E0-49A4-A3F2-96771A9EC471}"/>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pPr marL="627063" indent="-627063"/>
            <a:r>
              <a:rPr lang="en-GB"/>
              <a:t>Zurich North America Digitizes Claims WHILE Moving to S/4HANA</a:t>
            </a:r>
          </a:p>
        </p:txBody>
      </p:sp>
      <p:pic>
        <p:nvPicPr>
          <p:cNvPr id="19" name="Picture 18" descr="Logo&#10;&#10;Description automatically generated">
            <a:extLst>
              <a:ext uri="{FF2B5EF4-FFF2-40B4-BE49-F238E27FC236}">
                <a16:creationId xmlns:a16="http://schemas.microsoft.com/office/drawing/2014/main" id="{863ED526-A828-400D-97C5-BD83CD0260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7980" y="297236"/>
            <a:ext cx="1210901" cy="808276"/>
          </a:xfrm>
          <a:prstGeom prst="rect">
            <a:avLst/>
          </a:prstGeom>
        </p:spPr>
      </p:pic>
      <p:sp>
        <p:nvSpPr>
          <p:cNvPr id="25" name="Textfeld 53">
            <a:extLst>
              <a:ext uri="{FF2B5EF4-FFF2-40B4-BE49-F238E27FC236}">
                <a16:creationId xmlns:a16="http://schemas.microsoft.com/office/drawing/2014/main" id="{7EC0D1C3-E438-4B07-A9A0-6FE3357E4452}"/>
              </a:ext>
            </a:extLst>
          </p:cNvPr>
          <p:cNvSpPr txBox="1"/>
          <p:nvPr/>
        </p:nvSpPr>
        <p:spPr>
          <a:xfrm>
            <a:off x="806972" y="3124200"/>
            <a:ext cx="4603228" cy="2764539"/>
          </a:xfrm>
          <a:prstGeom prst="rect">
            <a:avLst/>
          </a:prstGeom>
          <a:noFill/>
          <a:ln w="9525">
            <a:noFill/>
          </a:ln>
        </p:spPr>
        <p:txBody>
          <a:bodyPr wrap="square" lIns="0" tIns="0" rIns="0" bIns="0" rtlCol="0" anchor="t" anchorCtr="0">
            <a:spAutoFit/>
          </a:bodyPr>
          <a:lstStyle/>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b="1">
                <a:solidFill>
                  <a:schemeClr val="tx1">
                    <a:lumMod val="75000"/>
                  </a:schemeClr>
                </a:solidFill>
                <a:latin typeface="Arial" panose="020B0604020202020204" pitchFamily="34" charset="0"/>
                <a:cs typeface="Arial" panose="020B0604020202020204" pitchFamily="34" charset="0"/>
              </a:rPr>
              <a:t>Automate processing </a:t>
            </a:r>
            <a:r>
              <a:rPr lang="en-US" sz="1800">
                <a:solidFill>
                  <a:schemeClr val="tx1">
                    <a:lumMod val="75000"/>
                  </a:schemeClr>
                </a:solidFill>
                <a:latin typeface="Arial" panose="020B0604020202020204" pitchFamily="34" charset="0"/>
                <a:cs typeface="Arial" panose="020B0604020202020204" pitchFamily="34" charset="0"/>
              </a:rPr>
              <a:t>of Non-PO invoices and expenses </a:t>
            </a:r>
          </a:p>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a:solidFill>
                  <a:schemeClr val="tx1">
                    <a:lumMod val="75000"/>
                  </a:schemeClr>
                </a:solidFill>
                <a:latin typeface="Arial" panose="020B0604020202020204" pitchFamily="34" charset="0"/>
                <a:cs typeface="Arial" panose="020B0604020202020204" pitchFamily="34" charset="0"/>
              </a:rPr>
              <a:t>Enable </a:t>
            </a:r>
            <a:r>
              <a:rPr lang="en-US" sz="1800" b="1">
                <a:solidFill>
                  <a:schemeClr val="tx1">
                    <a:lumMod val="75000"/>
                  </a:schemeClr>
                </a:solidFill>
                <a:latin typeface="Arial" panose="020B0604020202020204" pitchFamily="34" charset="0"/>
                <a:cs typeface="Arial" panose="020B0604020202020204" pitchFamily="34" charset="0"/>
              </a:rPr>
              <a:t>touchless payment processing </a:t>
            </a:r>
            <a:r>
              <a:rPr lang="en-US" sz="1800">
                <a:solidFill>
                  <a:schemeClr val="tx1">
                    <a:lumMod val="75000"/>
                  </a:schemeClr>
                </a:solidFill>
                <a:latin typeface="Arial" panose="020B0604020202020204" pitchFamily="34" charset="0"/>
                <a:cs typeface="Arial" panose="020B0604020202020204" pitchFamily="34" charset="0"/>
              </a:rPr>
              <a:t>for seven unique processes</a:t>
            </a:r>
          </a:p>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a:solidFill>
                  <a:schemeClr val="tx1">
                    <a:lumMod val="75000"/>
                  </a:schemeClr>
                </a:solidFill>
                <a:latin typeface="Arial" panose="020B0604020202020204" pitchFamily="34" charset="0"/>
                <a:cs typeface="Arial" panose="020B0604020202020204" pitchFamily="34" charset="0"/>
              </a:rPr>
              <a:t>Enable </a:t>
            </a:r>
            <a:r>
              <a:rPr lang="en-US" sz="1800" b="1">
                <a:solidFill>
                  <a:schemeClr val="tx1">
                    <a:lumMod val="75000"/>
                  </a:schemeClr>
                </a:solidFill>
                <a:latin typeface="Arial" panose="020B0604020202020204" pitchFamily="34" charset="0"/>
                <a:cs typeface="Arial" panose="020B0604020202020204" pitchFamily="34" charset="0"/>
              </a:rPr>
              <a:t>field claims agents </a:t>
            </a:r>
            <a:r>
              <a:rPr lang="en-US" sz="1800">
                <a:solidFill>
                  <a:schemeClr val="tx1">
                    <a:lumMod val="75000"/>
                  </a:schemeClr>
                </a:solidFill>
                <a:latin typeface="Arial" panose="020B0604020202020204" pitchFamily="34" charset="0"/>
                <a:cs typeface="Arial" panose="020B0604020202020204" pitchFamily="34" charset="0"/>
              </a:rPr>
              <a:t>to approve invoices or send for additional processing</a:t>
            </a:r>
          </a:p>
          <a:p>
            <a:pPr marL="285750" lvl="1" indent="-285750">
              <a:lnSpc>
                <a:spcPct val="112000"/>
              </a:lnSpc>
              <a:spcBef>
                <a:spcPct val="0"/>
              </a:spcBef>
              <a:spcAft>
                <a:spcPts val="600"/>
              </a:spcAft>
              <a:buClrTx/>
              <a:buSzPct val="100000"/>
              <a:buFont typeface="Arial" panose="020B0604020202020204" pitchFamily="34" charset="0"/>
              <a:buChar char="•"/>
              <a:defRPr/>
            </a:pPr>
            <a:r>
              <a:rPr lang="en-US" sz="1800">
                <a:solidFill>
                  <a:schemeClr val="tx1">
                    <a:lumMod val="75000"/>
                  </a:schemeClr>
                </a:solidFill>
                <a:latin typeface="Arial" panose="020B0604020202020204" pitchFamily="34" charset="0"/>
                <a:cs typeface="Arial" panose="020B0604020202020204" pitchFamily="34" charset="0"/>
              </a:rPr>
              <a:t>Enable </a:t>
            </a:r>
            <a:r>
              <a:rPr lang="en-US" sz="1800" b="1">
                <a:solidFill>
                  <a:schemeClr val="tx1">
                    <a:lumMod val="75000"/>
                  </a:schemeClr>
                </a:solidFill>
                <a:latin typeface="Arial" panose="020B0604020202020204" pitchFamily="34" charset="0"/>
                <a:cs typeface="Arial" panose="020B0604020202020204" pitchFamily="34" charset="0"/>
              </a:rPr>
              <a:t>visibility</a:t>
            </a:r>
            <a:r>
              <a:rPr lang="en-US" sz="1800">
                <a:solidFill>
                  <a:schemeClr val="tx1">
                    <a:lumMod val="75000"/>
                  </a:schemeClr>
                </a:solidFill>
                <a:latin typeface="Arial" panose="020B0604020202020204" pitchFamily="34" charset="0"/>
                <a:cs typeface="Arial" panose="020B0604020202020204" pitchFamily="34" charset="0"/>
              </a:rPr>
              <a:t> into invoices across shared services locations</a:t>
            </a:r>
          </a:p>
        </p:txBody>
      </p:sp>
      <p:sp>
        <p:nvSpPr>
          <p:cNvPr id="28" name="TextBox 19">
            <a:extLst>
              <a:ext uri="{FF2B5EF4-FFF2-40B4-BE49-F238E27FC236}">
                <a16:creationId xmlns:a16="http://schemas.microsoft.com/office/drawing/2014/main" id="{C8211ADB-2C05-431B-94B1-3B3D543B9129}"/>
              </a:ext>
            </a:extLst>
          </p:cNvPr>
          <p:cNvSpPr txBox="1"/>
          <p:nvPr/>
        </p:nvSpPr>
        <p:spPr>
          <a:xfrm>
            <a:off x="6681825" y="3132087"/>
            <a:ext cx="4519575" cy="2533707"/>
          </a:xfrm>
          <a:prstGeom prst="rect">
            <a:avLst/>
          </a:prstGeom>
          <a:noFill/>
          <a:ln w="9525">
            <a:noFill/>
          </a:ln>
        </p:spPr>
        <p:txBody>
          <a:bodyPr wrap="square" lIns="0" tIns="0" rIns="0" bIns="0" rtlCol="0" anchor="t" anchorCtr="0">
            <a:spAutoFit/>
          </a:bodyPr>
          <a:lstStyle/>
          <a:p>
            <a:pPr marL="285750" lvl="1" indent="-285750">
              <a:lnSpc>
                <a:spcPct val="112000"/>
              </a:lnSpc>
              <a:spcBef>
                <a:spcPct val="0"/>
              </a:spcBef>
              <a:buSzPct val="100000"/>
              <a:buFont typeface="Arial" panose="020B0604020202020204" pitchFamily="34" charset="0"/>
              <a:buChar char="•"/>
              <a:defRPr/>
            </a:pPr>
            <a:r>
              <a:rPr lang="en-US" sz="1800">
                <a:solidFill>
                  <a:srgbClr val="000000"/>
                </a:solidFill>
              </a:rPr>
              <a:t>Reduced </a:t>
            </a:r>
            <a:r>
              <a:rPr lang="en-US" sz="1800" b="1">
                <a:solidFill>
                  <a:srgbClr val="000000"/>
                </a:solidFill>
              </a:rPr>
              <a:t>cost </a:t>
            </a:r>
            <a:r>
              <a:rPr lang="en-US" sz="1800">
                <a:solidFill>
                  <a:srgbClr val="000000"/>
                </a:solidFill>
              </a:rPr>
              <a:t>of processing invoices</a:t>
            </a:r>
          </a:p>
          <a:p>
            <a:pPr marL="285750" lvl="1" indent="-285750">
              <a:lnSpc>
                <a:spcPct val="112000"/>
              </a:lnSpc>
              <a:spcBef>
                <a:spcPct val="0"/>
              </a:spcBef>
              <a:buSzPct val="100000"/>
              <a:buFont typeface="Arial" panose="020B0604020202020204" pitchFamily="34" charset="0"/>
              <a:buChar char="•"/>
              <a:defRPr/>
            </a:pPr>
            <a:r>
              <a:rPr lang="en-US" sz="1800">
                <a:solidFill>
                  <a:srgbClr val="000000"/>
                </a:solidFill>
              </a:rPr>
              <a:t>Increased </a:t>
            </a:r>
            <a:r>
              <a:rPr lang="en-US" sz="1800" b="1">
                <a:solidFill>
                  <a:srgbClr val="000000"/>
                </a:solidFill>
              </a:rPr>
              <a:t>accuracy</a:t>
            </a:r>
            <a:r>
              <a:rPr lang="en-US" sz="1800">
                <a:solidFill>
                  <a:srgbClr val="000000"/>
                </a:solidFill>
              </a:rPr>
              <a:t> of financial reporting and reconciliations</a:t>
            </a:r>
          </a:p>
          <a:p>
            <a:pPr marL="285750" lvl="1" indent="-285750">
              <a:lnSpc>
                <a:spcPct val="112000"/>
              </a:lnSpc>
              <a:spcBef>
                <a:spcPct val="0"/>
              </a:spcBef>
              <a:buSzPct val="100000"/>
              <a:buFont typeface="Arial" panose="020B0604020202020204" pitchFamily="34" charset="0"/>
              <a:buChar char="•"/>
              <a:defRPr/>
            </a:pPr>
            <a:r>
              <a:rPr lang="en-US" sz="1800">
                <a:solidFill>
                  <a:srgbClr val="000000"/>
                </a:solidFill>
              </a:rPr>
              <a:t>Almost</a:t>
            </a:r>
            <a:r>
              <a:rPr lang="en-US" sz="1800" b="1">
                <a:solidFill>
                  <a:srgbClr val="000000"/>
                </a:solidFill>
              </a:rPr>
              <a:t> eliminated </a:t>
            </a:r>
            <a:r>
              <a:rPr lang="en-US" sz="1800">
                <a:solidFill>
                  <a:srgbClr val="000000"/>
                </a:solidFill>
              </a:rPr>
              <a:t>out-of-balance </a:t>
            </a:r>
            <a:r>
              <a:rPr lang="en-US" sz="1800" b="1">
                <a:solidFill>
                  <a:srgbClr val="000000"/>
                </a:solidFill>
              </a:rPr>
              <a:t>errors</a:t>
            </a:r>
            <a:r>
              <a:rPr lang="en-US" sz="1800">
                <a:solidFill>
                  <a:srgbClr val="000000"/>
                </a:solidFill>
              </a:rPr>
              <a:t> saving time and effort re-processing</a:t>
            </a:r>
          </a:p>
          <a:p>
            <a:pPr marL="285750" lvl="1" indent="-285750">
              <a:lnSpc>
                <a:spcPct val="112000"/>
              </a:lnSpc>
              <a:spcBef>
                <a:spcPct val="0"/>
              </a:spcBef>
              <a:spcAft>
                <a:spcPts val="600"/>
              </a:spcAft>
              <a:buClrTx/>
              <a:buSzPct val="100000"/>
              <a:buFont typeface="Arial" panose="020B0604020202020204" pitchFamily="34" charset="0"/>
              <a:buChar char="•"/>
              <a:defRPr/>
            </a:pPr>
            <a:r>
              <a:rPr lang="en-CA" sz="1800">
                <a:solidFill>
                  <a:srgbClr val="000000"/>
                </a:solidFill>
                <a:latin typeface="Arial" panose="020B0604020202020204" pitchFamily="34" charset="0"/>
                <a:cs typeface="Arial" panose="020B0604020202020204" pitchFamily="34" charset="0"/>
              </a:rPr>
              <a:t>Added ACH payments to the claims process in </a:t>
            </a:r>
            <a:r>
              <a:rPr lang="en-CA" sz="1800" b="1">
                <a:solidFill>
                  <a:srgbClr val="000000"/>
                </a:solidFill>
                <a:latin typeface="Arial" panose="020B0604020202020204" pitchFamily="34" charset="0"/>
                <a:cs typeface="Arial" panose="020B0604020202020204" pitchFamily="34" charset="0"/>
              </a:rPr>
              <a:t>only 6 weeks </a:t>
            </a:r>
          </a:p>
          <a:p>
            <a:pPr marL="285750" lvl="1" indent="-285750">
              <a:lnSpc>
                <a:spcPct val="112000"/>
              </a:lnSpc>
              <a:spcBef>
                <a:spcPct val="0"/>
              </a:spcBef>
              <a:spcAft>
                <a:spcPts val="600"/>
              </a:spcAft>
              <a:buClrTx/>
              <a:buSzPct val="100000"/>
              <a:buFont typeface="Arial" panose="020B0604020202020204" pitchFamily="34" charset="0"/>
              <a:buChar char="•"/>
              <a:defRPr/>
            </a:pPr>
            <a:r>
              <a:rPr lang="en-CA" sz="1800" b="1">
                <a:solidFill>
                  <a:srgbClr val="000000"/>
                </a:solidFill>
                <a:latin typeface="Arial" panose="020B0604020202020204" pitchFamily="34" charset="0"/>
                <a:cs typeface="Arial" panose="020B0604020202020204" pitchFamily="34" charset="0"/>
              </a:rPr>
              <a:t>Easy to train </a:t>
            </a:r>
            <a:r>
              <a:rPr lang="en-CA" sz="1800">
                <a:solidFill>
                  <a:srgbClr val="000000"/>
                </a:solidFill>
                <a:latin typeface="Arial" panose="020B0604020202020204" pitchFamily="34" charset="0"/>
                <a:cs typeface="Arial" panose="020B0604020202020204" pitchFamily="34" charset="0"/>
              </a:rPr>
              <a:t>field agents</a:t>
            </a:r>
            <a:endParaRPr lang="en-US" sz="1800">
              <a:solidFill>
                <a:srgbClr val="000000"/>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02924B35-6E5E-4579-8EAF-17BAAD41BA88}"/>
              </a:ext>
            </a:extLst>
          </p:cNvPr>
          <p:cNvSpPr/>
          <p:nvPr/>
        </p:nvSpPr>
        <p:spPr>
          <a:xfrm>
            <a:off x="576221" y="1342899"/>
            <a:ext cx="5214979" cy="47244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sp>
        <p:nvSpPr>
          <p:cNvPr id="31" name="Rechteck 30">
            <a:extLst>
              <a:ext uri="{FF2B5EF4-FFF2-40B4-BE49-F238E27FC236}">
                <a16:creationId xmlns:a16="http://schemas.microsoft.com/office/drawing/2014/main" id="{82D9861C-B61B-4790-A0CA-CD729A44BE26}"/>
              </a:ext>
            </a:extLst>
          </p:cNvPr>
          <p:cNvSpPr/>
          <p:nvPr/>
        </p:nvSpPr>
        <p:spPr>
          <a:xfrm>
            <a:off x="6313902" y="1342899"/>
            <a:ext cx="5214979" cy="47244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sp>
        <p:nvSpPr>
          <p:cNvPr id="32" name="Textfeld 31">
            <a:extLst>
              <a:ext uri="{FF2B5EF4-FFF2-40B4-BE49-F238E27FC236}">
                <a16:creationId xmlns:a16="http://schemas.microsoft.com/office/drawing/2014/main" id="{1E31D3E3-406F-4C00-B963-FAAFE44EA6B0}"/>
              </a:ext>
            </a:extLst>
          </p:cNvPr>
          <p:cNvSpPr txBox="1"/>
          <p:nvPr/>
        </p:nvSpPr>
        <p:spPr>
          <a:xfrm>
            <a:off x="2367197" y="1970609"/>
            <a:ext cx="1482778" cy="615553"/>
          </a:xfrm>
          <a:prstGeom prst="rect">
            <a:avLst/>
          </a:prstGeom>
          <a:noFill/>
          <a:ln w="9525">
            <a:noFill/>
          </a:ln>
        </p:spPr>
        <p:txBody>
          <a:bodyPr wrap="none" lIns="0" tIns="0" rIns="0" bIns="0" rtlCol="0" anchor="t" anchorCtr="0">
            <a:spAutoFit/>
          </a:bodyPr>
          <a:lstStyle/>
          <a:p>
            <a:r>
              <a:rPr lang="de-DE" sz="4000" kern="800">
                <a:solidFill>
                  <a:schemeClr val="bg1"/>
                </a:solidFill>
                <a:latin typeface="Arial" panose="020B0604020202020204" pitchFamily="34" charset="0"/>
                <a:cs typeface="Arial" panose="020B0604020202020204" pitchFamily="34" charset="0"/>
              </a:rPr>
              <a:t>Needs</a:t>
            </a:r>
          </a:p>
        </p:txBody>
      </p:sp>
      <p:sp>
        <p:nvSpPr>
          <p:cNvPr id="34" name="Textfeld 33">
            <a:extLst>
              <a:ext uri="{FF2B5EF4-FFF2-40B4-BE49-F238E27FC236}">
                <a16:creationId xmlns:a16="http://schemas.microsoft.com/office/drawing/2014/main" id="{3C4E4DC0-6F31-4ABD-96F6-F6712AF792DD}"/>
              </a:ext>
            </a:extLst>
          </p:cNvPr>
          <p:cNvSpPr txBox="1"/>
          <p:nvPr/>
        </p:nvSpPr>
        <p:spPr>
          <a:xfrm>
            <a:off x="8066188" y="1970609"/>
            <a:ext cx="1710405" cy="615553"/>
          </a:xfrm>
          <a:prstGeom prst="rect">
            <a:avLst/>
          </a:prstGeom>
          <a:noFill/>
          <a:ln w="9525">
            <a:noFill/>
          </a:ln>
        </p:spPr>
        <p:txBody>
          <a:bodyPr wrap="none" lIns="0" tIns="0" rIns="0" bIns="0" rtlCol="0" anchor="t" anchorCtr="0">
            <a:spAutoFit/>
          </a:bodyPr>
          <a:lstStyle/>
          <a:p>
            <a:r>
              <a:rPr lang="de-DE" sz="4000" kern="800" err="1">
                <a:solidFill>
                  <a:schemeClr val="bg1"/>
                </a:solidFill>
                <a:latin typeface="Arial" panose="020B0604020202020204" pitchFamily="34" charset="0"/>
                <a:cs typeface="Arial" panose="020B0604020202020204" pitchFamily="34" charset="0"/>
              </a:rPr>
              <a:t>Results</a:t>
            </a:r>
            <a:endParaRPr lang="de-DE" sz="4000" kern="800">
              <a:solidFill>
                <a:schemeClr val="bg1"/>
              </a:solidFill>
              <a:latin typeface="Arial" panose="020B0604020202020204" pitchFamily="34" charset="0"/>
              <a:cs typeface="Arial" panose="020B0604020202020204" pitchFamily="34" charset="0"/>
            </a:endParaRPr>
          </a:p>
        </p:txBody>
      </p:sp>
      <p:sp>
        <p:nvSpPr>
          <p:cNvPr id="35" name="Halber Rahmen 34">
            <a:extLst>
              <a:ext uri="{FF2B5EF4-FFF2-40B4-BE49-F238E27FC236}">
                <a16:creationId xmlns:a16="http://schemas.microsoft.com/office/drawing/2014/main" id="{37B540D0-C49A-4574-BCD4-7057AC8F12B4}"/>
              </a:ext>
            </a:extLst>
          </p:cNvPr>
          <p:cNvSpPr/>
          <p:nvPr/>
        </p:nvSpPr>
        <p:spPr>
          <a:xfrm rot="7980446">
            <a:off x="4992275" y="3108579"/>
            <a:ext cx="1295400" cy="1193040"/>
          </a:xfrm>
          <a:prstGeom prst="halfFram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spTree>
    <p:extLst>
      <p:ext uri="{BB962C8B-B14F-4D97-AF65-F5344CB8AC3E}">
        <p14:creationId xmlns:p14="http://schemas.microsoft.com/office/powerpoint/2010/main" val="33077223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18FB8F-FA5E-CA01-83D5-7C483200B6C6}"/>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063817E-519A-B62C-64CF-655A12C34E4F}"/>
              </a:ext>
            </a:extLst>
          </p:cNvPr>
          <p:cNvSpPr>
            <a:spLocks noGrp="1"/>
          </p:cNvSpPr>
          <p:nvPr>
            <p:ph type="title"/>
          </p:nvPr>
        </p:nvSpPr>
        <p:spPr/>
        <p:txBody>
          <a:bodyPr/>
          <a:lstStyle/>
          <a:p>
            <a:r>
              <a:rPr lang="en-US"/>
              <a:t>Typical S/4HANA Transition Plan</a:t>
            </a:r>
          </a:p>
        </p:txBody>
      </p:sp>
      <p:pic>
        <p:nvPicPr>
          <p:cNvPr id="5" name="Picture 4">
            <a:extLst>
              <a:ext uri="{FF2B5EF4-FFF2-40B4-BE49-F238E27FC236}">
                <a16:creationId xmlns:a16="http://schemas.microsoft.com/office/drawing/2014/main" id="{17AA1AFD-132E-7FA6-E3DD-700FEDD9283A}"/>
              </a:ext>
            </a:extLst>
          </p:cNvPr>
          <p:cNvPicPr>
            <a:picLocks noChangeAspect="1"/>
          </p:cNvPicPr>
          <p:nvPr/>
        </p:nvPicPr>
        <p:blipFill>
          <a:blip r:embed="rId2"/>
          <a:stretch>
            <a:fillRect/>
          </a:stretch>
        </p:blipFill>
        <p:spPr>
          <a:xfrm>
            <a:off x="581075" y="1125580"/>
            <a:ext cx="10042426" cy="5075149"/>
          </a:xfrm>
          <a:prstGeom prst="rect">
            <a:avLst/>
          </a:prstGeom>
        </p:spPr>
      </p:pic>
    </p:spTree>
    <p:extLst>
      <p:ext uri="{BB962C8B-B14F-4D97-AF65-F5344CB8AC3E}">
        <p14:creationId xmlns:p14="http://schemas.microsoft.com/office/powerpoint/2010/main" val="1040579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EF239F-6198-1067-E82C-31E246915CA1}"/>
              </a:ext>
            </a:extLst>
          </p:cNvPr>
          <p:cNvSpPr>
            <a:spLocks noGrp="1"/>
          </p:cNvSpPr>
          <p:nvPr>
            <p:ph type="title"/>
          </p:nvPr>
        </p:nvSpPr>
        <p:spPr/>
        <p:txBody>
          <a:bodyPr/>
          <a:lstStyle/>
          <a:p>
            <a:r>
              <a:rPr lang="en-US" sz="2400" b="1">
                <a:solidFill>
                  <a:schemeClr val="tx1"/>
                </a:solidFill>
              </a:rPr>
              <a:t>Search for Invoice/Claims Payment by Status Code and Drill to View Details</a:t>
            </a:r>
            <a:br>
              <a:rPr lang="en-US" sz="2400" b="1">
                <a:solidFill>
                  <a:schemeClr val="tx1"/>
                </a:solidFill>
              </a:rPr>
            </a:br>
            <a:endParaRPr lang="en-US"/>
          </a:p>
        </p:txBody>
      </p:sp>
      <p:sp>
        <p:nvSpPr>
          <p:cNvPr id="9" name="Text Placeholder 8">
            <a:extLst>
              <a:ext uri="{FF2B5EF4-FFF2-40B4-BE49-F238E27FC236}">
                <a16:creationId xmlns:a16="http://schemas.microsoft.com/office/drawing/2014/main" id="{D851786D-51D2-DE6A-2075-F833AB7672B1}"/>
              </a:ext>
            </a:extLst>
          </p:cNvPr>
          <p:cNvSpPr>
            <a:spLocks noGrp="1"/>
          </p:cNvSpPr>
          <p:nvPr>
            <p:ph type="body" sz="quarter" idx="11"/>
          </p:nvPr>
        </p:nvSpPr>
        <p:spPr/>
        <p:txBody>
          <a:bodyPr/>
          <a:lstStyle/>
          <a:p>
            <a:endParaRPr lang="en-US"/>
          </a:p>
        </p:txBody>
      </p:sp>
      <p:sp>
        <p:nvSpPr>
          <p:cNvPr id="3" name="Slide Number Placeholder 2">
            <a:extLst>
              <a:ext uri="{FF2B5EF4-FFF2-40B4-BE49-F238E27FC236}">
                <a16:creationId xmlns:a16="http://schemas.microsoft.com/office/drawing/2014/main" id="{B4005E4F-4C70-4261-9118-50DC2C2AFD60}"/>
              </a:ext>
            </a:extLst>
          </p:cNvPr>
          <p:cNvSpPr>
            <a:spLocks noGrp="1"/>
          </p:cNvSpPr>
          <p:nvPr>
            <p:ph type="sldNum" sz="quarter" idx="14"/>
          </p:nvPr>
        </p:nvSpPr>
        <p:spPr/>
        <p:txBody>
          <a:bodyPr/>
          <a:lstStyle/>
          <a:p>
            <a:fld id="{EC101DC9-20CD-4D01-84D2-8AFAD8D1D7AE}" type="slidenum">
              <a:rPr lang="en-US" smtClean="0"/>
              <a:pPr/>
              <a:t>30</a:t>
            </a:fld>
            <a:endParaRPr lang="en-US"/>
          </a:p>
        </p:txBody>
      </p:sp>
      <p:sp>
        <p:nvSpPr>
          <p:cNvPr id="8" name="Text Placeholder 7">
            <a:extLst>
              <a:ext uri="{FF2B5EF4-FFF2-40B4-BE49-F238E27FC236}">
                <a16:creationId xmlns:a16="http://schemas.microsoft.com/office/drawing/2014/main" id="{FD6F1436-9AC4-1969-B416-20E3A7668A30}"/>
              </a:ext>
            </a:extLst>
          </p:cNvPr>
          <p:cNvSpPr>
            <a:spLocks noGrp="1"/>
          </p:cNvSpPr>
          <p:nvPr>
            <p:ph type="body" idx="1"/>
          </p:nvPr>
        </p:nvSpPr>
        <p:spPr>
          <a:xfrm>
            <a:off x="575999" y="1619999"/>
            <a:ext cx="11697097" cy="4800667"/>
          </a:xfrm>
        </p:spPr>
        <p:txBody>
          <a:bodyPr/>
          <a:lstStyle/>
          <a:p>
            <a:pPr marL="0" indent="0">
              <a:lnSpc>
                <a:spcPct val="90000"/>
              </a:lnSpc>
              <a:spcBef>
                <a:spcPct val="20000"/>
              </a:spcBef>
              <a:buNone/>
            </a:pPr>
            <a:r>
              <a:rPr lang="en-US" sz="2800" b="1">
                <a:solidFill>
                  <a:schemeClr val="tx1"/>
                </a:solidFill>
              </a:rPr>
              <a:t> </a:t>
            </a:r>
          </a:p>
        </p:txBody>
      </p:sp>
      <p:pic>
        <p:nvPicPr>
          <p:cNvPr id="2" name="Picture 1">
            <a:extLst>
              <a:ext uri="{FF2B5EF4-FFF2-40B4-BE49-F238E27FC236}">
                <a16:creationId xmlns:a16="http://schemas.microsoft.com/office/drawing/2014/main" id="{E7E2157D-CCCC-B631-F16B-8DDCABC11F4A}"/>
              </a:ext>
            </a:extLst>
          </p:cNvPr>
          <p:cNvPicPr>
            <a:picLocks noChangeAspect="1"/>
          </p:cNvPicPr>
          <p:nvPr/>
        </p:nvPicPr>
        <p:blipFill>
          <a:blip r:embed="rId3"/>
          <a:stretch>
            <a:fillRect/>
          </a:stretch>
        </p:blipFill>
        <p:spPr>
          <a:xfrm>
            <a:off x="778756" y="1493097"/>
            <a:ext cx="8428928" cy="32950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Speech Bubble: Rectangle 6">
            <a:extLst>
              <a:ext uri="{FF2B5EF4-FFF2-40B4-BE49-F238E27FC236}">
                <a16:creationId xmlns:a16="http://schemas.microsoft.com/office/drawing/2014/main" id="{70AB3BD3-4E26-FC3B-BE2B-7D197F1E4276}"/>
              </a:ext>
            </a:extLst>
          </p:cNvPr>
          <p:cNvSpPr/>
          <p:nvPr/>
        </p:nvSpPr>
        <p:spPr>
          <a:xfrm>
            <a:off x="10370367" y="1620281"/>
            <a:ext cx="1249278" cy="1122919"/>
          </a:xfrm>
          <a:prstGeom prst="wedgeRectCallout">
            <a:avLst>
              <a:gd name="adj1" fmla="val -187583"/>
              <a:gd name="adj2" fmla="val -20926"/>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Multiple Search  Filters </a:t>
            </a:r>
          </a:p>
        </p:txBody>
      </p:sp>
      <p:pic>
        <p:nvPicPr>
          <p:cNvPr id="10" name="Picture 2">
            <a:extLst>
              <a:ext uri="{FF2B5EF4-FFF2-40B4-BE49-F238E27FC236}">
                <a16:creationId xmlns:a16="http://schemas.microsoft.com/office/drawing/2014/main" id="{3E3DDF36-736E-965B-E7C8-AE739CB4FB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714" y="3781443"/>
            <a:ext cx="5201267" cy="259055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75646E38-E101-1F70-5DDA-02C774502B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7682" y="2799296"/>
            <a:ext cx="1725517" cy="3635179"/>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Speech Bubble: Rectangle 11">
            <a:extLst>
              <a:ext uri="{FF2B5EF4-FFF2-40B4-BE49-F238E27FC236}">
                <a16:creationId xmlns:a16="http://schemas.microsoft.com/office/drawing/2014/main" id="{02A53EEC-9637-0BD1-F352-45B0392A503A}"/>
              </a:ext>
            </a:extLst>
          </p:cNvPr>
          <p:cNvSpPr/>
          <p:nvPr/>
        </p:nvSpPr>
        <p:spPr>
          <a:xfrm>
            <a:off x="10513116" y="3140637"/>
            <a:ext cx="1249278" cy="879231"/>
          </a:xfrm>
          <a:prstGeom prst="wedgeRectCallout">
            <a:avLst>
              <a:gd name="adj1" fmla="val -135831"/>
              <a:gd name="adj2" fmla="val 96182"/>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Mobile Access</a:t>
            </a:r>
          </a:p>
        </p:txBody>
      </p:sp>
      <p:sp>
        <p:nvSpPr>
          <p:cNvPr id="13" name="Speech Bubble: Rectangle 12">
            <a:extLst>
              <a:ext uri="{FF2B5EF4-FFF2-40B4-BE49-F238E27FC236}">
                <a16:creationId xmlns:a16="http://schemas.microsoft.com/office/drawing/2014/main" id="{ACDA96FB-F77A-A4E2-F446-AFF070F20D66}"/>
              </a:ext>
            </a:extLst>
          </p:cNvPr>
          <p:cNvSpPr/>
          <p:nvPr/>
        </p:nvSpPr>
        <p:spPr>
          <a:xfrm>
            <a:off x="6487171" y="4636669"/>
            <a:ext cx="1725516" cy="1742235"/>
          </a:xfrm>
          <a:prstGeom prst="wedgeRectCallout">
            <a:avLst>
              <a:gd name="adj1" fmla="val -106053"/>
              <a:gd name="adj2" fmla="val 638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Drill to Details and View  Attached/</a:t>
            </a:r>
            <a:br>
              <a:rPr lang="en-US" b="1">
                <a:solidFill>
                  <a:schemeClr val="bg1"/>
                </a:solidFill>
              </a:rPr>
            </a:br>
            <a:r>
              <a:rPr lang="en-US" b="1">
                <a:solidFill>
                  <a:schemeClr val="bg1"/>
                </a:solidFill>
              </a:rPr>
              <a:t>Archived  Documents</a:t>
            </a:r>
          </a:p>
        </p:txBody>
      </p:sp>
    </p:spTree>
    <p:extLst>
      <p:ext uri="{BB962C8B-B14F-4D97-AF65-F5344CB8AC3E}">
        <p14:creationId xmlns:p14="http://schemas.microsoft.com/office/powerpoint/2010/main" val="27574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en-US"/>
              <a:t>Wrap Up</a:t>
            </a:r>
          </a:p>
        </p:txBody>
      </p:sp>
      <p:sp>
        <p:nvSpPr>
          <p:cNvPr id="2" name="Slide Number Placeholder 3">
            <a:extLst>
              <a:ext uri="{FF2B5EF4-FFF2-40B4-BE49-F238E27FC236}">
                <a16:creationId xmlns:a16="http://schemas.microsoft.com/office/drawing/2014/main" id="{D86E25D5-379E-1CDB-5097-AB2482D4A340}"/>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31</a:t>
            </a:fld>
            <a:endParaRPr lang="en-US"/>
          </a:p>
        </p:txBody>
      </p:sp>
    </p:spTree>
    <p:extLst>
      <p:ext uri="{BB962C8B-B14F-4D97-AF65-F5344CB8AC3E}">
        <p14:creationId xmlns:p14="http://schemas.microsoft.com/office/powerpoint/2010/main" val="1079999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401DF-03F1-045C-1D0E-F2E12BDB47B9}"/>
              </a:ext>
            </a:extLst>
          </p:cNvPr>
          <p:cNvSpPr>
            <a:spLocks noGrp="1"/>
          </p:cNvSpPr>
          <p:nvPr>
            <p:ph type="title"/>
          </p:nvPr>
        </p:nvSpPr>
        <p:spPr/>
        <p:txBody>
          <a:bodyPr/>
          <a:lstStyle/>
          <a:p>
            <a:r>
              <a:rPr lang="en-US"/>
              <a:t>How to Remove Roadblocks on Road to S/4HANA and Maximize Value </a:t>
            </a:r>
          </a:p>
        </p:txBody>
      </p:sp>
      <p:sp>
        <p:nvSpPr>
          <p:cNvPr id="4" name="Text Placeholder 3">
            <a:extLst>
              <a:ext uri="{FF2B5EF4-FFF2-40B4-BE49-F238E27FC236}">
                <a16:creationId xmlns:a16="http://schemas.microsoft.com/office/drawing/2014/main" id="{2BA12669-410F-6EE2-5368-27DB7460593F}"/>
              </a:ext>
            </a:extLst>
          </p:cNvPr>
          <p:cNvSpPr>
            <a:spLocks noGrp="1"/>
          </p:cNvSpPr>
          <p:nvPr>
            <p:ph type="body" idx="1"/>
          </p:nvPr>
        </p:nvSpPr>
        <p:spPr>
          <a:xfrm>
            <a:off x="551384" y="1304924"/>
            <a:ext cx="11089754" cy="4716463"/>
          </a:xfrm>
        </p:spPr>
        <p:txBody>
          <a:bodyPr/>
          <a:lstStyle/>
          <a:p>
            <a:pPr marL="342891" indent="-342891">
              <a:lnSpc>
                <a:spcPct val="105000"/>
              </a:lnSpc>
              <a:spcBef>
                <a:spcPts val="0"/>
              </a:spcBef>
              <a:spcAft>
                <a:spcPts val="1600"/>
              </a:spcAft>
              <a:buClr>
                <a:schemeClr val="accent1"/>
              </a:buClr>
              <a:buFont typeface="Wingdings" panose="05000000000000000000" pitchFamily="2" charset="2"/>
              <a:buChar char="ü"/>
            </a:pPr>
            <a:r>
              <a:rPr lang="en-US" sz="2400" b="1"/>
              <a:t>Clean-up, archive data</a:t>
            </a:r>
            <a:r>
              <a:rPr lang="en-US" sz="2400"/>
              <a:t> that will not be loaded into the new systems</a:t>
            </a:r>
          </a:p>
          <a:p>
            <a:pPr marL="342891" indent="-342891">
              <a:lnSpc>
                <a:spcPct val="105000"/>
              </a:lnSpc>
              <a:spcBef>
                <a:spcPts val="0"/>
              </a:spcBef>
              <a:spcAft>
                <a:spcPts val="1600"/>
              </a:spcAft>
              <a:buClr>
                <a:schemeClr val="accent1"/>
              </a:buClr>
              <a:buFont typeface="Wingdings" panose="05000000000000000000" pitchFamily="2" charset="2"/>
              <a:buChar char="ü"/>
            </a:pPr>
            <a:r>
              <a:rPr lang="en-US" sz="2400" kern="800">
                <a:latin typeface="Arial" panose="020B0604020202020204" pitchFamily="34" charset="0"/>
                <a:cs typeface="Arial" panose="020B0604020202020204" pitchFamily="34" charset="0"/>
              </a:rPr>
              <a:t>Understand your </a:t>
            </a:r>
            <a:r>
              <a:rPr lang="en-US" sz="2400" b="1" kern="800">
                <a:latin typeface="Arial" panose="020B0604020202020204" pitchFamily="34" charset="0"/>
                <a:cs typeface="Arial" panose="020B0604020202020204" pitchFamily="34" charset="0"/>
              </a:rPr>
              <a:t>path to HANA</a:t>
            </a:r>
            <a:r>
              <a:rPr lang="en-US" sz="2400" kern="800">
                <a:latin typeface="Arial" panose="020B0604020202020204" pitchFamily="34" charset="0"/>
                <a:cs typeface="Arial" panose="020B0604020202020204" pitchFamily="34" charset="0"/>
              </a:rPr>
              <a:t> to determine data migration and storage needs  </a:t>
            </a:r>
          </a:p>
          <a:p>
            <a:pPr marL="342891" indent="-342891">
              <a:lnSpc>
                <a:spcPct val="105000"/>
              </a:lnSpc>
              <a:spcBef>
                <a:spcPts val="0"/>
              </a:spcBef>
              <a:spcAft>
                <a:spcPts val="1600"/>
              </a:spcAft>
              <a:buClr>
                <a:schemeClr val="accent1"/>
              </a:buClr>
              <a:buFont typeface="Wingdings" panose="05000000000000000000" pitchFamily="2" charset="2"/>
              <a:buChar char="ü"/>
            </a:pPr>
            <a:r>
              <a:rPr lang="en-US" sz="2400"/>
              <a:t>Eliminate </a:t>
            </a:r>
            <a:r>
              <a:rPr lang="en-US" sz="2400" b="1"/>
              <a:t>customizations </a:t>
            </a:r>
            <a:r>
              <a:rPr lang="en-US" sz="2400"/>
              <a:t>and</a:t>
            </a:r>
            <a:r>
              <a:rPr lang="en-US" sz="2400" b="1"/>
              <a:t> standardize </a:t>
            </a:r>
            <a:r>
              <a:rPr lang="en-US" sz="2400"/>
              <a:t>finance processes globally</a:t>
            </a:r>
          </a:p>
          <a:p>
            <a:pPr marL="342891" indent="-342891">
              <a:lnSpc>
                <a:spcPct val="105000"/>
              </a:lnSpc>
              <a:spcBef>
                <a:spcPts val="0"/>
              </a:spcBef>
              <a:spcAft>
                <a:spcPts val="1600"/>
              </a:spcAft>
              <a:buClr>
                <a:schemeClr val="accent1"/>
              </a:buClr>
              <a:buFont typeface="Wingdings" panose="05000000000000000000" pitchFamily="2" charset="2"/>
              <a:buChar char="ü"/>
            </a:pPr>
            <a:r>
              <a:rPr lang="en-US" sz="2400" b="1"/>
              <a:t>Increase automation </a:t>
            </a:r>
            <a:r>
              <a:rPr lang="en-US" sz="2400"/>
              <a:t>with SAP-certified add-on solutions that can be </a:t>
            </a:r>
            <a:br>
              <a:rPr lang="en-US" sz="2400"/>
            </a:br>
            <a:r>
              <a:rPr lang="en-US" sz="2400"/>
              <a:t>managed by the business without IT assistance</a:t>
            </a:r>
          </a:p>
          <a:p>
            <a:pPr marL="342891" indent="-342891">
              <a:lnSpc>
                <a:spcPct val="105000"/>
              </a:lnSpc>
              <a:spcBef>
                <a:spcPts val="0"/>
              </a:spcBef>
              <a:spcAft>
                <a:spcPts val="1600"/>
              </a:spcAft>
              <a:buClr>
                <a:schemeClr val="accent1"/>
              </a:buClr>
              <a:buFont typeface="Wingdings" panose="05000000000000000000" pitchFamily="2" charset="2"/>
              <a:buChar char="ü"/>
            </a:pPr>
            <a:r>
              <a:rPr lang="en-US" sz="2400" b="1"/>
              <a:t>Ensure a clean core</a:t>
            </a:r>
            <a:r>
              <a:rPr lang="en-US" sz="2400"/>
              <a:t> by extending S/4HANA with standardize connectivity though SAP BTP</a:t>
            </a:r>
          </a:p>
          <a:p>
            <a:pPr marL="342891" indent="-342891">
              <a:lnSpc>
                <a:spcPct val="105000"/>
              </a:lnSpc>
              <a:spcBef>
                <a:spcPts val="0"/>
              </a:spcBef>
              <a:buClr>
                <a:schemeClr val="accent1"/>
              </a:buClr>
              <a:buFont typeface="Wingdings" panose="05000000000000000000" pitchFamily="2" charset="2"/>
              <a:buChar char="ü"/>
            </a:pPr>
            <a:r>
              <a:rPr lang="en-US" sz="2400"/>
              <a:t>Work with </a:t>
            </a:r>
            <a:r>
              <a:rPr lang="en-US" sz="2400" b="1"/>
              <a:t>knowledgeable solution partners </a:t>
            </a:r>
            <a:r>
              <a:rPr lang="en-US" sz="2400"/>
              <a:t>– S/4HANA is more than an </a:t>
            </a:r>
            <a:br>
              <a:rPr lang="en-US" sz="2400"/>
            </a:br>
            <a:r>
              <a:rPr lang="en-US" sz="2400"/>
              <a:t>IT project, it will impact your business processes too! </a:t>
            </a:r>
          </a:p>
        </p:txBody>
      </p:sp>
    </p:spTree>
    <p:extLst>
      <p:ext uri="{BB962C8B-B14F-4D97-AF65-F5344CB8AC3E}">
        <p14:creationId xmlns:p14="http://schemas.microsoft.com/office/powerpoint/2010/main" val="1532766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2AC4DB8-F70E-4B5A-8950-52ED2D79FF95}"/>
              </a:ext>
            </a:extLst>
          </p:cNvPr>
          <p:cNvSpPr/>
          <p:nvPr/>
        </p:nvSpPr>
        <p:spPr>
          <a:xfrm>
            <a:off x="585745" y="1543957"/>
            <a:ext cx="5113381" cy="992250"/>
          </a:xfrm>
          <a:custGeom>
            <a:avLst/>
            <a:gdLst>
              <a:gd name="connsiteX0" fmla="*/ 0 w 5113381"/>
              <a:gd name="connsiteY0" fmla="*/ 0 h 992250"/>
              <a:gd name="connsiteX1" fmla="*/ 5113381 w 5113381"/>
              <a:gd name="connsiteY1" fmla="*/ 0 h 992250"/>
              <a:gd name="connsiteX2" fmla="*/ 5113381 w 5113381"/>
              <a:gd name="connsiteY2" fmla="*/ 992250 h 992250"/>
              <a:gd name="connsiteX3" fmla="*/ 0 w 5113381"/>
              <a:gd name="connsiteY3" fmla="*/ 992250 h 992250"/>
              <a:gd name="connsiteX4" fmla="*/ 0 w 5113381"/>
              <a:gd name="connsiteY4" fmla="*/ 0 h 99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381" h="992250">
                <a:moveTo>
                  <a:pt x="0" y="0"/>
                </a:moveTo>
                <a:lnTo>
                  <a:pt x="5113381" y="0"/>
                </a:lnTo>
                <a:lnTo>
                  <a:pt x="5113381" y="992250"/>
                </a:lnTo>
                <a:lnTo>
                  <a:pt x="0" y="992250"/>
                </a:lnTo>
                <a:lnTo>
                  <a:pt x="0" y="0"/>
                </a:lnTo>
                <a:close/>
              </a:path>
            </a:pathLst>
          </a:custGeom>
          <a:ln w="38100">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6855" tIns="291592" rIns="39685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Serrala focuses on optimizing SAP </a:t>
            </a:r>
          </a:p>
          <a:p>
            <a:pPr marL="114300" lvl="1" indent="-114300" algn="l" defTabSz="622300">
              <a:lnSpc>
                <a:spcPct val="90000"/>
              </a:lnSpc>
              <a:spcBef>
                <a:spcPct val="0"/>
              </a:spcBef>
              <a:spcAft>
                <a:spcPct val="15000"/>
              </a:spcAft>
              <a:buChar char="•"/>
            </a:pPr>
            <a:r>
              <a:rPr lang="en-US" sz="1400" kern="1200"/>
              <a:t>Serrala provides real global and scalable business applications</a:t>
            </a:r>
          </a:p>
        </p:txBody>
      </p:sp>
      <p:sp>
        <p:nvSpPr>
          <p:cNvPr id="14" name="Rectangle 13">
            <a:extLst>
              <a:ext uri="{FF2B5EF4-FFF2-40B4-BE49-F238E27FC236}">
                <a16:creationId xmlns:a16="http://schemas.microsoft.com/office/drawing/2014/main" id="{BF0C6281-63DE-5E01-D75B-527564EEA81E}"/>
              </a:ext>
            </a:extLst>
          </p:cNvPr>
          <p:cNvSpPr/>
          <p:nvPr/>
        </p:nvSpPr>
        <p:spPr>
          <a:xfrm>
            <a:off x="841414" y="1337317"/>
            <a:ext cx="3579366" cy="413280"/>
          </a:xfrm>
          <a:prstGeom prst="rect">
            <a:avLst/>
          </a:prstGeom>
          <a:solidFill>
            <a:schemeClr val="bg1"/>
          </a:solid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467" tIns="20175" rIns="155467" bIns="20175" numCol="1" spcCol="1270" anchor="ctr" anchorCtr="0">
            <a:noAutofit/>
          </a:bodyPr>
          <a:lstStyle/>
          <a:p>
            <a:pPr marL="0" lvl="0" indent="0" defTabSz="622300">
              <a:lnSpc>
                <a:spcPct val="90000"/>
              </a:lnSpc>
              <a:spcBef>
                <a:spcPct val="0"/>
              </a:spcBef>
              <a:spcAft>
                <a:spcPct val="35000"/>
              </a:spcAft>
              <a:buNone/>
            </a:pPr>
            <a:r>
              <a:rPr lang="en-US" sz="1400" b="1" kern="1200">
                <a:solidFill>
                  <a:schemeClr val="tx1"/>
                </a:solidFill>
              </a:rPr>
              <a:t>Business Needs</a:t>
            </a:r>
          </a:p>
        </p:txBody>
      </p:sp>
      <p:sp>
        <p:nvSpPr>
          <p:cNvPr id="21" name="Freeform: Shape 20">
            <a:extLst>
              <a:ext uri="{FF2B5EF4-FFF2-40B4-BE49-F238E27FC236}">
                <a16:creationId xmlns:a16="http://schemas.microsoft.com/office/drawing/2014/main" id="{E75DDDCF-8420-1E6C-1AED-E95F15791771}"/>
              </a:ext>
            </a:extLst>
          </p:cNvPr>
          <p:cNvSpPr/>
          <p:nvPr/>
        </p:nvSpPr>
        <p:spPr>
          <a:xfrm>
            <a:off x="585745" y="2818467"/>
            <a:ext cx="5113381" cy="793800"/>
          </a:xfrm>
          <a:custGeom>
            <a:avLst/>
            <a:gdLst>
              <a:gd name="connsiteX0" fmla="*/ 0 w 5113381"/>
              <a:gd name="connsiteY0" fmla="*/ 0 h 793800"/>
              <a:gd name="connsiteX1" fmla="*/ 5113381 w 5113381"/>
              <a:gd name="connsiteY1" fmla="*/ 0 h 793800"/>
              <a:gd name="connsiteX2" fmla="*/ 5113381 w 5113381"/>
              <a:gd name="connsiteY2" fmla="*/ 793800 h 793800"/>
              <a:gd name="connsiteX3" fmla="*/ 0 w 5113381"/>
              <a:gd name="connsiteY3" fmla="*/ 793800 h 793800"/>
              <a:gd name="connsiteX4" fmla="*/ 0 w 5113381"/>
              <a:gd name="connsiteY4" fmla="*/ 0 h 7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381" h="793800">
                <a:moveTo>
                  <a:pt x="0" y="0"/>
                </a:moveTo>
                <a:lnTo>
                  <a:pt x="5113381" y="0"/>
                </a:lnTo>
                <a:lnTo>
                  <a:pt x="5113381" y="793800"/>
                </a:lnTo>
                <a:lnTo>
                  <a:pt x="0" y="793800"/>
                </a:lnTo>
                <a:lnTo>
                  <a:pt x="0" y="0"/>
                </a:lnTo>
                <a:close/>
              </a:path>
            </a:pathLst>
          </a:custGeom>
          <a:ln w="38100">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6855" tIns="291592" rIns="39685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S/4HANA move is fully supported</a:t>
            </a:r>
          </a:p>
          <a:p>
            <a:pPr marL="114300" lvl="1" indent="-114300" algn="l" defTabSz="622300">
              <a:lnSpc>
                <a:spcPct val="90000"/>
              </a:lnSpc>
              <a:spcBef>
                <a:spcPct val="0"/>
              </a:spcBef>
              <a:spcAft>
                <a:spcPct val="15000"/>
              </a:spcAft>
              <a:buChar char="•"/>
            </a:pPr>
            <a:r>
              <a:rPr lang="en-US" sz="1400" kern="1200"/>
              <a:t>Serrala applications support global standardization</a:t>
            </a:r>
          </a:p>
        </p:txBody>
      </p:sp>
      <p:sp>
        <p:nvSpPr>
          <p:cNvPr id="22" name="Rectangle 21">
            <a:extLst>
              <a:ext uri="{FF2B5EF4-FFF2-40B4-BE49-F238E27FC236}">
                <a16:creationId xmlns:a16="http://schemas.microsoft.com/office/drawing/2014/main" id="{A7C17325-863D-0289-2121-700ED259CEF1}"/>
              </a:ext>
            </a:extLst>
          </p:cNvPr>
          <p:cNvSpPr/>
          <p:nvPr/>
        </p:nvSpPr>
        <p:spPr>
          <a:xfrm>
            <a:off x="841414" y="2611807"/>
            <a:ext cx="3579366" cy="413280"/>
          </a:xfrm>
          <a:prstGeom prst="rect">
            <a:avLst/>
          </a:prstGeom>
          <a:solidFill>
            <a:schemeClr val="bg1"/>
          </a:solid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467" tIns="20175" rIns="155467" bIns="20175"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ERP &amp; Process Standardization</a:t>
            </a:r>
          </a:p>
        </p:txBody>
      </p:sp>
      <p:sp>
        <p:nvSpPr>
          <p:cNvPr id="23" name="Freeform: Shape 22">
            <a:extLst>
              <a:ext uri="{FF2B5EF4-FFF2-40B4-BE49-F238E27FC236}">
                <a16:creationId xmlns:a16="http://schemas.microsoft.com/office/drawing/2014/main" id="{CCB7E96A-2CAA-671E-C559-413A44B0FB11}"/>
              </a:ext>
            </a:extLst>
          </p:cNvPr>
          <p:cNvSpPr/>
          <p:nvPr/>
        </p:nvSpPr>
        <p:spPr>
          <a:xfrm>
            <a:off x="585745" y="3894488"/>
            <a:ext cx="5113381" cy="992250"/>
          </a:xfrm>
          <a:custGeom>
            <a:avLst/>
            <a:gdLst>
              <a:gd name="connsiteX0" fmla="*/ 0 w 5113381"/>
              <a:gd name="connsiteY0" fmla="*/ 0 h 992250"/>
              <a:gd name="connsiteX1" fmla="*/ 5113381 w 5113381"/>
              <a:gd name="connsiteY1" fmla="*/ 0 h 992250"/>
              <a:gd name="connsiteX2" fmla="*/ 5113381 w 5113381"/>
              <a:gd name="connsiteY2" fmla="*/ 992250 h 992250"/>
              <a:gd name="connsiteX3" fmla="*/ 0 w 5113381"/>
              <a:gd name="connsiteY3" fmla="*/ 992250 h 992250"/>
              <a:gd name="connsiteX4" fmla="*/ 0 w 5113381"/>
              <a:gd name="connsiteY4" fmla="*/ 0 h 99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381" h="992250">
                <a:moveTo>
                  <a:pt x="0" y="0"/>
                </a:moveTo>
                <a:lnTo>
                  <a:pt x="5113381" y="0"/>
                </a:lnTo>
                <a:lnTo>
                  <a:pt x="5113381" y="992250"/>
                </a:lnTo>
                <a:lnTo>
                  <a:pt x="0" y="992250"/>
                </a:lnTo>
                <a:lnTo>
                  <a:pt x="0" y="0"/>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6855" tIns="291592" rIns="39685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Multiple cloud services can seamlessly be integrated</a:t>
            </a:r>
          </a:p>
          <a:p>
            <a:pPr marL="114300" lvl="1" indent="-114300" algn="l" defTabSz="622300">
              <a:lnSpc>
                <a:spcPct val="90000"/>
              </a:lnSpc>
              <a:spcBef>
                <a:spcPct val="0"/>
              </a:spcBef>
              <a:spcAft>
                <a:spcPct val="15000"/>
              </a:spcAft>
              <a:buChar char="•"/>
            </a:pPr>
            <a:r>
              <a:rPr lang="en-US" sz="1400" kern="1200"/>
              <a:t>Hybrid approach is supported to accommodate customer needs</a:t>
            </a:r>
          </a:p>
        </p:txBody>
      </p:sp>
      <p:sp>
        <p:nvSpPr>
          <p:cNvPr id="24" name="Rectangle 23">
            <a:extLst>
              <a:ext uri="{FF2B5EF4-FFF2-40B4-BE49-F238E27FC236}">
                <a16:creationId xmlns:a16="http://schemas.microsoft.com/office/drawing/2014/main" id="{C3772999-1B3D-A5A5-1587-7D82C52257E0}"/>
              </a:ext>
            </a:extLst>
          </p:cNvPr>
          <p:cNvSpPr/>
          <p:nvPr/>
        </p:nvSpPr>
        <p:spPr>
          <a:xfrm>
            <a:off x="841414" y="3687848"/>
            <a:ext cx="3579366" cy="413280"/>
          </a:xfrm>
          <a:prstGeom prst="rect">
            <a:avLst/>
          </a:prstGeom>
          <a:solidFill>
            <a:schemeClr val="bg1"/>
          </a:solid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467" tIns="20175" rIns="155467" bIns="20175"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Transition to Cloud</a:t>
            </a:r>
          </a:p>
        </p:txBody>
      </p:sp>
      <p:sp>
        <p:nvSpPr>
          <p:cNvPr id="25" name="Freeform: Shape 24">
            <a:extLst>
              <a:ext uri="{FF2B5EF4-FFF2-40B4-BE49-F238E27FC236}">
                <a16:creationId xmlns:a16="http://schemas.microsoft.com/office/drawing/2014/main" id="{ED543B51-C602-8F8D-008D-B97F2EF44B5C}"/>
              </a:ext>
            </a:extLst>
          </p:cNvPr>
          <p:cNvSpPr/>
          <p:nvPr/>
        </p:nvSpPr>
        <p:spPr>
          <a:xfrm>
            <a:off x="585745" y="5168978"/>
            <a:ext cx="5113381" cy="793800"/>
          </a:xfrm>
          <a:custGeom>
            <a:avLst/>
            <a:gdLst>
              <a:gd name="connsiteX0" fmla="*/ 0 w 5113381"/>
              <a:gd name="connsiteY0" fmla="*/ 0 h 793800"/>
              <a:gd name="connsiteX1" fmla="*/ 5113381 w 5113381"/>
              <a:gd name="connsiteY1" fmla="*/ 0 h 793800"/>
              <a:gd name="connsiteX2" fmla="*/ 5113381 w 5113381"/>
              <a:gd name="connsiteY2" fmla="*/ 793800 h 793800"/>
              <a:gd name="connsiteX3" fmla="*/ 0 w 5113381"/>
              <a:gd name="connsiteY3" fmla="*/ 793800 h 793800"/>
              <a:gd name="connsiteX4" fmla="*/ 0 w 5113381"/>
              <a:gd name="connsiteY4" fmla="*/ 0 h 7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381" h="793800">
                <a:moveTo>
                  <a:pt x="0" y="0"/>
                </a:moveTo>
                <a:lnTo>
                  <a:pt x="5113381" y="0"/>
                </a:lnTo>
                <a:lnTo>
                  <a:pt x="5113381" y="793800"/>
                </a:lnTo>
                <a:lnTo>
                  <a:pt x="0" y="793800"/>
                </a:lnTo>
                <a:lnTo>
                  <a:pt x="0" y="0"/>
                </a:lnTo>
                <a:close/>
              </a:path>
            </a:pathLst>
          </a:custGeom>
          <a:ln w="381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6855" tIns="291592" rIns="39685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Serrala provides innovative solutions</a:t>
            </a: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t>Benchmarking with the best </a:t>
            </a:r>
          </a:p>
        </p:txBody>
      </p:sp>
      <p:sp>
        <p:nvSpPr>
          <p:cNvPr id="26" name="Rectangle 25">
            <a:extLst>
              <a:ext uri="{FF2B5EF4-FFF2-40B4-BE49-F238E27FC236}">
                <a16:creationId xmlns:a16="http://schemas.microsoft.com/office/drawing/2014/main" id="{8813E96F-737E-6BC0-DDBF-00959265F458}"/>
              </a:ext>
            </a:extLst>
          </p:cNvPr>
          <p:cNvSpPr/>
          <p:nvPr/>
        </p:nvSpPr>
        <p:spPr>
          <a:xfrm>
            <a:off x="841414" y="4962338"/>
            <a:ext cx="3579366" cy="413280"/>
          </a:xfrm>
          <a:prstGeom prst="rect">
            <a:avLst/>
          </a:prstGeom>
          <a:solidFill>
            <a:schemeClr val="bg1"/>
          </a:solidFill>
          <a:ln w="3810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5467" tIns="20175" rIns="155467" bIns="20175" numCol="1" spcCol="1270" anchor="ctr" anchorCtr="0">
            <a:noAutofit/>
          </a:bodyPr>
          <a:lstStyle/>
          <a:p>
            <a:pPr marL="0" lvl="0" indent="0" algn="l" defTabSz="622300">
              <a:lnSpc>
                <a:spcPct val="90000"/>
              </a:lnSpc>
              <a:spcBef>
                <a:spcPct val="0"/>
              </a:spcBef>
              <a:spcAft>
                <a:spcPct val="35000"/>
              </a:spcAft>
              <a:buNone/>
            </a:pPr>
            <a:r>
              <a:rPr lang="en-US" sz="1400" b="1" kern="1200">
                <a:solidFill>
                  <a:schemeClr val="tx1"/>
                </a:solidFill>
              </a:rPr>
              <a:t>Digitization &amp; Innovation</a:t>
            </a:r>
          </a:p>
        </p:txBody>
      </p:sp>
      <p:sp>
        <p:nvSpPr>
          <p:cNvPr id="15" name="Rectangle 14">
            <a:extLst>
              <a:ext uri="{FF2B5EF4-FFF2-40B4-BE49-F238E27FC236}">
                <a16:creationId xmlns:a16="http://schemas.microsoft.com/office/drawing/2014/main" id="{041BC6AF-9030-4EDA-AE60-E8CE53F470DE}"/>
              </a:ext>
            </a:extLst>
          </p:cNvPr>
          <p:cNvSpPr/>
          <p:nvPr/>
        </p:nvSpPr>
        <p:spPr>
          <a:xfrm>
            <a:off x="5383708" y="2612722"/>
            <a:ext cx="826245" cy="8791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a:solidFill>
                <a:schemeClr val="bg1"/>
              </a:solidFill>
              <a:latin typeface="Arial" panose="020B0604020202020204" pitchFamily="34" charset="0"/>
            </a:endParaRPr>
          </a:p>
        </p:txBody>
      </p:sp>
      <p:sp>
        <p:nvSpPr>
          <p:cNvPr id="16" name="Rectangle 15">
            <a:extLst>
              <a:ext uri="{FF2B5EF4-FFF2-40B4-BE49-F238E27FC236}">
                <a16:creationId xmlns:a16="http://schemas.microsoft.com/office/drawing/2014/main" id="{B9396845-865D-4C54-B895-36E807786596}"/>
              </a:ext>
            </a:extLst>
          </p:cNvPr>
          <p:cNvSpPr/>
          <p:nvPr/>
        </p:nvSpPr>
        <p:spPr>
          <a:xfrm>
            <a:off x="5383707" y="3760166"/>
            <a:ext cx="826245" cy="65295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6D532EA9-225F-48A0-8917-A7D57654D9AF}"/>
              </a:ext>
            </a:extLst>
          </p:cNvPr>
          <p:cNvSpPr/>
          <p:nvPr/>
        </p:nvSpPr>
        <p:spPr>
          <a:xfrm>
            <a:off x="5321762" y="4938834"/>
            <a:ext cx="826245" cy="75687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a:solidFill>
                <a:schemeClr val="bg1"/>
              </a:solidFill>
              <a:latin typeface="Arial" panose="020B0604020202020204" pitchFamily="34" charset="0"/>
            </a:endParaRPr>
          </a:p>
        </p:txBody>
      </p:sp>
      <p:sp>
        <p:nvSpPr>
          <p:cNvPr id="13" name="Rectangle 12">
            <a:extLst>
              <a:ext uri="{FF2B5EF4-FFF2-40B4-BE49-F238E27FC236}">
                <a16:creationId xmlns:a16="http://schemas.microsoft.com/office/drawing/2014/main" id="{6571CBF1-FAE3-476E-94D3-BAA0904D3E7D}"/>
              </a:ext>
            </a:extLst>
          </p:cNvPr>
          <p:cNvSpPr/>
          <p:nvPr/>
        </p:nvSpPr>
        <p:spPr>
          <a:xfrm>
            <a:off x="5279281" y="1249428"/>
            <a:ext cx="826245" cy="87918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a:solidFill>
                <a:schemeClr val="bg1"/>
              </a:solidFill>
              <a:latin typeface="Arial" panose="020B0604020202020204" pitchFamily="34" charset="0"/>
            </a:endParaRPr>
          </a:p>
        </p:txBody>
      </p:sp>
      <p:sp>
        <p:nvSpPr>
          <p:cNvPr id="5" name="Title 4"/>
          <p:cNvSpPr>
            <a:spLocks noGrp="1"/>
          </p:cNvSpPr>
          <p:nvPr>
            <p:ph type="title"/>
          </p:nvPr>
        </p:nvSpPr>
        <p:spPr/>
        <p:txBody>
          <a:bodyPr>
            <a:noAutofit/>
          </a:bodyPr>
          <a:lstStyle/>
          <a:p>
            <a:r>
              <a:rPr lang="en-US" noProof="0"/>
              <a:t>Why S/4HANA &amp; Serrala</a:t>
            </a:r>
          </a:p>
        </p:txBody>
      </p:sp>
      <p:sp>
        <p:nvSpPr>
          <p:cNvPr id="7" name="Freeform 5">
            <a:extLst>
              <a:ext uri="{FF2B5EF4-FFF2-40B4-BE49-F238E27FC236}">
                <a16:creationId xmlns:a16="http://schemas.microsoft.com/office/drawing/2014/main" id="{4AF38159-00BD-4628-9D54-5972E54DC863}"/>
              </a:ext>
            </a:extLst>
          </p:cNvPr>
          <p:cNvSpPr>
            <a:spLocks noChangeAspect="1" noEditPoints="1"/>
          </p:cNvSpPr>
          <p:nvPr/>
        </p:nvSpPr>
        <p:spPr bwMode="auto">
          <a:xfrm>
            <a:off x="9389131" y="519586"/>
            <a:ext cx="1378590" cy="686667"/>
          </a:xfrm>
          <a:custGeom>
            <a:avLst/>
            <a:gdLst>
              <a:gd name="T0" fmla="*/ 337 w 354"/>
              <a:gd name="T1" fmla="*/ 81 h 175"/>
              <a:gd name="T2" fmla="*/ 162 w 354"/>
              <a:gd name="T3" fmla="*/ 79 h 175"/>
              <a:gd name="T4" fmla="*/ 187 w 354"/>
              <a:gd name="T5" fmla="*/ 58 h 175"/>
              <a:gd name="T6" fmla="*/ 28 w 354"/>
              <a:gd name="T7" fmla="*/ 81 h 175"/>
              <a:gd name="T8" fmla="*/ 91 w 354"/>
              <a:gd name="T9" fmla="*/ 81 h 175"/>
              <a:gd name="T10" fmla="*/ 257 w 354"/>
              <a:gd name="T11" fmla="*/ 0 h 175"/>
              <a:gd name="T12" fmla="*/ 127 w 354"/>
              <a:gd name="T13" fmla="*/ 51 h 175"/>
              <a:gd name="T14" fmla="*/ 0 w 354"/>
              <a:gd name="T15" fmla="*/ 92 h 175"/>
              <a:gd name="T16" fmla="*/ 162 w 354"/>
              <a:gd name="T17" fmla="*/ 93 h 175"/>
              <a:gd name="T18" fmla="*/ 354 w 354"/>
              <a:gd name="T19" fmla="*/ 92 h 175"/>
              <a:gd name="T20" fmla="*/ 328 w 354"/>
              <a:gd name="T21" fmla="*/ 158 h 175"/>
              <a:gd name="T22" fmla="*/ 328 w 354"/>
              <a:gd name="T23" fmla="*/ 158 h 175"/>
              <a:gd name="T24" fmla="*/ 354 w 354"/>
              <a:gd name="T25" fmla="*/ 174 h 175"/>
              <a:gd name="T26" fmla="*/ 326 w 354"/>
              <a:gd name="T27" fmla="*/ 166 h 175"/>
              <a:gd name="T28" fmla="*/ 326 w 354"/>
              <a:gd name="T29" fmla="*/ 133 h 175"/>
              <a:gd name="T30" fmla="*/ 282 w 354"/>
              <a:gd name="T31" fmla="*/ 165 h 175"/>
              <a:gd name="T32" fmla="*/ 271 w 354"/>
              <a:gd name="T33" fmla="*/ 174 h 175"/>
              <a:gd name="T34" fmla="*/ 236 w 354"/>
              <a:gd name="T35" fmla="*/ 158 h 175"/>
              <a:gd name="T36" fmla="*/ 225 w 354"/>
              <a:gd name="T37" fmla="*/ 133 h 175"/>
              <a:gd name="T38" fmla="*/ 241 w 354"/>
              <a:gd name="T39" fmla="*/ 174 h 175"/>
              <a:gd name="T40" fmla="*/ 223 w 354"/>
              <a:gd name="T41" fmla="*/ 174 h 175"/>
              <a:gd name="T42" fmla="*/ 177 w 354"/>
              <a:gd name="T43" fmla="*/ 152 h 175"/>
              <a:gd name="T44" fmla="*/ 177 w 354"/>
              <a:gd name="T45" fmla="*/ 142 h 175"/>
              <a:gd name="T46" fmla="*/ 177 w 354"/>
              <a:gd name="T47" fmla="*/ 152 h 175"/>
              <a:gd name="T48" fmla="*/ 194 w 354"/>
              <a:gd name="T49" fmla="*/ 146 h 175"/>
              <a:gd name="T50" fmla="*/ 197 w 354"/>
              <a:gd name="T51" fmla="*/ 174 h 175"/>
              <a:gd name="T52" fmla="*/ 173 w 354"/>
              <a:gd name="T53" fmla="*/ 159 h 175"/>
              <a:gd name="T54" fmla="*/ 162 w 354"/>
              <a:gd name="T55" fmla="*/ 133 h 175"/>
              <a:gd name="T56" fmla="*/ 128 w 354"/>
              <a:gd name="T57" fmla="*/ 147 h 175"/>
              <a:gd name="T58" fmla="*/ 119 w 354"/>
              <a:gd name="T59" fmla="*/ 152 h 175"/>
              <a:gd name="T60" fmla="*/ 123 w 354"/>
              <a:gd name="T61" fmla="*/ 133 h 175"/>
              <a:gd name="T62" fmla="*/ 132 w 354"/>
              <a:gd name="T63" fmla="*/ 157 h 175"/>
              <a:gd name="T64" fmla="*/ 122 w 354"/>
              <a:gd name="T65" fmla="*/ 159 h 175"/>
              <a:gd name="T66" fmla="*/ 107 w 354"/>
              <a:gd name="T67" fmla="*/ 174 h 175"/>
              <a:gd name="T68" fmla="*/ 83 w 354"/>
              <a:gd name="T69" fmla="*/ 133 h 175"/>
              <a:gd name="T70" fmla="*/ 67 w 354"/>
              <a:gd name="T71" fmla="*/ 149 h 175"/>
              <a:gd name="T72" fmla="*/ 67 w 354"/>
              <a:gd name="T73" fmla="*/ 157 h 175"/>
              <a:gd name="T74" fmla="*/ 84 w 354"/>
              <a:gd name="T75" fmla="*/ 174 h 175"/>
              <a:gd name="T76" fmla="*/ 0 w 354"/>
              <a:gd name="T77" fmla="*/ 161 h 175"/>
              <a:gd name="T78" fmla="*/ 23 w 354"/>
              <a:gd name="T79" fmla="*/ 162 h 175"/>
              <a:gd name="T80" fmla="*/ 17 w 354"/>
              <a:gd name="T81" fmla="*/ 133 h 175"/>
              <a:gd name="T82" fmla="*/ 17 w 354"/>
              <a:gd name="T83" fmla="*/ 141 h 175"/>
              <a:gd name="T84" fmla="*/ 34 w 354"/>
              <a:gd name="T85" fmla="*/ 16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75">
                <a:moveTo>
                  <a:pt x="204" y="58"/>
                </a:moveTo>
                <a:cubicBezTo>
                  <a:pt x="257" y="14"/>
                  <a:pt x="257" y="14"/>
                  <a:pt x="257" y="14"/>
                </a:cubicBezTo>
                <a:cubicBezTo>
                  <a:pt x="337" y="81"/>
                  <a:pt x="337" y="81"/>
                  <a:pt x="337" y="81"/>
                </a:cubicBezTo>
                <a:cubicBezTo>
                  <a:pt x="232" y="81"/>
                  <a:pt x="232" y="81"/>
                  <a:pt x="232" y="81"/>
                </a:cubicBezTo>
                <a:cubicBezTo>
                  <a:pt x="204" y="58"/>
                  <a:pt x="204" y="58"/>
                  <a:pt x="204" y="58"/>
                </a:cubicBezTo>
                <a:close/>
                <a:moveTo>
                  <a:pt x="162" y="79"/>
                </a:moveTo>
                <a:cubicBezTo>
                  <a:pt x="136" y="58"/>
                  <a:pt x="136" y="58"/>
                  <a:pt x="136" y="58"/>
                </a:cubicBezTo>
                <a:cubicBezTo>
                  <a:pt x="162" y="37"/>
                  <a:pt x="162" y="37"/>
                  <a:pt x="162" y="37"/>
                </a:cubicBezTo>
                <a:cubicBezTo>
                  <a:pt x="187" y="58"/>
                  <a:pt x="187" y="58"/>
                  <a:pt x="187" y="58"/>
                </a:cubicBezTo>
                <a:cubicBezTo>
                  <a:pt x="162" y="79"/>
                  <a:pt x="162" y="79"/>
                  <a:pt x="162" y="79"/>
                </a:cubicBezTo>
                <a:close/>
                <a:moveTo>
                  <a:pt x="91" y="81"/>
                </a:moveTo>
                <a:cubicBezTo>
                  <a:pt x="28" y="81"/>
                  <a:pt x="28" y="81"/>
                  <a:pt x="28" y="81"/>
                </a:cubicBezTo>
                <a:cubicBezTo>
                  <a:pt x="106" y="48"/>
                  <a:pt x="106" y="48"/>
                  <a:pt x="106" y="48"/>
                </a:cubicBezTo>
                <a:cubicBezTo>
                  <a:pt x="119" y="58"/>
                  <a:pt x="119" y="58"/>
                  <a:pt x="119" y="58"/>
                </a:cubicBezTo>
                <a:cubicBezTo>
                  <a:pt x="91" y="81"/>
                  <a:pt x="91" y="81"/>
                  <a:pt x="91" y="81"/>
                </a:cubicBezTo>
                <a:close/>
                <a:moveTo>
                  <a:pt x="354" y="81"/>
                </a:moveTo>
                <a:cubicBezTo>
                  <a:pt x="354" y="81"/>
                  <a:pt x="354" y="81"/>
                  <a:pt x="354" y="81"/>
                </a:cubicBezTo>
                <a:cubicBezTo>
                  <a:pt x="257" y="0"/>
                  <a:pt x="257" y="0"/>
                  <a:pt x="257" y="0"/>
                </a:cubicBezTo>
                <a:cubicBezTo>
                  <a:pt x="196" y="51"/>
                  <a:pt x="196" y="51"/>
                  <a:pt x="196" y="51"/>
                </a:cubicBezTo>
                <a:cubicBezTo>
                  <a:pt x="162" y="22"/>
                  <a:pt x="162" y="22"/>
                  <a:pt x="162" y="22"/>
                </a:cubicBezTo>
                <a:cubicBezTo>
                  <a:pt x="127" y="51"/>
                  <a:pt x="127" y="51"/>
                  <a:pt x="127" y="51"/>
                </a:cubicBezTo>
                <a:cubicBezTo>
                  <a:pt x="108" y="36"/>
                  <a:pt x="108" y="36"/>
                  <a:pt x="108" y="36"/>
                </a:cubicBezTo>
                <a:cubicBezTo>
                  <a:pt x="0" y="81"/>
                  <a:pt x="0" y="81"/>
                  <a:pt x="0" y="81"/>
                </a:cubicBezTo>
                <a:cubicBezTo>
                  <a:pt x="0" y="92"/>
                  <a:pt x="0" y="92"/>
                  <a:pt x="0" y="92"/>
                </a:cubicBezTo>
                <a:cubicBezTo>
                  <a:pt x="95" y="92"/>
                  <a:pt x="95" y="92"/>
                  <a:pt x="95" y="92"/>
                </a:cubicBezTo>
                <a:cubicBezTo>
                  <a:pt x="127" y="65"/>
                  <a:pt x="127" y="65"/>
                  <a:pt x="127" y="65"/>
                </a:cubicBezTo>
                <a:cubicBezTo>
                  <a:pt x="162" y="93"/>
                  <a:pt x="162" y="93"/>
                  <a:pt x="162" y="93"/>
                </a:cubicBezTo>
                <a:cubicBezTo>
                  <a:pt x="196" y="65"/>
                  <a:pt x="196" y="65"/>
                  <a:pt x="196" y="65"/>
                </a:cubicBezTo>
                <a:cubicBezTo>
                  <a:pt x="228" y="92"/>
                  <a:pt x="228" y="92"/>
                  <a:pt x="228" y="92"/>
                </a:cubicBezTo>
                <a:cubicBezTo>
                  <a:pt x="354" y="92"/>
                  <a:pt x="354" y="92"/>
                  <a:pt x="354" y="92"/>
                </a:cubicBezTo>
                <a:cubicBezTo>
                  <a:pt x="354" y="81"/>
                  <a:pt x="354" y="81"/>
                  <a:pt x="354" y="81"/>
                </a:cubicBezTo>
                <a:cubicBezTo>
                  <a:pt x="354" y="81"/>
                  <a:pt x="354" y="81"/>
                  <a:pt x="354" y="81"/>
                </a:cubicBezTo>
                <a:close/>
                <a:moveTo>
                  <a:pt x="328" y="158"/>
                </a:moveTo>
                <a:cubicBezTo>
                  <a:pt x="337" y="158"/>
                  <a:pt x="337" y="158"/>
                  <a:pt x="337" y="158"/>
                </a:cubicBezTo>
                <a:cubicBezTo>
                  <a:pt x="333" y="143"/>
                  <a:pt x="333" y="143"/>
                  <a:pt x="333" y="143"/>
                </a:cubicBezTo>
                <a:cubicBezTo>
                  <a:pt x="328" y="158"/>
                  <a:pt x="328" y="158"/>
                  <a:pt x="328" y="158"/>
                </a:cubicBezTo>
                <a:close/>
                <a:moveTo>
                  <a:pt x="326" y="133"/>
                </a:moveTo>
                <a:cubicBezTo>
                  <a:pt x="341" y="133"/>
                  <a:pt x="341" y="133"/>
                  <a:pt x="341" y="133"/>
                </a:cubicBezTo>
                <a:cubicBezTo>
                  <a:pt x="354" y="174"/>
                  <a:pt x="354" y="174"/>
                  <a:pt x="354" y="174"/>
                </a:cubicBezTo>
                <a:cubicBezTo>
                  <a:pt x="342" y="174"/>
                  <a:pt x="342" y="174"/>
                  <a:pt x="342" y="174"/>
                </a:cubicBezTo>
                <a:cubicBezTo>
                  <a:pt x="339" y="166"/>
                  <a:pt x="339" y="166"/>
                  <a:pt x="339" y="166"/>
                </a:cubicBezTo>
                <a:cubicBezTo>
                  <a:pt x="326" y="166"/>
                  <a:pt x="326" y="166"/>
                  <a:pt x="326" y="166"/>
                </a:cubicBezTo>
                <a:cubicBezTo>
                  <a:pt x="324" y="174"/>
                  <a:pt x="324" y="174"/>
                  <a:pt x="324" y="174"/>
                </a:cubicBezTo>
                <a:cubicBezTo>
                  <a:pt x="313" y="174"/>
                  <a:pt x="313" y="174"/>
                  <a:pt x="313" y="174"/>
                </a:cubicBezTo>
                <a:cubicBezTo>
                  <a:pt x="326" y="133"/>
                  <a:pt x="326" y="133"/>
                  <a:pt x="326" y="133"/>
                </a:cubicBezTo>
                <a:close/>
                <a:moveTo>
                  <a:pt x="271" y="133"/>
                </a:moveTo>
                <a:cubicBezTo>
                  <a:pt x="282" y="133"/>
                  <a:pt x="282" y="133"/>
                  <a:pt x="282" y="133"/>
                </a:cubicBezTo>
                <a:cubicBezTo>
                  <a:pt x="282" y="165"/>
                  <a:pt x="282" y="165"/>
                  <a:pt x="282" y="165"/>
                </a:cubicBezTo>
                <a:cubicBezTo>
                  <a:pt x="298" y="165"/>
                  <a:pt x="298" y="165"/>
                  <a:pt x="298" y="165"/>
                </a:cubicBezTo>
                <a:cubicBezTo>
                  <a:pt x="298" y="174"/>
                  <a:pt x="298" y="174"/>
                  <a:pt x="298" y="174"/>
                </a:cubicBezTo>
                <a:cubicBezTo>
                  <a:pt x="271" y="174"/>
                  <a:pt x="271" y="174"/>
                  <a:pt x="271" y="174"/>
                </a:cubicBezTo>
                <a:cubicBezTo>
                  <a:pt x="271" y="133"/>
                  <a:pt x="271" y="133"/>
                  <a:pt x="271" y="133"/>
                </a:cubicBezTo>
                <a:close/>
                <a:moveTo>
                  <a:pt x="227" y="158"/>
                </a:moveTo>
                <a:cubicBezTo>
                  <a:pt x="236" y="158"/>
                  <a:pt x="236" y="158"/>
                  <a:pt x="236" y="158"/>
                </a:cubicBezTo>
                <a:cubicBezTo>
                  <a:pt x="232" y="143"/>
                  <a:pt x="232" y="143"/>
                  <a:pt x="232" y="143"/>
                </a:cubicBezTo>
                <a:cubicBezTo>
                  <a:pt x="227" y="158"/>
                  <a:pt x="227" y="158"/>
                  <a:pt x="227" y="158"/>
                </a:cubicBezTo>
                <a:close/>
                <a:moveTo>
                  <a:pt x="225" y="133"/>
                </a:moveTo>
                <a:cubicBezTo>
                  <a:pt x="240" y="133"/>
                  <a:pt x="240" y="133"/>
                  <a:pt x="240" y="133"/>
                </a:cubicBezTo>
                <a:cubicBezTo>
                  <a:pt x="253" y="174"/>
                  <a:pt x="253" y="174"/>
                  <a:pt x="253" y="174"/>
                </a:cubicBezTo>
                <a:cubicBezTo>
                  <a:pt x="241" y="174"/>
                  <a:pt x="241" y="174"/>
                  <a:pt x="241" y="174"/>
                </a:cubicBezTo>
                <a:cubicBezTo>
                  <a:pt x="238" y="166"/>
                  <a:pt x="238" y="166"/>
                  <a:pt x="238" y="166"/>
                </a:cubicBezTo>
                <a:cubicBezTo>
                  <a:pt x="225" y="166"/>
                  <a:pt x="225" y="166"/>
                  <a:pt x="225" y="166"/>
                </a:cubicBezTo>
                <a:cubicBezTo>
                  <a:pt x="223" y="174"/>
                  <a:pt x="223" y="174"/>
                  <a:pt x="223" y="174"/>
                </a:cubicBezTo>
                <a:cubicBezTo>
                  <a:pt x="212" y="174"/>
                  <a:pt x="212" y="174"/>
                  <a:pt x="212" y="174"/>
                </a:cubicBezTo>
                <a:cubicBezTo>
                  <a:pt x="225" y="133"/>
                  <a:pt x="225" y="133"/>
                  <a:pt x="225" y="133"/>
                </a:cubicBezTo>
                <a:close/>
                <a:moveTo>
                  <a:pt x="177" y="152"/>
                </a:moveTo>
                <a:cubicBezTo>
                  <a:pt x="181" y="152"/>
                  <a:pt x="183" y="150"/>
                  <a:pt x="183" y="147"/>
                </a:cubicBezTo>
                <a:cubicBezTo>
                  <a:pt x="183" y="147"/>
                  <a:pt x="183" y="147"/>
                  <a:pt x="183" y="147"/>
                </a:cubicBezTo>
                <a:cubicBezTo>
                  <a:pt x="183" y="143"/>
                  <a:pt x="181" y="142"/>
                  <a:pt x="177" y="142"/>
                </a:cubicBezTo>
                <a:cubicBezTo>
                  <a:pt x="173" y="142"/>
                  <a:pt x="173" y="142"/>
                  <a:pt x="173" y="142"/>
                </a:cubicBezTo>
                <a:cubicBezTo>
                  <a:pt x="173" y="152"/>
                  <a:pt x="173" y="152"/>
                  <a:pt x="173" y="152"/>
                </a:cubicBezTo>
                <a:cubicBezTo>
                  <a:pt x="177" y="152"/>
                  <a:pt x="177" y="152"/>
                  <a:pt x="177" y="152"/>
                </a:cubicBezTo>
                <a:close/>
                <a:moveTo>
                  <a:pt x="162" y="133"/>
                </a:moveTo>
                <a:cubicBezTo>
                  <a:pt x="178" y="133"/>
                  <a:pt x="178" y="133"/>
                  <a:pt x="178" y="133"/>
                </a:cubicBezTo>
                <a:cubicBezTo>
                  <a:pt x="188" y="133"/>
                  <a:pt x="194" y="137"/>
                  <a:pt x="194" y="146"/>
                </a:cubicBezTo>
                <a:cubicBezTo>
                  <a:pt x="194" y="146"/>
                  <a:pt x="194" y="146"/>
                  <a:pt x="194" y="146"/>
                </a:cubicBezTo>
                <a:cubicBezTo>
                  <a:pt x="194" y="152"/>
                  <a:pt x="191" y="155"/>
                  <a:pt x="187" y="157"/>
                </a:cubicBezTo>
                <a:cubicBezTo>
                  <a:pt x="197" y="174"/>
                  <a:pt x="197" y="174"/>
                  <a:pt x="197" y="174"/>
                </a:cubicBezTo>
                <a:cubicBezTo>
                  <a:pt x="184" y="174"/>
                  <a:pt x="184" y="174"/>
                  <a:pt x="184" y="174"/>
                </a:cubicBezTo>
                <a:cubicBezTo>
                  <a:pt x="176" y="159"/>
                  <a:pt x="176" y="159"/>
                  <a:pt x="176" y="159"/>
                </a:cubicBezTo>
                <a:cubicBezTo>
                  <a:pt x="173" y="159"/>
                  <a:pt x="173" y="159"/>
                  <a:pt x="173" y="159"/>
                </a:cubicBezTo>
                <a:cubicBezTo>
                  <a:pt x="173" y="174"/>
                  <a:pt x="173" y="174"/>
                  <a:pt x="173" y="174"/>
                </a:cubicBezTo>
                <a:cubicBezTo>
                  <a:pt x="162" y="174"/>
                  <a:pt x="162" y="174"/>
                  <a:pt x="162" y="174"/>
                </a:cubicBezTo>
                <a:cubicBezTo>
                  <a:pt x="162" y="133"/>
                  <a:pt x="162" y="133"/>
                  <a:pt x="162" y="133"/>
                </a:cubicBezTo>
                <a:close/>
                <a:moveTo>
                  <a:pt x="123" y="152"/>
                </a:moveTo>
                <a:cubicBezTo>
                  <a:pt x="126" y="152"/>
                  <a:pt x="128" y="150"/>
                  <a:pt x="128" y="147"/>
                </a:cubicBezTo>
                <a:cubicBezTo>
                  <a:pt x="128" y="147"/>
                  <a:pt x="128" y="147"/>
                  <a:pt x="128" y="147"/>
                </a:cubicBezTo>
                <a:cubicBezTo>
                  <a:pt x="128" y="143"/>
                  <a:pt x="126" y="142"/>
                  <a:pt x="123" y="142"/>
                </a:cubicBezTo>
                <a:cubicBezTo>
                  <a:pt x="119" y="142"/>
                  <a:pt x="119" y="142"/>
                  <a:pt x="119" y="142"/>
                </a:cubicBezTo>
                <a:cubicBezTo>
                  <a:pt x="119" y="152"/>
                  <a:pt x="119" y="152"/>
                  <a:pt x="119" y="152"/>
                </a:cubicBezTo>
                <a:cubicBezTo>
                  <a:pt x="123" y="152"/>
                  <a:pt x="123" y="152"/>
                  <a:pt x="123" y="152"/>
                </a:cubicBezTo>
                <a:close/>
                <a:moveTo>
                  <a:pt x="107" y="133"/>
                </a:moveTo>
                <a:cubicBezTo>
                  <a:pt x="123" y="133"/>
                  <a:pt x="123" y="133"/>
                  <a:pt x="123" y="133"/>
                </a:cubicBezTo>
                <a:cubicBezTo>
                  <a:pt x="134" y="133"/>
                  <a:pt x="140" y="137"/>
                  <a:pt x="140" y="146"/>
                </a:cubicBezTo>
                <a:cubicBezTo>
                  <a:pt x="140" y="146"/>
                  <a:pt x="140" y="146"/>
                  <a:pt x="140" y="146"/>
                </a:cubicBezTo>
                <a:cubicBezTo>
                  <a:pt x="140" y="152"/>
                  <a:pt x="137" y="155"/>
                  <a:pt x="132" y="157"/>
                </a:cubicBezTo>
                <a:cubicBezTo>
                  <a:pt x="142" y="174"/>
                  <a:pt x="142" y="174"/>
                  <a:pt x="142" y="174"/>
                </a:cubicBezTo>
                <a:cubicBezTo>
                  <a:pt x="130" y="174"/>
                  <a:pt x="130" y="174"/>
                  <a:pt x="130" y="174"/>
                </a:cubicBezTo>
                <a:cubicBezTo>
                  <a:pt x="122" y="159"/>
                  <a:pt x="122" y="159"/>
                  <a:pt x="122" y="159"/>
                </a:cubicBezTo>
                <a:cubicBezTo>
                  <a:pt x="119" y="159"/>
                  <a:pt x="119" y="159"/>
                  <a:pt x="119" y="159"/>
                </a:cubicBezTo>
                <a:cubicBezTo>
                  <a:pt x="119" y="174"/>
                  <a:pt x="119" y="174"/>
                  <a:pt x="119" y="174"/>
                </a:cubicBezTo>
                <a:cubicBezTo>
                  <a:pt x="107" y="174"/>
                  <a:pt x="107" y="174"/>
                  <a:pt x="107" y="174"/>
                </a:cubicBezTo>
                <a:cubicBezTo>
                  <a:pt x="107" y="133"/>
                  <a:pt x="107" y="133"/>
                  <a:pt x="107" y="133"/>
                </a:cubicBezTo>
                <a:close/>
                <a:moveTo>
                  <a:pt x="55" y="133"/>
                </a:moveTo>
                <a:cubicBezTo>
                  <a:pt x="83" y="133"/>
                  <a:pt x="83" y="133"/>
                  <a:pt x="83" y="133"/>
                </a:cubicBezTo>
                <a:cubicBezTo>
                  <a:pt x="83" y="142"/>
                  <a:pt x="83" y="142"/>
                  <a:pt x="83" y="142"/>
                </a:cubicBezTo>
                <a:cubicBezTo>
                  <a:pt x="67" y="142"/>
                  <a:pt x="67" y="142"/>
                  <a:pt x="67" y="142"/>
                </a:cubicBezTo>
                <a:cubicBezTo>
                  <a:pt x="67" y="149"/>
                  <a:pt x="67" y="149"/>
                  <a:pt x="67" y="149"/>
                </a:cubicBezTo>
                <a:cubicBezTo>
                  <a:pt x="80" y="149"/>
                  <a:pt x="80" y="149"/>
                  <a:pt x="80" y="149"/>
                </a:cubicBezTo>
                <a:cubicBezTo>
                  <a:pt x="80" y="157"/>
                  <a:pt x="80" y="157"/>
                  <a:pt x="80" y="157"/>
                </a:cubicBezTo>
                <a:cubicBezTo>
                  <a:pt x="67" y="157"/>
                  <a:pt x="67" y="157"/>
                  <a:pt x="67" y="157"/>
                </a:cubicBezTo>
                <a:cubicBezTo>
                  <a:pt x="67" y="165"/>
                  <a:pt x="67" y="165"/>
                  <a:pt x="67" y="165"/>
                </a:cubicBezTo>
                <a:cubicBezTo>
                  <a:pt x="84" y="165"/>
                  <a:pt x="84" y="165"/>
                  <a:pt x="84" y="165"/>
                </a:cubicBezTo>
                <a:cubicBezTo>
                  <a:pt x="84" y="174"/>
                  <a:pt x="84" y="174"/>
                  <a:pt x="84" y="174"/>
                </a:cubicBezTo>
                <a:cubicBezTo>
                  <a:pt x="55" y="174"/>
                  <a:pt x="55" y="174"/>
                  <a:pt x="55" y="174"/>
                </a:cubicBezTo>
                <a:cubicBezTo>
                  <a:pt x="55" y="133"/>
                  <a:pt x="55" y="133"/>
                  <a:pt x="55" y="133"/>
                </a:cubicBezTo>
                <a:close/>
                <a:moveTo>
                  <a:pt x="0" y="161"/>
                </a:moveTo>
                <a:cubicBezTo>
                  <a:pt x="11" y="161"/>
                  <a:pt x="11" y="161"/>
                  <a:pt x="11" y="161"/>
                </a:cubicBezTo>
                <a:cubicBezTo>
                  <a:pt x="11" y="164"/>
                  <a:pt x="13" y="166"/>
                  <a:pt x="18" y="166"/>
                </a:cubicBezTo>
                <a:cubicBezTo>
                  <a:pt x="21" y="166"/>
                  <a:pt x="23" y="165"/>
                  <a:pt x="23" y="162"/>
                </a:cubicBezTo>
                <a:cubicBezTo>
                  <a:pt x="23" y="160"/>
                  <a:pt x="21" y="159"/>
                  <a:pt x="16" y="158"/>
                </a:cubicBezTo>
                <a:cubicBezTo>
                  <a:pt x="5" y="157"/>
                  <a:pt x="1" y="153"/>
                  <a:pt x="1" y="145"/>
                </a:cubicBezTo>
                <a:cubicBezTo>
                  <a:pt x="1" y="138"/>
                  <a:pt x="7" y="133"/>
                  <a:pt x="17" y="133"/>
                </a:cubicBezTo>
                <a:cubicBezTo>
                  <a:pt x="27" y="133"/>
                  <a:pt x="32" y="137"/>
                  <a:pt x="33" y="145"/>
                </a:cubicBezTo>
                <a:cubicBezTo>
                  <a:pt x="22" y="145"/>
                  <a:pt x="22" y="145"/>
                  <a:pt x="22" y="145"/>
                </a:cubicBezTo>
                <a:cubicBezTo>
                  <a:pt x="22" y="142"/>
                  <a:pt x="20" y="141"/>
                  <a:pt x="17" y="141"/>
                </a:cubicBezTo>
                <a:cubicBezTo>
                  <a:pt x="14" y="141"/>
                  <a:pt x="12" y="142"/>
                  <a:pt x="12" y="144"/>
                </a:cubicBezTo>
                <a:cubicBezTo>
                  <a:pt x="12" y="147"/>
                  <a:pt x="13" y="148"/>
                  <a:pt x="18" y="148"/>
                </a:cubicBezTo>
                <a:cubicBezTo>
                  <a:pt x="29" y="149"/>
                  <a:pt x="34" y="152"/>
                  <a:pt x="34" y="161"/>
                </a:cubicBezTo>
                <a:cubicBezTo>
                  <a:pt x="34" y="168"/>
                  <a:pt x="28" y="175"/>
                  <a:pt x="18" y="175"/>
                </a:cubicBezTo>
                <a:cubicBezTo>
                  <a:pt x="6" y="175"/>
                  <a:pt x="0" y="170"/>
                  <a:pt x="0" y="1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pic>
        <p:nvPicPr>
          <p:cNvPr id="18" name="Picture 2">
            <a:extLst>
              <a:ext uri="{FF2B5EF4-FFF2-40B4-BE49-F238E27FC236}">
                <a16:creationId xmlns:a16="http://schemas.microsoft.com/office/drawing/2014/main" id="{C0167EEF-20EC-4418-9EDB-289D30A3F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585" y="1714523"/>
            <a:ext cx="3454613" cy="213923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61A44AFB-7CCC-442E-A7B2-38130827E9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583" y="2546956"/>
            <a:ext cx="3947168" cy="24462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8BED5C9D-F7B0-4213-85C3-7AF0CD98D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464" y="3573442"/>
            <a:ext cx="3985994" cy="246495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71E42E86-1478-778C-95AD-75497CE28C47}"/>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33</a:t>
            </a:fld>
            <a:endParaRPr lang="en-US"/>
          </a:p>
        </p:txBody>
      </p:sp>
      <p:pic>
        <p:nvPicPr>
          <p:cNvPr id="27" name="Graphic 26">
            <a:extLst>
              <a:ext uri="{FF2B5EF4-FFF2-40B4-BE49-F238E27FC236}">
                <a16:creationId xmlns:a16="http://schemas.microsoft.com/office/drawing/2014/main" id="{EA861EC8-F36D-13EA-BF9D-5F2BCA3A4A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7426" y="2711100"/>
            <a:ext cx="680158" cy="680158"/>
          </a:xfrm>
          <a:prstGeom prst="rect">
            <a:avLst/>
          </a:prstGeom>
        </p:spPr>
      </p:pic>
      <p:pic>
        <p:nvPicPr>
          <p:cNvPr id="29" name="Graphic 28">
            <a:extLst>
              <a:ext uri="{FF2B5EF4-FFF2-40B4-BE49-F238E27FC236}">
                <a16:creationId xmlns:a16="http://schemas.microsoft.com/office/drawing/2014/main" id="{9FFC81B8-6975-00ED-01B7-C19C3A53AF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3141" y="1396058"/>
            <a:ext cx="551969" cy="551969"/>
          </a:xfrm>
          <a:prstGeom prst="rect">
            <a:avLst/>
          </a:prstGeom>
        </p:spPr>
      </p:pic>
      <p:pic>
        <p:nvPicPr>
          <p:cNvPr id="31" name="Graphic 30">
            <a:extLst>
              <a:ext uri="{FF2B5EF4-FFF2-40B4-BE49-F238E27FC236}">
                <a16:creationId xmlns:a16="http://schemas.microsoft.com/office/drawing/2014/main" id="{E14DEA6D-D874-E6D2-C75B-E49C0F5454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12237" y="3807982"/>
            <a:ext cx="723461" cy="506424"/>
          </a:xfrm>
          <a:prstGeom prst="rect">
            <a:avLst/>
          </a:prstGeom>
        </p:spPr>
      </p:pic>
      <p:pic>
        <p:nvPicPr>
          <p:cNvPr id="34" name="Graphic 33">
            <a:extLst>
              <a:ext uri="{FF2B5EF4-FFF2-40B4-BE49-F238E27FC236}">
                <a16:creationId xmlns:a16="http://schemas.microsoft.com/office/drawing/2014/main" id="{9A4E25F9-B1DA-23B1-D008-3DE680E185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36333">
            <a:off x="5403455" y="4942449"/>
            <a:ext cx="412882" cy="743187"/>
          </a:xfrm>
          <a:prstGeom prst="rect">
            <a:avLst/>
          </a:prstGeom>
        </p:spPr>
      </p:pic>
      <p:pic>
        <p:nvPicPr>
          <p:cNvPr id="4" name="Picture 3" descr="A close up of a logo&#10;&#10;Description automatically generated">
            <a:extLst>
              <a:ext uri="{FF2B5EF4-FFF2-40B4-BE49-F238E27FC236}">
                <a16:creationId xmlns:a16="http://schemas.microsoft.com/office/drawing/2014/main" id="{EDC85289-B723-8447-B2B1-329BCB556DA0}"/>
              </a:ext>
            </a:extLst>
          </p:cNvPr>
          <p:cNvPicPr>
            <a:picLocks noChangeAspect="1"/>
          </p:cNvPicPr>
          <p:nvPr/>
        </p:nvPicPr>
        <p:blipFill>
          <a:blip r:embed="rId14"/>
          <a:stretch>
            <a:fillRect/>
          </a:stretch>
        </p:blipFill>
        <p:spPr>
          <a:xfrm>
            <a:off x="6635585" y="732318"/>
            <a:ext cx="2450871" cy="485380"/>
          </a:xfrm>
          <a:prstGeom prst="rect">
            <a:avLst/>
          </a:prstGeom>
        </p:spPr>
      </p:pic>
    </p:spTree>
    <p:extLst>
      <p:ext uri="{BB962C8B-B14F-4D97-AF65-F5344CB8AC3E}">
        <p14:creationId xmlns:p14="http://schemas.microsoft.com/office/powerpoint/2010/main" val="3368605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69B1C-02E0-9073-025B-08B225C1E649}"/>
              </a:ext>
            </a:extLst>
          </p:cNvPr>
          <p:cNvSpPr/>
          <p:nvPr/>
        </p:nvSpPr>
        <p:spPr>
          <a:xfrm>
            <a:off x="0" y="395124"/>
            <a:ext cx="12192000" cy="77084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err="1">
              <a:solidFill>
                <a:schemeClr val="tx1"/>
              </a:solidFill>
              <a:latin typeface="Century Gothic" pitchFamily="34" charset="0"/>
            </a:endParaRPr>
          </a:p>
        </p:txBody>
      </p:sp>
      <p:sp>
        <p:nvSpPr>
          <p:cNvPr id="3" name="Titel 2"/>
          <p:cNvSpPr>
            <a:spLocks noGrp="1"/>
          </p:cNvSpPr>
          <p:nvPr>
            <p:ph type="title"/>
          </p:nvPr>
        </p:nvSpPr>
        <p:spPr>
          <a:xfrm>
            <a:off x="570000" y="609600"/>
            <a:ext cx="11051999" cy="345600"/>
          </a:xfrm>
        </p:spPr>
        <p:txBody>
          <a:bodyPr/>
          <a:lstStyle/>
          <a:p>
            <a:r>
              <a:rPr lang="de-DE">
                <a:solidFill>
                  <a:schemeClr val="bg1"/>
                </a:solidFill>
              </a:rPr>
              <a:t>Questions?</a:t>
            </a:r>
          </a:p>
        </p:txBody>
      </p:sp>
      <p:sp>
        <p:nvSpPr>
          <p:cNvPr id="4" name="Inhaltsplatzhalter 3"/>
          <p:cNvSpPr>
            <a:spLocks noGrp="1"/>
          </p:cNvSpPr>
          <p:nvPr>
            <p:ph sz="quarter" idx="15"/>
          </p:nvPr>
        </p:nvSpPr>
        <p:spPr>
          <a:xfrm>
            <a:off x="2387850" y="3810000"/>
            <a:ext cx="3733800" cy="2438399"/>
          </a:xfrm>
        </p:spPr>
        <p:txBody>
          <a:bodyPr/>
          <a:lstStyle/>
          <a:p>
            <a:pPr marL="0" indent="0" algn="ctr">
              <a:spcBef>
                <a:spcPts val="600"/>
              </a:spcBef>
              <a:buNone/>
            </a:pPr>
            <a:r>
              <a:rPr lang="de-DE">
                <a:solidFill>
                  <a:schemeClr val="accent1"/>
                </a:solidFill>
              </a:rPr>
              <a:t>Rob Jackson</a:t>
            </a:r>
          </a:p>
          <a:p>
            <a:pPr marL="0" indent="0" algn="ctr">
              <a:spcBef>
                <a:spcPts val="600"/>
              </a:spcBef>
              <a:buNone/>
            </a:pPr>
            <a:r>
              <a:rPr lang="de-DE">
                <a:solidFill>
                  <a:schemeClr val="dk1"/>
                </a:solidFill>
              </a:rPr>
              <a:t>Principal Solution Architect</a:t>
            </a:r>
            <a:br>
              <a:rPr lang="de-DE">
                <a:solidFill>
                  <a:schemeClr val="dk1"/>
                </a:solidFill>
              </a:rPr>
            </a:br>
            <a:r>
              <a:rPr lang="de-DE">
                <a:solidFill>
                  <a:schemeClr val="dk1"/>
                </a:solidFill>
              </a:rPr>
              <a:t>Serrala</a:t>
            </a:r>
          </a:p>
          <a:p>
            <a:pPr marL="0" indent="0" algn="ctr">
              <a:spcBef>
                <a:spcPts val="600"/>
              </a:spcBef>
              <a:buNone/>
            </a:pPr>
            <a:r>
              <a:rPr lang="de-DE">
                <a:hlinkClick r:id="rId3"/>
              </a:rPr>
              <a:t>Rob.jackson@serrala.com</a:t>
            </a:r>
            <a:endParaRPr lang="de-DE"/>
          </a:p>
          <a:p>
            <a:pPr marL="0" indent="0" algn="ctr">
              <a:spcBef>
                <a:spcPts val="600"/>
              </a:spcBef>
              <a:buNone/>
            </a:pPr>
            <a:r>
              <a:rPr lang="de-DE"/>
              <a:t>https://www.linkedin.com/in/jacksor2/</a:t>
            </a:r>
          </a:p>
        </p:txBody>
      </p:sp>
      <p:sp>
        <p:nvSpPr>
          <p:cNvPr id="8" name="Inhaltsplatzhalter 4"/>
          <p:cNvSpPr>
            <a:spLocks noGrp="1"/>
          </p:cNvSpPr>
          <p:nvPr>
            <p:ph sz="quarter" idx="16"/>
          </p:nvPr>
        </p:nvSpPr>
        <p:spPr>
          <a:xfrm>
            <a:off x="6374874" y="3810000"/>
            <a:ext cx="3988326" cy="2438400"/>
          </a:xfrm>
        </p:spPr>
        <p:txBody>
          <a:bodyPr/>
          <a:lstStyle/>
          <a:p>
            <a:pPr marL="0" indent="0" algn="ctr">
              <a:spcBef>
                <a:spcPts val="600"/>
              </a:spcBef>
              <a:buNone/>
            </a:pPr>
            <a:r>
              <a:rPr lang="de-DE">
                <a:solidFill>
                  <a:schemeClr val="accent1"/>
                </a:solidFill>
              </a:rPr>
              <a:t>Vishal Awasthi</a:t>
            </a:r>
          </a:p>
          <a:p>
            <a:pPr marL="0" indent="0" algn="ctr">
              <a:spcBef>
                <a:spcPts val="600"/>
              </a:spcBef>
              <a:buNone/>
            </a:pPr>
            <a:r>
              <a:rPr lang="de-DE" kern="1200">
                <a:solidFill>
                  <a:schemeClr val="dk1"/>
                </a:solidFill>
              </a:rPr>
              <a:t>CEO and Founder,</a:t>
            </a:r>
            <a:br>
              <a:rPr lang="de-DE" kern="1200">
                <a:solidFill>
                  <a:schemeClr val="dk1"/>
                </a:solidFill>
              </a:rPr>
            </a:br>
            <a:r>
              <a:rPr lang="de-DE" kern="1200">
                <a:solidFill>
                  <a:schemeClr val="dk1"/>
                </a:solidFill>
              </a:rPr>
              <a:t> Neev Data</a:t>
            </a:r>
          </a:p>
          <a:p>
            <a:pPr marL="0" indent="0" algn="ctr">
              <a:spcBef>
                <a:spcPts val="600"/>
              </a:spcBef>
              <a:buNone/>
            </a:pPr>
            <a:r>
              <a:rPr lang="de-DE" kern="1200">
                <a:solidFill>
                  <a:schemeClr val="dk1"/>
                </a:solidFill>
                <a:hlinkClick r:id="rId4"/>
              </a:rPr>
              <a:t>vishal@neevdata.com</a:t>
            </a:r>
            <a:endParaRPr lang="de-DE" kern="1200">
              <a:solidFill>
                <a:schemeClr val="dk1"/>
              </a:solidFill>
            </a:endParaRPr>
          </a:p>
          <a:p>
            <a:pPr marL="0" indent="0" algn="ctr" fontAlgn="base">
              <a:spcBef>
                <a:spcPts val="600"/>
              </a:spcBef>
              <a:buNone/>
            </a:pPr>
            <a:r>
              <a:rPr lang="de-DE" kern="1200">
                <a:solidFill>
                  <a:schemeClr val="dk1"/>
                </a:solidFill>
              </a:rPr>
              <a:t>https://www.linkedin.com/in/vishala/</a:t>
            </a:r>
          </a:p>
          <a:p>
            <a:pPr marL="0" indent="0" algn="ctr" fontAlgn="base">
              <a:spcBef>
                <a:spcPts val="600"/>
              </a:spcBef>
              <a:buNone/>
            </a:pPr>
            <a:endParaRPr lang="de-DE" kern="1200">
              <a:solidFill>
                <a:schemeClr val="dk1"/>
              </a:solidFill>
            </a:endParaRPr>
          </a:p>
          <a:p>
            <a:pPr algn="ctr" fontAlgn="base">
              <a:spcBef>
                <a:spcPts val="600"/>
              </a:spcBef>
            </a:pPr>
            <a:endParaRPr lang="de-DE" kern="1200">
              <a:solidFill>
                <a:schemeClr val="dk1"/>
              </a:solidFill>
            </a:endParaRPr>
          </a:p>
        </p:txBody>
      </p:sp>
      <p:pic>
        <p:nvPicPr>
          <p:cNvPr id="10" name="Picture 5">
            <a:extLst>
              <a:ext uri="{FF2B5EF4-FFF2-40B4-BE49-F238E27FC236}">
                <a16:creationId xmlns:a16="http://schemas.microsoft.com/office/drawing/2014/main" id="{2C9E1CE5-1605-4557-8CF5-DA79D29D3AB4}"/>
              </a:ext>
            </a:extLst>
          </p:cNvPr>
          <p:cNvPicPr>
            <a:picLocks noChangeAspect="1"/>
          </p:cNvPicPr>
          <p:nvPr/>
        </p:nvPicPr>
        <p:blipFill rotWithShape="1">
          <a:blip r:embed="rId5"/>
          <a:srcRect l="4103" t="4537" r="3540" b="6673"/>
          <a:stretch/>
        </p:blipFill>
        <p:spPr>
          <a:xfrm>
            <a:off x="3146934" y="1418526"/>
            <a:ext cx="2215632" cy="2209283"/>
          </a:xfrm>
          <a:prstGeom prst="rect">
            <a:avLst/>
          </a:prstGeom>
        </p:spPr>
      </p:pic>
      <p:pic>
        <p:nvPicPr>
          <p:cNvPr id="11" name="Picture 10" descr="Vishal Awasthi">
            <a:extLst>
              <a:ext uri="{FF2B5EF4-FFF2-40B4-BE49-F238E27FC236}">
                <a16:creationId xmlns:a16="http://schemas.microsoft.com/office/drawing/2014/main" id="{B2412252-0B97-7767-59D5-B6AA269291CD}"/>
              </a:ext>
            </a:extLst>
          </p:cNvPr>
          <p:cNvPicPr>
            <a:picLocks noChangeAspect="1"/>
          </p:cNvPicPr>
          <p:nvPr/>
        </p:nvPicPr>
        <p:blipFill rotWithShape="1">
          <a:blip r:embed="rId6"/>
          <a:srcRect l="899" r="899" b="34444"/>
          <a:stretch/>
        </p:blipFill>
        <p:spPr>
          <a:xfrm>
            <a:off x="7162800" y="1418526"/>
            <a:ext cx="2215632" cy="2215632"/>
          </a:xfrm>
          <a:prstGeom prst="rect">
            <a:avLst/>
          </a:prstGeom>
        </p:spPr>
      </p:pic>
      <p:pic>
        <p:nvPicPr>
          <p:cNvPr id="7" name="Graphic 6">
            <a:extLst>
              <a:ext uri="{FF2B5EF4-FFF2-40B4-BE49-F238E27FC236}">
                <a16:creationId xmlns:a16="http://schemas.microsoft.com/office/drawing/2014/main" id="{356C772B-61A1-1277-6131-5C029E501B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0744" y="5691929"/>
            <a:ext cx="1756585" cy="586263"/>
          </a:xfrm>
          <a:prstGeom prst="rect">
            <a:avLst/>
          </a:prstGeom>
        </p:spPr>
      </p:pic>
      <p:sp>
        <p:nvSpPr>
          <p:cNvPr id="12" name="TextBox 11">
            <a:extLst>
              <a:ext uri="{FF2B5EF4-FFF2-40B4-BE49-F238E27FC236}">
                <a16:creationId xmlns:a16="http://schemas.microsoft.com/office/drawing/2014/main" id="{88A5B73F-6D58-CCC0-40AA-027D39CA8F13}"/>
              </a:ext>
            </a:extLst>
          </p:cNvPr>
          <p:cNvSpPr txBox="1"/>
          <p:nvPr/>
        </p:nvSpPr>
        <p:spPr>
          <a:xfrm>
            <a:off x="3372367" y="6278210"/>
            <a:ext cx="2236480" cy="369332"/>
          </a:xfrm>
          <a:prstGeom prst="rect">
            <a:avLst/>
          </a:prstGeom>
          <a:noFill/>
        </p:spPr>
        <p:txBody>
          <a:bodyPr wrap="square">
            <a:spAutoFit/>
          </a:bodyPr>
          <a:lstStyle/>
          <a:p>
            <a:r>
              <a:rPr lang="en-US">
                <a:hlinkClick r:id="rId9"/>
              </a:rPr>
              <a:t>www.serrala.com</a:t>
            </a:r>
            <a:endParaRPr lang="en-US"/>
          </a:p>
        </p:txBody>
      </p:sp>
      <p:sp>
        <p:nvSpPr>
          <p:cNvPr id="13" name="TextBox 12">
            <a:extLst>
              <a:ext uri="{FF2B5EF4-FFF2-40B4-BE49-F238E27FC236}">
                <a16:creationId xmlns:a16="http://schemas.microsoft.com/office/drawing/2014/main" id="{1AF2B369-4445-1597-8FAB-F89B145D49BB}"/>
              </a:ext>
            </a:extLst>
          </p:cNvPr>
          <p:cNvSpPr txBox="1"/>
          <p:nvPr/>
        </p:nvSpPr>
        <p:spPr>
          <a:xfrm>
            <a:off x="7314446" y="6278210"/>
            <a:ext cx="2515354" cy="369332"/>
          </a:xfrm>
          <a:prstGeom prst="rect">
            <a:avLst/>
          </a:prstGeom>
          <a:noFill/>
        </p:spPr>
        <p:txBody>
          <a:bodyPr wrap="square">
            <a:spAutoFit/>
          </a:bodyPr>
          <a:lstStyle/>
          <a:p>
            <a:r>
              <a:rPr lang="en-US">
                <a:hlinkClick r:id="rId10"/>
              </a:rPr>
              <a:t>www.neevdata.com</a:t>
            </a:r>
            <a:endParaRPr lang="en-US"/>
          </a:p>
        </p:txBody>
      </p:sp>
      <p:sp>
        <p:nvSpPr>
          <p:cNvPr id="14" name="Rectangle 13">
            <a:extLst>
              <a:ext uri="{FF2B5EF4-FFF2-40B4-BE49-F238E27FC236}">
                <a16:creationId xmlns:a16="http://schemas.microsoft.com/office/drawing/2014/main" id="{5DCA2B89-6144-28D5-A313-50DF0407D126}"/>
              </a:ext>
            </a:extLst>
          </p:cNvPr>
          <p:cNvSpPr/>
          <p:nvPr/>
        </p:nvSpPr>
        <p:spPr>
          <a:xfrm>
            <a:off x="381000" y="6096000"/>
            <a:ext cx="1219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Bef>
                <a:spcPts val="600"/>
              </a:spcBef>
            </a:pPr>
            <a:endParaRPr lang="en-US" sz="1200" err="1">
              <a:solidFill>
                <a:schemeClr val="tx1"/>
              </a:solidFill>
            </a:endParaRPr>
          </a:p>
        </p:txBody>
      </p:sp>
      <p:sp>
        <p:nvSpPr>
          <p:cNvPr id="15" name="Freeform 5">
            <a:extLst>
              <a:ext uri="{FF2B5EF4-FFF2-40B4-BE49-F238E27FC236}">
                <a16:creationId xmlns:a16="http://schemas.microsoft.com/office/drawing/2014/main" id="{001E3A23-498F-2DBA-DB35-3BB9C2D405EA}"/>
              </a:ext>
            </a:extLst>
          </p:cNvPr>
          <p:cNvSpPr>
            <a:spLocks noChangeAspect="1" noEditPoints="1"/>
          </p:cNvSpPr>
          <p:nvPr/>
        </p:nvSpPr>
        <p:spPr bwMode="auto">
          <a:xfrm>
            <a:off x="3620532" y="5584398"/>
            <a:ext cx="1268435" cy="631800"/>
          </a:xfrm>
          <a:custGeom>
            <a:avLst/>
            <a:gdLst>
              <a:gd name="T0" fmla="*/ 337 w 354"/>
              <a:gd name="T1" fmla="*/ 81 h 175"/>
              <a:gd name="T2" fmla="*/ 162 w 354"/>
              <a:gd name="T3" fmla="*/ 79 h 175"/>
              <a:gd name="T4" fmla="*/ 187 w 354"/>
              <a:gd name="T5" fmla="*/ 58 h 175"/>
              <a:gd name="T6" fmla="*/ 28 w 354"/>
              <a:gd name="T7" fmla="*/ 81 h 175"/>
              <a:gd name="T8" fmla="*/ 91 w 354"/>
              <a:gd name="T9" fmla="*/ 81 h 175"/>
              <a:gd name="T10" fmla="*/ 257 w 354"/>
              <a:gd name="T11" fmla="*/ 0 h 175"/>
              <a:gd name="T12" fmla="*/ 127 w 354"/>
              <a:gd name="T13" fmla="*/ 51 h 175"/>
              <a:gd name="T14" fmla="*/ 0 w 354"/>
              <a:gd name="T15" fmla="*/ 92 h 175"/>
              <a:gd name="T16" fmla="*/ 162 w 354"/>
              <a:gd name="T17" fmla="*/ 93 h 175"/>
              <a:gd name="T18" fmla="*/ 354 w 354"/>
              <a:gd name="T19" fmla="*/ 92 h 175"/>
              <a:gd name="T20" fmla="*/ 328 w 354"/>
              <a:gd name="T21" fmla="*/ 158 h 175"/>
              <a:gd name="T22" fmla="*/ 328 w 354"/>
              <a:gd name="T23" fmla="*/ 158 h 175"/>
              <a:gd name="T24" fmla="*/ 354 w 354"/>
              <a:gd name="T25" fmla="*/ 174 h 175"/>
              <a:gd name="T26" fmla="*/ 326 w 354"/>
              <a:gd name="T27" fmla="*/ 166 h 175"/>
              <a:gd name="T28" fmla="*/ 326 w 354"/>
              <a:gd name="T29" fmla="*/ 133 h 175"/>
              <a:gd name="T30" fmla="*/ 282 w 354"/>
              <a:gd name="T31" fmla="*/ 165 h 175"/>
              <a:gd name="T32" fmla="*/ 271 w 354"/>
              <a:gd name="T33" fmla="*/ 174 h 175"/>
              <a:gd name="T34" fmla="*/ 236 w 354"/>
              <a:gd name="T35" fmla="*/ 158 h 175"/>
              <a:gd name="T36" fmla="*/ 225 w 354"/>
              <a:gd name="T37" fmla="*/ 133 h 175"/>
              <a:gd name="T38" fmla="*/ 241 w 354"/>
              <a:gd name="T39" fmla="*/ 174 h 175"/>
              <a:gd name="T40" fmla="*/ 223 w 354"/>
              <a:gd name="T41" fmla="*/ 174 h 175"/>
              <a:gd name="T42" fmla="*/ 177 w 354"/>
              <a:gd name="T43" fmla="*/ 152 h 175"/>
              <a:gd name="T44" fmla="*/ 177 w 354"/>
              <a:gd name="T45" fmla="*/ 142 h 175"/>
              <a:gd name="T46" fmla="*/ 177 w 354"/>
              <a:gd name="T47" fmla="*/ 152 h 175"/>
              <a:gd name="T48" fmla="*/ 194 w 354"/>
              <a:gd name="T49" fmla="*/ 146 h 175"/>
              <a:gd name="T50" fmla="*/ 197 w 354"/>
              <a:gd name="T51" fmla="*/ 174 h 175"/>
              <a:gd name="T52" fmla="*/ 173 w 354"/>
              <a:gd name="T53" fmla="*/ 159 h 175"/>
              <a:gd name="T54" fmla="*/ 162 w 354"/>
              <a:gd name="T55" fmla="*/ 133 h 175"/>
              <a:gd name="T56" fmla="*/ 128 w 354"/>
              <a:gd name="T57" fmla="*/ 147 h 175"/>
              <a:gd name="T58" fmla="*/ 119 w 354"/>
              <a:gd name="T59" fmla="*/ 152 h 175"/>
              <a:gd name="T60" fmla="*/ 123 w 354"/>
              <a:gd name="T61" fmla="*/ 133 h 175"/>
              <a:gd name="T62" fmla="*/ 132 w 354"/>
              <a:gd name="T63" fmla="*/ 157 h 175"/>
              <a:gd name="T64" fmla="*/ 122 w 354"/>
              <a:gd name="T65" fmla="*/ 159 h 175"/>
              <a:gd name="T66" fmla="*/ 107 w 354"/>
              <a:gd name="T67" fmla="*/ 174 h 175"/>
              <a:gd name="T68" fmla="*/ 83 w 354"/>
              <a:gd name="T69" fmla="*/ 133 h 175"/>
              <a:gd name="T70" fmla="*/ 67 w 354"/>
              <a:gd name="T71" fmla="*/ 149 h 175"/>
              <a:gd name="T72" fmla="*/ 67 w 354"/>
              <a:gd name="T73" fmla="*/ 157 h 175"/>
              <a:gd name="T74" fmla="*/ 84 w 354"/>
              <a:gd name="T75" fmla="*/ 174 h 175"/>
              <a:gd name="T76" fmla="*/ 0 w 354"/>
              <a:gd name="T77" fmla="*/ 161 h 175"/>
              <a:gd name="T78" fmla="*/ 23 w 354"/>
              <a:gd name="T79" fmla="*/ 162 h 175"/>
              <a:gd name="T80" fmla="*/ 17 w 354"/>
              <a:gd name="T81" fmla="*/ 133 h 175"/>
              <a:gd name="T82" fmla="*/ 17 w 354"/>
              <a:gd name="T83" fmla="*/ 141 h 175"/>
              <a:gd name="T84" fmla="*/ 34 w 354"/>
              <a:gd name="T85" fmla="*/ 16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75">
                <a:moveTo>
                  <a:pt x="204" y="58"/>
                </a:moveTo>
                <a:cubicBezTo>
                  <a:pt x="257" y="14"/>
                  <a:pt x="257" y="14"/>
                  <a:pt x="257" y="14"/>
                </a:cubicBezTo>
                <a:cubicBezTo>
                  <a:pt x="337" y="81"/>
                  <a:pt x="337" y="81"/>
                  <a:pt x="337" y="81"/>
                </a:cubicBezTo>
                <a:cubicBezTo>
                  <a:pt x="232" y="81"/>
                  <a:pt x="232" y="81"/>
                  <a:pt x="232" y="81"/>
                </a:cubicBezTo>
                <a:cubicBezTo>
                  <a:pt x="204" y="58"/>
                  <a:pt x="204" y="58"/>
                  <a:pt x="204" y="58"/>
                </a:cubicBezTo>
                <a:close/>
                <a:moveTo>
                  <a:pt x="162" y="79"/>
                </a:moveTo>
                <a:cubicBezTo>
                  <a:pt x="136" y="58"/>
                  <a:pt x="136" y="58"/>
                  <a:pt x="136" y="58"/>
                </a:cubicBezTo>
                <a:cubicBezTo>
                  <a:pt x="162" y="37"/>
                  <a:pt x="162" y="37"/>
                  <a:pt x="162" y="37"/>
                </a:cubicBezTo>
                <a:cubicBezTo>
                  <a:pt x="187" y="58"/>
                  <a:pt x="187" y="58"/>
                  <a:pt x="187" y="58"/>
                </a:cubicBezTo>
                <a:cubicBezTo>
                  <a:pt x="162" y="79"/>
                  <a:pt x="162" y="79"/>
                  <a:pt x="162" y="79"/>
                </a:cubicBezTo>
                <a:close/>
                <a:moveTo>
                  <a:pt x="91" y="81"/>
                </a:moveTo>
                <a:cubicBezTo>
                  <a:pt x="28" y="81"/>
                  <a:pt x="28" y="81"/>
                  <a:pt x="28" y="81"/>
                </a:cubicBezTo>
                <a:cubicBezTo>
                  <a:pt x="106" y="48"/>
                  <a:pt x="106" y="48"/>
                  <a:pt x="106" y="48"/>
                </a:cubicBezTo>
                <a:cubicBezTo>
                  <a:pt x="119" y="58"/>
                  <a:pt x="119" y="58"/>
                  <a:pt x="119" y="58"/>
                </a:cubicBezTo>
                <a:cubicBezTo>
                  <a:pt x="91" y="81"/>
                  <a:pt x="91" y="81"/>
                  <a:pt x="91" y="81"/>
                </a:cubicBezTo>
                <a:close/>
                <a:moveTo>
                  <a:pt x="354" y="81"/>
                </a:moveTo>
                <a:cubicBezTo>
                  <a:pt x="354" y="81"/>
                  <a:pt x="354" y="81"/>
                  <a:pt x="354" y="81"/>
                </a:cubicBezTo>
                <a:cubicBezTo>
                  <a:pt x="257" y="0"/>
                  <a:pt x="257" y="0"/>
                  <a:pt x="257" y="0"/>
                </a:cubicBezTo>
                <a:cubicBezTo>
                  <a:pt x="196" y="51"/>
                  <a:pt x="196" y="51"/>
                  <a:pt x="196" y="51"/>
                </a:cubicBezTo>
                <a:cubicBezTo>
                  <a:pt x="162" y="22"/>
                  <a:pt x="162" y="22"/>
                  <a:pt x="162" y="22"/>
                </a:cubicBezTo>
                <a:cubicBezTo>
                  <a:pt x="127" y="51"/>
                  <a:pt x="127" y="51"/>
                  <a:pt x="127" y="51"/>
                </a:cubicBezTo>
                <a:cubicBezTo>
                  <a:pt x="108" y="36"/>
                  <a:pt x="108" y="36"/>
                  <a:pt x="108" y="36"/>
                </a:cubicBezTo>
                <a:cubicBezTo>
                  <a:pt x="0" y="81"/>
                  <a:pt x="0" y="81"/>
                  <a:pt x="0" y="81"/>
                </a:cubicBezTo>
                <a:cubicBezTo>
                  <a:pt x="0" y="92"/>
                  <a:pt x="0" y="92"/>
                  <a:pt x="0" y="92"/>
                </a:cubicBezTo>
                <a:cubicBezTo>
                  <a:pt x="95" y="92"/>
                  <a:pt x="95" y="92"/>
                  <a:pt x="95" y="92"/>
                </a:cubicBezTo>
                <a:cubicBezTo>
                  <a:pt x="127" y="65"/>
                  <a:pt x="127" y="65"/>
                  <a:pt x="127" y="65"/>
                </a:cubicBezTo>
                <a:cubicBezTo>
                  <a:pt x="162" y="93"/>
                  <a:pt x="162" y="93"/>
                  <a:pt x="162" y="93"/>
                </a:cubicBezTo>
                <a:cubicBezTo>
                  <a:pt x="196" y="65"/>
                  <a:pt x="196" y="65"/>
                  <a:pt x="196" y="65"/>
                </a:cubicBezTo>
                <a:cubicBezTo>
                  <a:pt x="228" y="92"/>
                  <a:pt x="228" y="92"/>
                  <a:pt x="228" y="92"/>
                </a:cubicBezTo>
                <a:cubicBezTo>
                  <a:pt x="354" y="92"/>
                  <a:pt x="354" y="92"/>
                  <a:pt x="354" y="92"/>
                </a:cubicBezTo>
                <a:cubicBezTo>
                  <a:pt x="354" y="81"/>
                  <a:pt x="354" y="81"/>
                  <a:pt x="354" y="81"/>
                </a:cubicBezTo>
                <a:cubicBezTo>
                  <a:pt x="354" y="81"/>
                  <a:pt x="354" y="81"/>
                  <a:pt x="354" y="81"/>
                </a:cubicBezTo>
                <a:close/>
                <a:moveTo>
                  <a:pt x="328" y="158"/>
                </a:moveTo>
                <a:cubicBezTo>
                  <a:pt x="337" y="158"/>
                  <a:pt x="337" y="158"/>
                  <a:pt x="337" y="158"/>
                </a:cubicBezTo>
                <a:cubicBezTo>
                  <a:pt x="333" y="143"/>
                  <a:pt x="333" y="143"/>
                  <a:pt x="333" y="143"/>
                </a:cubicBezTo>
                <a:cubicBezTo>
                  <a:pt x="328" y="158"/>
                  <a:pt x="328" y="158"/>
                  <a:pt x="328" y="158"/>
                </a:cubicBezTo>
                <a:close/>
                <a:moveTo>
                  <a:pt x="326" y="133"/>
                </a:moveTo>
                <a:cubicBezTo>
                  <a:pt x="341" y="133"/>
                  <a:pt x="341" y="133"/>
                  <a:pt x="341" y="133"/>
                </a:cubicBezTo>
                <a:cubicBezTo>
                  <a:pt x="354" y="174"/>
                  <a:pt x="354" y="174"/>
                  <a:pt x="354" y="174"/>
                </a:cubicBezTo>
                <a:cubicBezTo>
                  <a:pt x="342" y="174"/>
                  <a:pt x="342" y="174"/>
                  <a:pt x="342" y="174"/>
                </a:cubicBezTo>
                <a:cubicBezTo>
                  <a:pt x="339" y="166"/>
                  <a:pt x="339" y="166"/>
                  <a:pt x="339" y="166"/>
                </a:cubicBezTo>
                <a:cubicBezTo>
                  <a:pt x="326" y="166"/>
                  <a:pt x="326" y="166"/>
                  <a:pt x="326" y="166"/>
                </a:cubicBezTo>
                <a:cubicBezTo>
                  <a:pt x="324" y="174"/>
                  <a:pt x="324" y="174"/>
                  <a:pt x="324" y="174"/>
                </a:cubicBezTo>
                <a:cubicBezTo>
                  <a:pt x="313" y="174"/>
                  <a:pt x="313" y="174"/>
                  <a:pt x="313" y="174"/>
                </a:cubicBezTo>
                <a:cubicBezTo>
                  <a:pt x="326" y="133"/>
                  <a:pt x="326" y="133"/>
                  <a:pt x="326" y="133"/>
                </a:cubicBezTo>
                <a:close/>
                <a:moveTo>
                  <a:pt x="271" y="133"/>
                </a:moveTo>
                <a:cubicBezTo>
                  <a:pt x="282" y="133"/>
                  <a:pt x="282" y="133"/>
                  <a:pt x="282" y="133"/>
                </a:cubicBezTo>
                <a:cubicBezTo>
                  <a:pt x="282" y="165"/>
                  <a:pt x="282" y="165"/>
                  <a:pt x="282" y="165"/>
                </a:cubicBezTo>
                <a:cubicBezTo>
                  <a:pt x="298" y="165"/>
                  <a:pt x="298" y="165"/>
                  <a:pt x="298" y="165"/>
                </a:cubicBezTo>
                <a:cubicBezTo>
                  <a:pt x="298" y="174"/>
                  <a:pt x="298" y="174"/>
                  <a:pt x="298" y="174"/>
                </a:cubicBezTo>
                <a:cubicBezTo>
                  <a:pt x="271" y="174"/>
                  <a:pt x="271" y="174"/>
                  <a:pt x="271" y="174"/>
                </a:cubicBezTo>
                <a:cubicBezTo>
                  <a:pt x="271" y="133"/>
                  <a:pt x="271" y="133"/>
                  <a:pt x="271" y="133"/>
                </a:cubicBezTo>
                <a:close/>
                <a:moveTo>
                  <a:pt x="227" y="158"/>
                </a:moveTo>
                <a:cubicBezTo>
                  <a:pt x="236" y="158"/>
                  <a:pt x="236" y="158"/>
                  <a:pt x="236" y="158"/>
                </a:cubicBezTo>
                <a:cubicBezTo>
                  <a:pt x="232" y="143"/>
                  <a:pt x="232" y="143"/>
                  <a:pt x="232" y="143"/>
                </a:cubicBezTo>
                <a:cubicBezTo>
                  <a:pt x="227" y="158"/>
                  <a:pt x="227" y="158"/>
                  <a:pt x="227" y="158"/>
                </a:cubicBezTo>
                <a:close/>
                <a:moveTo>
                  <a:pt x="225" y="133"/>
                </a:moveTo>
                <a:cubicBezTo>
                  <a:pt x="240" y="133"/>
                  <a:pt x="240" y="133"/>
                  <a:pt x="240" y="133"/>
                </a:cubicBezTo>
                <a:cubicBezTo>
                  <a:pt x="253" y="174"/>
                  <a:pt x="253" y="174"/>
                  <a:pt x="253" y="174"/>
                </a:cubicBezTo>
                <a:cubicBezTo>
                  <a:pt x="241" y="174"/>
                  <a:pt x="241" y="174"/>
                  <a:pt x="241" y="174"/>
                </a:cubicBezTo>
                <a:cubicBezTo>
                  <a:pt x="238" y="166"/>
                  <a:pt x="238" y="166"/>
                  <a:pt x="238" y="166"/>
                </a:cubicBezTo>
                <a:cubicBezTo>
                  <a:pt x="225" y="166"/>
                  <a:pt x="225" y="166"/>
                  <a:pt x="225" y="166"/>
                </a:cubicBezTo>
                <a:cubicBezTo>
                  <a:pt x="223" y="174"/>
                  <a:pt x="223" y="174"/>
                  <a:pt x="223" y="174"/>
                </a:cubicBezTo>
                <a:cubicBezTo>
                  <a:pt x="212" y="174"/>
                  <a:pt x="212" y="174"/>
                  <a:pt x="212" y="174"/>
                </a:cubicBezTo>
                <a:cubicBezTo>
                  <a:pt x="225" y="133"/>
                  <a:pt x="225" y="133"/>
                  <a:pt x="225" y="133"/>
                </a:cubicBezTo>
                <a:close/>
                <a:moveTo>
                  <a:pt x="177" y="152"/>
                </a:moveTo>
                <a:cubicBezTo>
                  <a:pt x="181" y="152"/>
                  <a:pt x="183" y="150"/>
                  <a:pt x="183" y="147"/>
                </a:cubicBezTo>
                <a:cubicBezTo>
                  <a:pt x="183" y="147"/>
                  <a:pt x="183" y="147"/>
                  <a:pt x="183" y="147"/>
                </a:cubicBezTo>
                <a:cubicBezTo>
                  <a:pt x="183" y="143"/>
                  <a:pt x="181" y="142"/>
                  <a:pt x="177" y="142"/>
                </a:cubicBezTo>
                <a:cubicBezTo>
                  <a:pt x="173" y="142"/>
                  <a:pt x="173" y="142"/>
                  <a:pt x="173" y="142"/>
                </a:cubicBezTo>
                <a:cubicBezTo>
                  <a:pt x="173" y="152"/>
                  <a:pt x="173" y="152"/>
                  <a:pt x="173" y="152"/>
                </a:cubicBezTo>
                <a:cubicBezTo>
                  <a:pt x="177" y="152"/>
                  <a:pt x="177" y="152"/>
                  <a:pt x="177" y="152"/>
                </a:cubicBezTo>
                <a:close/>
                <a:moveTo>
                  <a:pt x="162" y="133"/>
                </a:moveTo>
                <a:cubicBezTo>
                  <a:pt x="178" y="133"/>
                  <a:pt x="178" y="133"/>
                  <a:pt x="178" y="133"/>
                </a:cubicBezTo>
                <a:cubicBezTo>
                  <a:pt x="188" y="133"/>
                  <a:pt x="194" y="137"/>
                  <a:pt x="194" y="146"/>
                </a:cubicBezTo>
                <a:cubicBezTo>
                  <a:pt x="194" y="146"/>
                  <a:pt x="194" y="146"/>
                  <a:pt x="194" y="146"/>
                </a:cubicBezTo>
                <a:cubicBezTo>
                  <a:pt x="194" y="152"/>
                  <a:pt x="191" y="155"/>
                  <a:pt x="187" y="157"/>
                </a:cubicBezTo>
                <a:cubicBezTo>
                  <a:pt x="197" y="174"/>
                  <a:pt x="197" y="174"/>
                  <a:pt x="197" y="174"/>
                </a:cubicBezTo>
                <a:cubicBezTo>
                  <a:pt x="184" y="174"/>
                  <a:pt x="184" y="174"/>
                  <a:pt x="184" y="174"/>
                </a:cubicBezTo>
                <a:cubicBezTo>
                  <a:pt x="176" y="159"/>
                  <a:pt x="176" y="159"/>
                  <a:pt x="176" y="159"/>
                </a:cubicBezTo>
                <a:cubicBezTo>
                  <a:pt x="173" y="159"/>
                  <a:pt x="173" y="159"/>
                  <a:pt x="173" y="159"/>
                </a:cubicBezTo>
                <a:cubicBezTo>
                  <a:pt x="173" y="174"/>
                  <a:pt x="173" y="174"/>
                  <a:pt x="173" y="174"/>
                </a:cubicBezTo>
                <a:cubicBezTo>
                  <a:pt x="162" y="174"/>
                  <a:pt x="162" y="174"/>
                  <a:pt x="162" y="174"/>
                </a:cubicBezTo>
                <a:cubicBezTo>
                  <a:pt x="162" y="133"/>
                  <a:pt x="162" y="133"/>
                  <a:pt x="162" y="133"/>
                </a:cubicBezTo>
                <a:close/>
                <a:moveTo>
                  <a:pt x="123" y="152"/>
                </a:moveTo>
                <a:cubicBezTo>
                  <a:pt x="126" y="152"/>
                  <a:pt x="128" y="150"/>
                  <a:pt x="128" y="147"/>
                </a:cubicBezTo>
                <a:cubicBezTo>
                  <a:pt x="128" y="147"/>
                  <a:pt x="128" y="147"/>
                  <a:pt x="128" y="147"/>
                </a:cubicBezTo>
                <a:cubicBezTo>
                  <a:pt x="128" y="143"/>
                  <a:pt x="126" y="142"/>
                  <a:pt x="123" y="142"/>
                </a:cubicBezTo>
                <a:cubicBezTo>
                  <a:pt x="119" y="142"/>
                  <a:pt x="119" y="142"/>
                  <a:pt x="119" y="142"/>
                </a:cubicBezTo>
                <a:cubicBezTo>
                  <a:pt x="119" y="152"/>
                  <a:pt x="119" y="152"/>
                  <a:pt x="119" y="152"/>
                </a:cubicBezTo>
                <a:cubicBezTo>
                  <a:pt x="123" y="152"/>
                  <a:pt x="123" y="152"/>
                  <a:pt x="123" y="152"/>
                </a:cubicBezTo>
                <a:close/>
                <a:moveTo>
                  <a:pt x="107" y="133"/>
                </a:moveTo>
                <a:cubicBezTo>
                  <a:pt x="123" y="133"/>
                  <a:pt x="123" y="133"/>
                  <a:pt x="123" y="133"/>
                </a:cubicBezTo>
                <a:cubicBezTo>
                  <a:pt x="134" y="133"/>
                  <a:pt x="140" y="137"/>
                  <a:pt x="140" y="146"/>
                </a:cubicBezTo>
                <a:cubicBezTo>
                  <a:pt x="140" y="146"/>
                  <a:pt x="140" y="146"/>
                  <a:pt x="140" y="146"/>
                </a:cubicBezTo>
                <a:cubicBezTo>
                  <a:pt x="140" y="152"/>
                  <a:pt x="137" y="155"/>
                  <a:pt x="132" y="157"/>
                </a:cubicBezTo>
                <a:cubicBezTo>
                  <a:pt x="142" y="174"/>
                  <a:pt x="142" y="174"/>
                  <a:pt x="142" y="174"/>
                </a:cubicBezTo>
                <a:cubicBezTo>
                  <a:pt x="130" y="174"/>
                  <a:pt x="130" y="174"/>
                  <a:pt x="130" y="174"/>
                </a:cubicBezTo>
                <a:cubicBezTo>
                  <a:pt x="122" y="159"/>
                  <a:pt x="122" y="159"/>
                  <a:pt x="122" y="159"/>
                </a:cubicBezTo>
                <a:cubicBezTo>
                  <a:pt x="119" y="159"/>
                  <a:pt x="119" y="159"/>
                  <a:pt x="119" y="159"/>
                </a:cubicBezTo>
                <a:cubicBezTo>
                  <a:pt x="119" y="174"/>
                  <a:pt x="119" y="174"/>
                  <a:pt x="119" y="174"/>
                </a:cubicBezTo>
                <a:cubicBezTo>
                  <a:pt x="107" y="174"/>
                  <a:pt x="107" y="174"/>
                  <a:pt x="107" y="174"/>
                </a:cubicBezTo>
                <a:cubicBezTo>
                  <a:pt x="107" y="133"/>
                  <a:pt x="107" y="133"/>
                  <a:pt x="107" y="133"/>
                </a:cubicBezTo>
                <a:close/>
                <a:moveTo>
                  <a:pt x="55" y="133"/>
                </a:moveTo>
                <a:cubicBezTo>
                  <a:pt x="83" y="133"/>
                  <a:pt x="83" y="133"/>
                  <a:pt x="83" y="133"/>
                </a:cubicBezTo>
                <a:cubicBezTo>
                  <a:pt x="83" y="142"/>
                  <a:pt x="83" y="142"/>
                  <a:pt x="83" y="142"/>
                </a:cubicBezTo>
                <a:cubicBezTo>
                  <a:pt x="67" y="142"/>
                  <a:pt x="67" y="142"/>
                  <a:pt x="67" y="142"/>
                </a:cubicBezTo>
                <a:cubicBezTo>
                  <a:pt x="67" y="149"/>
                  <a:pt x="67" y="149"/>
                  <a:pt x="67" y="149"/>
                </a:cubicBezTo>
                <a:cubicBezTo>
                  <a:pt x="80" y="149"/>
                  <a:pt x="80" y="149"/>
                  <a:pt x="80" y="149"/>
                </a:cubicBezTo>
                <a:cubicBezTo>
                  <a:pt x="80" y="157"/>
                  <a:pt x="80" y="157"/>
                  <a:pt x="80" y="157"/>
                </a:cubicBezTo>
                <a:cubicBezTo>
                  <a:pt x="67" y="157"/>
                  <a:pt x="67" y="157"/>
                  <a:pt x="67" y="157"/>
                </a:cubicBezTo>
                <a:cubicBezTo>
                  <a:pt x="67" y="165"/>
                  <a:pt x="67" y="165"/>
                  <a:pt x="67" y="165"/>
                </a:cubicBezTo>
                <a:cubicBezTo>
                  <a:pt x="84" y="165"/>
                  <a:pt x="84" y="165"/>
                  <a:pt x="84" y="165"/>
                </a:cubicBezTo>
                <a:cubicBezTo>
                  <a:pt x="84" y="174"/>
                  <a:pt x="84" y="174"/>
                  <a:pt x="84" y="174"/>
                </a:cubicBezTo>
                <a:cubicBezTo>
                  <a:pt x="55" y="174"/>
                  <a:pt x="55" y="174"/>
                  <a:pt x="55" y="174"/>
                </a:cubicBezTo>
                <a:cubicBezTo>
                  <a:pt x="55" y="133"/>
                  <a:pt x="55" y="133"/>
                  <a:pt x="55" y="133"/>
                </a:cubicBezTo>
                <a:close/>
                <a:moveTo>
                  <a:pt x="0" y="161"/>
                </a:moveTo>
                <a:cubicBezTo>
                  <a:pt x="11" y="161"/>
                  <a:pt x="11" y="161"/>
                  <a:pt x="11" y="161"/>
                </a:cubicBezTo>
                <a:cubicBezTo>
                  <a:pt x="11" y="164"/>
                  <a:pt x="13" y="166"/>
                  <a:pt x="18" y="166"/>
                </a:cubicBezTo>
                <a:cubicBezTo>
                  <a:pt x="21" y="166"/>
                  <a:pt x="23" y="165"/>
                  <a:pt x="23" y="162"/>
                </a:cubicBezTo>
                <a:cubicBezTo>
                  <a:pt x="23" y="160"/>
                  <a:pt x="21" y="159"/>
                  <a:pt x="16" y="158"/>
                </a:cubicBezTo>
                <a:cubicBezTo>
                  <a:pt x="5" y="157"/>
                  <a:pt x="1" y="153"/>
                  <a:pt x="1" y="145"/>
                </a:cubicBezTo>
                <a:cubicBezTo>
                  <a:pt x="1" y="138"/>
                  <a:pt x="7" y="133"/>
                  <a:pt x="17" y="133"/>
                </a:cubicBezTo>
                <a:cubicBezTo>
                  <a:pt x="27" y="133"/>
                  <a:pt x="32" y="137"/>
                  <a:pt x="33" y="145"/>
                </a:cubicBezTo>
                <a:cubicBezTo>
                  <a:pt x="22" y="145"/>
                  <a:pt x="22" y="145"/>
                  <a:pt x="22" y="145"/>
                </a:cubicBezTo>
                <a:cubicBezTo>
                  <a:pt x="22" y="142"/>
                  <a:pt x="20" y="141"/>
                  <a:pt x="17" y="141"/>
                </a:cubicBezTo>
                <a:cubicBezTo>
                  <a:pt x="14" y="141"/>
                  <a:pt x="12" y="142"/>
                  <a:pt x="12" y="144"/>
                </a:cubicBezTo>
                <a:cubicBezTo>
                  <a:pt x="12" y="147"/>
                  <a:pt x="13" y="148"/>
                  <a:pt x="18" y="148"/>
                </a:cubicBezTo>
                <a:cubicBezTo>
                  <a:pt x="29" y="149"/>
                  <a:pt x="34" y="152"/>
                  <a:pt x="34" y="161"/>
                </a:cubicBezTo>
                <a:cubicBezTo>
                  <a:pt x="34" y="168"/>
                  <a:pt x="28" y="175"/>
                  <a:pt x="18" y="175"/>
                </a:cubicBezTo>
                <a:cubicBezTo>
                  <a:pt x="6" y="175"/>
                  <a:pt x="0" y="170"/>
                  <a:pt x="0" y="16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546397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C5FE20-E985-6F4F-EADD-A194AE488E84}"/>
              </a:ext>
            </a:extLst>
          </p:cNvPr>
          <p:cNvSpPr>
            <a:spLocks noGrp="1"/>
          </p:cNvSpPr>
          <p:nvPr>
            <p:ph idx="1"/>
          </p:nvPr>
        </p:nvSpPr>
        <p:spPr/>
        <p:txBody>
          <a:bodyPr/>
          <a:lstStyle/>
          <a:p>
            <a:pPr marL="0" indent="0">
              <a:buNone/>
            </a:pPr>
            <a:r>
              <a:rPr lang="en-US"/>
              <a:t> </a:t>
            </a:r>
          </a:p>
        </p:txBody>
      </p:sp>
      <p:sp>
        <p:nvSpPr>
          <p:cNvPr id="4" name="Title 3">
            <a:extLst>
              <a:ext uri="{FF2B5EF4-FFF2-40B4-BE49-F238E27FC236}">
                <a16:creationId xmlns:a16="http://schemas.microsoft.com/office/drawing/2014/main" id="{3D04DD98-0C5D-8338-466D-7F1EC76F6428}"/>
              </a:ext>
            </a:extLst>
          </p:cNvPr>
          <p:cNvSpPr>
            <a:spLocks noGrp="1"/>
          </p:cNvSpPr>
          <p:nvPr>
            <p:ph type="title"/>
          </p:nvPr>
        </p:nvSpPr>
        <p:spPr/>
        <p:txBody>
          <a:bodyPr/>
          <a:lstStyle/>
          <a:p>
            <a:r>
              <a:rPr lang="en-US"/>
              <a:t>Common </a:t>
            </a:r>
            <a:r>
              <a:rPr lang="en-US">
                <a:solidFill>
                  <a:srgbClr val="F0AB00"/>
                </a:solidFill>
              </a:rPr>
              <a:t>Concerns and Complications </a:t>
            </a:r>
            <a:r>
              <a:rPr lang="en-US"/>
              <a:t>When Beginning Transformation</a:t>
            </a:r>
          </a:p>
        </p:txBody>
      </p:sp>
      <p:pic>
        <p:nvPicPr>
          <p:cNvPr id="31" name="Picture 30">
            <a:extLst>
              <a:ext uri="{FF2B5EF4-FFF2-40B4-BE49-F238E27FC236}">
                <a16:creationId xmlns:a16="http://schemas.microsoft.com/office/drawing/2014/main" id="{6CC414A7-2F5C-1FE5-AC3C-18EA2799952E}"/>
              </a:ext>
            </a:extLst>
          </p:cNvPr>
          <p:cNvPicPr>
            <a:picLocks noChangeAspect="1"/>
          </p:cNvPicPr>
          <p:nvPr/>
        </p:nvPicPr>
        <p:blipFill>
          <a:blip r:embed="rId2"/>
          <a:stretch>
            <a:fillRect/>
          </a:stretch>
        </p:blipFill>
        <p:spPr>
          <a:xfrm>
            <a:off x="649020" y="1625599"/>
            <a:ext cx="10120237" cy="5035732"/>
          </a:xfrm>
          <a:prstGeom prst="rect">
            <a:avLst/>
          </a:prstGeom>
        </p:spPr>
      </p:pic>
    </p:spTree>
    <p:extLst>
      <p:ext uri="{BB962C8B-B14F-4D97-AF65-F5344CB8AC3E}">
        <p14:creationId xmlns:p14="http://schemas.microsoft.com/office/powerpoint/2010/main" val="305937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A8520652-A487-4D56-8F93-6E51FE8C3BF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92" imgH="591" progId="TCLayout.ActiveDocument.1">
                  <p:embed/>
                </p:oleObj>
              </mc:Choice>
              <mc:Fallback>
                <p:oleObj name="think-cell Folie" r:id="rId3" imgW="592" imgH="591" progId="TCLayout.ActiveDocument.1">
                  <p:embed/>
                  <p:pic>
                    <p:nvPicPr>
                      <p:cNvPr id="9" name="Objekt 8" hidden="1">
                        <a:extLst>
                          <a:ext uri="{FF2B5EF4-FFF2-40B4-BE49-F238E27FC236}">
                            <a16:creationId xmlns:a16="http://schemas.microsoft.com/office/drawing/2014/main" id="{A8520652-A487-4D56-8F93-6E51FE8C3B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liennummernplatzhalter 4">
            <a:extLst>
              <a:ext uri="{FF2B5EF4-FFF2-40B4-BE49-F238E27FC236}">
                <a16:creationId xmlns:a16="http://schemas.microsoft.com/office/drawing/2014/main" id="{D7380B88-507A-4C01-A737-560571A7E6FF}"/>
              </a:ext>
            </a:extLst>
          </p:cNvPr>
          <p:cNvSpPr>
            <a:spLocks noGrp="1"/>
          </p:cNvSpPr>
          <p:nvPr>
            <p:ph type="sldNum" sz="quarter" idx="12"/>
          </p:nvPr>
        </p:nvSpPr>
        <p:spPr>
          <a:xfrm>
            <a:off x="11459696" y="6446579"/>
            <a:ext cx="187551" cy="184666"/>
          </a:xfrm>
          <a:prstGeom prst="rect">
            <a:avLst/>
          </a:prstGeom>
        </p:spPr>
        <p:txBody>
          <a:bodyPr vert="horz" wrap="none" lIns="0" tIns="0" rIns="0" bIns="0" rtlCol="0" anchor="ctr">
            <a:spAutoFit/>
          </a:bodyPr>
          <a:lstStyle>
            <a:defPPr>
              <a:defRPr lang="de-DE"/>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574520-C11B-4A57-987A-D5592AEF590D}" type="slidenum">
              <a:rPr lang="en-US" smtClean="0"/>
              <a:pPr/>
              <a:t>5</a:t>
            </a:fld>
            <a:endParaRPr lang="de-DE"/>
          </a:p>
        </p:txBody>
      </p:sp>
      <p:sp>
        <p:nvSpPr>
          <p:cNvPr id="7" name="Titel 6">
            <a:extLst>
              <a:ext uri="{FF2B5EF4-FFF2-40B4-BE49-F238E27FC236}">
                <a16:creationId xmlns:a16="http://schemas.microsoft.com/office/drawing/2014/main" id="{A583CD80-9F21-4AEE-ABE4-65E5FC035FF5}"/>
              </a:ext>
            </a:extLst>
          </p:cNvPr>
          <p:cNvSpPr>
            <a:spLocks noGrp="1"/>
          </p:cNvSpPr>
          <p:nvPr>
            <p:ph type="title"/>
          </p:nvPr>
        </p:nvSpPr>
        <p:spPr/>
        <p:txBody>
          <a:bodyPr/>
          <a:lstStyle/>
          <a:p>
            <a:r>
              <a:rPr lang="en-US"/>
              <a:t>Removing Roadblocks on your Road to S/4HANA</a:t>
            </a:r>
          </a:p>
        </p:txBody>
      </p:sp>
      <p:grpSp>
        <p:nvGrpSpPr>
          <p:cNvPr id="20" name="Group 37">
            <a:extLst>
              <a:ext uri="{FF2B5EF4-FFF2-40B4-BE49-F238E27FC236}">
                <a16:creationId xmlns:a16="http://schemas.microsoft.com/office/drawing/2014/main" id="{D1B46484-AFCA-45B4-99FB-99BF753CE974}"/>
              </a:ext>
            </a:extLst>
          </p:cNvPr>
          <p:cNvGrpSpPr/>
          <p:nvPr/>
        </p:nvGrpSpPr>
        <p:grpSpPr>
          <a:xfrm>
            <a:off x="1786196" y="5167974"/>
            <a:ext cx="8600456" cy="851826"/>
            <a:chOff x="1554273" y="5476276"/>
            <a:chExt cx="10558145" cy="716616"/>
          </a:xfrm>
        </p:grpSpPr>
        <p:sp>
          <p:nvSpPr>
            <p:cNvPr id="21" name="Rectangle 33">
              <a:extLst>
                <a:ext uri="{FF2B5EF4-FFF2-40B4-BE49-F238E27FC236}">
                  <a16:creationId xmlns:a16="http://schemas.microsoft.com/office/drawing/2014/main" id="{3EDB924A-9EC1-4641-8540-8C7F6B4A93D3}"/>
                </a:ext>
              </a:extLst>
            </p:cNvPr>
            <p:cNvSpPr>
              <a:spLocks/>
            </p:cNvSpPr>
            <p:nvPr/>
          </p:nvSpPr>
          <p:spPr>
            <a:xfrm>
              <a:off x="1554273" y="5476276"/>
              <a:ext cx="10558145" cy="716616"/>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extfeld 57">
              <a:extLst>
                <a:ext uri="{FF2B5EF4-FFF2-40B4-BE49-F238E27FC236}">
                  <a16:creationId xmlns:a16="http://schemas.microsoft.com/office/drawing/2014/main" id="{47E45BC6-37F4-4123-9CF7-1F952FF522EF}"/>
                </a:ext>
              </a:extLst>
            </p:cNvPr>
            <p:cNvSpPr txBox="1"/>
            <p:nvPr/>
          </p:nvSpPr>
          <p:spPr>
            <a:xfrm>
              <a:off x="1876038" y="5601551"/>
              <a:ext cx="9974676" cy="466062"/>
            </a:xfrm>
            <a:prstGeom prst="rect">
              <a:avLst/>
            </a:prstGeom>
            <a:noFill/>
            <a:ln w="9525">
              <a:noFill/>
            </a:ln>
          </p:spPr>
          <p:txBody>
            <a:bodyPr wrap="square" lIns="0" tIns="0" rIns="0" bIns="0" rtlCol="0" anchor="ctr" anchorCtr="0">
              <a:spAutoFit/>
            </a:bodyPr>
            <a:lstStyle/>
            <a:p>
              <a:pPr algn="ctr"/>
              <a:r>
                <a:rPr lang="en-GB" sz="1800" kern="800">
                  <a:solidFill>
                    <a:schemeClr val="bg1"/>
                  </a:solidFill>
                  <a:cs typeface="Arial" panose="020B0604020202020204" pitchFamily="34" charset="0"/>
                </a:rPr>
                <a:t>Prepare IT and Finance for the Move to S/4HANA Now </a:t>
              </a:r>
              <a:br>
                <a:rPr lang="en-GB" sz="1800" kern="800">
                  <a:solidFill>
                    <a:schemeClr val="bg1"/>
                  </a:solidFill>
                  <a:cs typeface="Arial" panose="020B0604020202020204" pitchFamily="34" charset="0"/>
                </a:rPr>
              </a:br>
              <a:r>
                <a:rPr lang="en-GB" sz="1800" kern="800">
                  <a:solidFill>
                    <a:schemeClr val="bg1"/>
                  </a:solidFill>
                  <a:cs typeface="Arial" panose="020B0604020202020204" pitchFamily="34" charset="0"/>
                </a:rPr>
                <a:t>to Maximize Your Return on Investment</a:t>
              </a:r>
            </a:p>
          </p:txBody>
        </p:sp>
      </p:grpSp>
      <p:grpSp>
        <p:nvGrpSpPr>
          <p:cNvPr id="23" name="Gruppieren 38">
            <a:extLst>
              <a:ext uri="{FF2B5EF4-FFF2-40B4-BE49-F238E27FC236}">
                <a16:creationId xmlns:a16="http://schemas.microsoft.com/office/drawing/2014/main" id="{D7F48C19-ACC8-465D-97D9-08C3CB79EF22}"/>
              </a:ext>
            </a:extLst>
          </p:cNvPr>
          <p:cNvGrpSpPr/>
          <p:nvPr/>
        </p:nvGrpSpPr>
        <p:grpSpPr>
          <a:xfrm>
            <a:off x="1676400" y="1190101"/>
            <a:ext cx="3762992" cy="3665372"/>
            <a:chOff x="1036948" y="1119033"/>
            <a:chExt cx="3227722" cy="3665372"/>
          </a:xfrm>
        </p:grpSpPr>
        <p:sp>
          <p:nvSpPr>
            <p:cNvPr id="24" name="Rechteck 39">
              <a:extLst>
                <a:ext uri="{FF2B5EF4-FFF2-40B4-BE49-F238E27FC236}">
                  <a16:creationId xmlns:a16="http://schemas.microsoft.com/office/drawing/2014/main" id="{71CF4E8C-F9BE-4269-AD17-D0D362051D8F}"/>
                </a:ext>
              </a:extLst>
            </p:cNvPr>
            <p:cNvSpPr/>
            <p:nvPr/>
          </p:nvSpPr>
          <p:spPr>
            <a:xfrm>
              <a:off x="1131125" y="1119033"/>
              <a:ext cx="3133545" cy="3665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defTabSz="1218987"/>
              <a:endParaRPr lang="en-US" sz="800" b="1" err="1">
                <a:solidFill>
                  <a:srgbClr val="424242"/>
                </a:solidFill>
                <a:latin typeface="Century Gothic" pitchFamily="34" charset="0"/>
              </a:endParaRPr>
            </a:p>
          </p:txBody>
        </p:sp>
        <p:sp>
          <p:nvSpPr>
            <p:cNvPr id="25" name="Rechteck 40">
              <a:extLst>
                <a:ext uri="{FF2B5EF4-FFF2-40B4-BE49-F238E27FC236}">
                  <a16:creationId xmlns:a16="http://schemas.microsoft.com/office/drawing/2014/main" id="{4B3EF01C-9E60-400E-A3FC-169970E11980}"/>
                </a:ext>
              </a:extLst>
            </p:cNvPr>
            <p:cNvSpPr/>
            <p:nvPr/>
          </p:nvSpPr>
          <p:spPr>
            <a:xfrm>
              <a:off x="1036948" y="1227358"/>
              <a:ext cx="175100" cy="7131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grpSp>
      <p:sp>
        <p:nvSpPr>
          <p:cNvPr id="26" name="Rechteck 31">
            <a:extLst>
              <a:ext uri="{FF2B5EF4-FFF2-40B4-BE49-F238E27FC236}">
                <a16:creationId xmlns:a16="http://schemas.microsoft.com/office/drawing/2014/main" id="{C17FCF86-7A7C-4981-9703-188CA271ABFF}"/>
              </a:ext>
            </a:extLst>
          </p:cNvPr>
          <p:cNvSpPr/>
          <p:nvPr/>
        </p:nvSpPr>
        <p:spPr>
          <a:xfrm>
            <a:off x="2048299" y="2305471"/>
            <a:ext cx="3057101" cy="2344231"/>
          </a:xfrm>
          <a:prstGeom prst="rect">
            <a:avLst/>
          </a:prstGeom>
        </p:spPr>
        <p:txBody>
          <a:bodyPr wrap="square">
            <a:spAutoFit/>
          </a:bodyPr>
          <a:lstStyle/>
          <a:p>
            <a:pPr marL="0" lvl="1" algn="l" defTabSz="711200" rtl="0">
              <a:lnSpc>
                <a:spcPct val="114000"/>
              </a:lnSpc>
              <a:spcBef>
                <a:spcPct val="0"/>
              </a:spcBef>
              <a:spcAft>
                <a:spcPts val="1200"/>
              </a:spcAft>
            </a:pPr>
            <a:r>
              <a:rPr lang="en-US" sz="1400"/>
              <a:t>Reduce the time and effort required to move to S/4HANA:</a:t>
            </a:r>
          </a:p>
          <a:p>
            <a:pPr marL="171450" lvl="1" indent="-171450" algn="l" defTabSz="711200" rtl="0">
              <a:lnSpc>
                <a:spcPct val="114000"/>
              </a:lnSpc>
              <a:spcBef>
                <a:spcPct val="0"/>
              </a:spcBef>
              <a:spcAft>
                <a:spcPts val="1200"/>
              </a:spcAft>
              <a:buChar char="•"/>
            </a:pPr>
            <a:r>
              <a:rPr lang="en-US" sz="1400" b="0" i="0" kern="1200" baseline="0">
                <a:solidFill>
                  <a:schemeClr val="tx1"/>
                </a:solidFill>
              </a:rPr>
              <a:t>Archive data in SAP ECC to reduce the volume of information you need to move.</a:t>
            </a:r>
          </a:p>
          <a:p>
            <a:pPr marL="171450" lvl="1" indent="-171450" algn="l" defTabSz="711200" rtl="0">
              <a:lnSpc>
                <a:spcPct val="114000"/>
              </a:lnSpc>
              <a:spcBef>
                <a:spcPct val="0"/>
              </a:spcBef>
              <a:spcAft>
                <a:spcPts val="1200"/>
              </a:spcAft>
              <a:buChar char="•"/>
            </a:pPr>
            <a:r>
              <a:rPr lang="en-US" sz="1400" b="0" i="0" kern="1200" baseline="0">
                <a:solidFill>
                  <a:schemeClr val="tx1"/>
                </a:solidFill>
              </a:rPr>
              <a:t>Retain data and documents in a cost-effective archive repository for audit and reporting purposes</a:t>
            </a:r>
            <a:endParaRPr lang="de-DE" sz="1400" kern="1200">
              <a:solidFill>
                <a:schemeClr val="tx1"/>
              </a:solidFill>
            </a:endParaRPr>
          </a:p>
        </p:txBody>
      </p:sp>
      <p:sp>
        <p:nvSpPr>
          <p:cNvPr id="27" name="Rechteck 29">
            <a:extLst>
              <a:ext uri="{FF2B5EF4-FFF2-40B4-BE49-F238E27FC236}">
                <a16:creationId xmlns:a16="http://schemas.microsoft.com/office/drawing/2014/main" id="{3A59D12C-85AF-44BF-B67C-D07AD31F3BFA}"/>
              </a:ext>
            </a:extLst>
          </p:cNvPr>
          <p:cNvSpPr/>
          <p:nvPr/>
        </p:nvSpPr>
        <p:spPr>
          <a:xfrm>
            <a:off x="2212353" y="1256316"/>
            <a:ext cx="3124265" cy="707886"/>
          </a:xfrm>
          <a:prstGeom prst="rect">
            <a:avLst/>
          </a:prstGeom>
        </p:spPr>
        <p:txBody>
          <a:bodyPr wrap="square">
            <a:spAutoFit/>
          </a:bodyPr>
          <a:lstStyle/>
          <a:p>
            <a:pPr marL="3598" lvl="1" fontAlgn="base">
              <a:spcBef>
                <a:spcPts val="1200"/>
              </a:spcBef>
              <a:spcAft>
                <a:spcPts val="600"/>
              </a:spcAft>
              <a:buClr>
                <a:srgbClr val="FF0D5E"/>
              </a:buClr>
              <a:defRPr/>
            </a:pPr>
            <a:r>
              <a:rPr lang="en-US" sz="2000">
                <a:solidFill>
                  <a:srgbClr val="FF0D5E"/>
                </a:solidFill>
                <a:cs typeface="Arial" panose="020B0604020202020204" pitchFamily="34" charset="0"/>
              </a:rPr>
              <a:t>Archive Data Before Moving to S/4HANA</a:t>
            </a:r>
          </a:p>
        </p:txBody>
      </p:sp>
      <p:grpSp>
        <p:nvGrpSpPr>
          <p:cNvPr id="28" name="Gruppieren 43">
            <a:extLst>
              <a:ext uri="{FF2B5EF4-FFF2-40B4-BE49-F238E27FC236}">
                <a16:creationId xmlns:a16="http://schemas.microsoft.com/office/drawing/2014/main" id="{16EC428C-7F8E-406C-8936-13A89E1DDBBF}"/>
              </a:ext>
            </a:extLst>
          </p:cNvPr>
          <p:cNvGrpSpPr/>
          <p:nvPr/>
        </p:nvGrpSpPr>
        <p:grpSpPr>
          <a:xfrm>
            <a:off x="6726498" y="1190101"/>
            <a:ext cx="3660153" cy="3665372"/>
            <a:chOff x="1036948" y="1119033"/>
            <a:chExt cx="3660153" cy="3665372"/>
          </a:xfrm>
        </p:grpSpPr>
        <p:sp>
          <p:nvSpPr>
            <p:cNvPr id="29" name="Rechteck 44">
              <a:extLst>
                <a:ext uri="{FF2B5EF4-FFF2-40B4-BE49-F238E27FC236}">
                  <a16:creationId xmlns:a16="http://schemas.microsoft.com/office/drawing/2014/main" id="{125CAA3C-4E8F-4D13-8801-27AFB0B346EF}"/>
                </a:ext>
              </a:extLst>
            </p:cNvPr>
            <p:cNvSpPr/>
            <p:nvPr/>
          </p:nvSpPr>
          <p:spPr>
            <a:xfrm>
              <a:off x="1052501" y="1119033"/>
              <a:ext cx="3644600" cy="366537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defTabSz="1218987"/>
              <a:endParaRPr lang="en-US" sz="800" b="1" err="1">
                <a:solidFill>
                  <a:srgbClr val="424242"/>
                </a:solidFill>
                <a:latin typeface="Century Gothic" pitchFamily="34" charset="0"/>
              </a:endParaRPr>
            </a:p>
          </p:txBody>
        </p:sp>
        <p:sp>
          <p:nvSpPr>
            <p:cNvPr id="30" name="Rechteck 45">
              <a:extLst>
                <a:ext uri="{FF2B5EF4-FFF2-40B4-BE49-F238E27FC236}">
                  <a16:creationId xmlns:a16="http://schemas.microsoft.com/office/drawing/2014/main" id="{8BB2D94E-C2D9-4AC8-B351-0AE83B51EF3E}"/>
                </a:ext>
              </a:extLst>
            </p:cNvPr>
            <p:cNvSpPr/>
            <p:nvPr/>
          </p:nvSpPr>
          <p:spPr>
            <a:xfrm>
              <a:off x="1036948" y="1227358"/>
              <a:ext cx="175100" cy="71315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de-DE" sz="800" b="1" err="1">
                <a:solidFill>
                  <a:schemeClr val="tx1"/>
                </a:solidFill>
                <a:latin typeface="Century Gothic" pitchFamily="34" charset="0"/>
              </a:endParaRPr>
            </a:p>
          </p:txBody>
        </p:sp>
      </p:grpSp>
      <p:sp>
        <p:nvSpPr>
          <p:cNvPr id="32" name="Rechteck 29">
            <a:extLst>
              <a:ext uri="{FF2B5EF4-FFF2-40B4-BE49-F238E27FC236}">
                <a16:creationId xmlns:a16="http://schemas.microsoft.com/office/drawing/2014/main" id="{F2D8CB1A-65E1-4F94-BC76-29EC88C0D164}"/>
              </a:ext>
            </a:extLst>
          </p:cNvPr>
          <p:cNvSpPr/>
          <p:nvPr/>
        </p:nvSpPr>
        <p:spPr>
          <a:xfrm>
            <a:off x="7262451" y="1256316"/>
            <a:ext cx="3283748" cy="646331"/>
          </a:xfrm>
          <a:prstGeom prst="rect">
            <a:avLst/>
          </a:prstGeom>
        </p:spPr>
        <p:txBody>
          <a:bodyPr wrap="square">
            <a:spAutoFit/>
          </a:bodyPr>
          <a:lstStyle/>
          <a:p>
            <a:pPr defTabSz="933450">
              <a:lnSpc>
                <a:spcPct val="90000"/>
              </a:lnSpc>
              <a:spcBef>
                <a:spcPct val="0"/>
              </a:spcBef>
              <a:spcAft>
                <a:spcPct val="35000"/>
              </a:spcAft>
            </a:pPr>
            <a:r>
              <a:rPr lang="de-DE" sz="2000">
                <a:solidFill>
                  <a:schemeClr val="accent2"/>
                </a:solidFill>
              </a:rPr>
              <a:t>Start Finance Digital Transformation</a:t>
            </a:r>
          </a:p>
        </p:txBody>
      </p:sp>
      <p:grpSp>
        <p:nvGrpSpPr>
          <p:cNvPr id="4" name="Group 3">
            <a:extLst>
              <a:ext uri="{FF2B5EF4-FFF2-40B4-BE49-F238E27FC236}">
                <a16:creationId xmlns:a16="http://schemas.microsoft.com/office/drawing/2014/main" id="{87BCBC17-D336-D2A7-B94B-F71FBF241F0E}"/>
              </a:ext>
            </a:extLst>
          </p:cNvPr>
          <p:cNvGrpSpPr/>
          <p:nvPr/>
        </p:nvGrpSpPr>
        <p:grpSpPr>
          <a:xfrm>
            <a:off x="1351074" y="1211418"/>
            <a:ext cx="870242" cy="870242"/>
            <a:chOff x="2028110" y="2011576"/>
            <a:chExt cx="870242" cy="870242"/>
          </a:xfrm>
        </p:grpSpPr>
        <p:sp>
          <p:nvSpPr>
            <p:cNvPr id="2" name="Oval 1">
              <a:extLst>
                <a:ext uri="{FF2B5EF4-FFF2-40B4-BE49-F238E27FC236}">
                  <a16:creationId xmlns:a16="http://schemas.microsoft.com/office/drawing/2014/main" id="{8F4B1074-1CCF-9470-9A54-76B3C5B941E3}"/>
                </a:ext>
              </a:extLst>
            </p:cNvPr>
            <p:cNvSpPr/>
            <p:nvPr/>
          </p:nvSpPr>
          <p:spPr>
            <a:xfrm>
              <a:off x="2028110" y="2011576"/>
              <a:ext cx="870242" cy="870242"/>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3" name="Picture 2" descr="A white line drawing of a server&#10;&#10;Description automatically generated">
              <a:extLst>
                <a:ext uri="{FF2B5EF4-FFF2-40B4-BE49-F238E27FC236}">
                  <a16:creationId xmlns:a16="http://schemas.microsoft.com/office/drawing/2014/main" id="{74EC9057-6667-760E-24E5-E5F32CF06B5F}"/>
                </a:ext>
              </a:extLst>
            </p:cNvPr>
            <p:cNvPicPr>
              <a:picLocks noChangeAspect="1"/>
            </p:cNvPicPr>
            <p:nvPr/>
          </p:nvPicPr>
          <p:blipFill>
            <a:blip r:embed="rId5"/>
            <a:stretch>
              <a:fillRect/>
            </a:stretch>
          </p:blipFill>
          <p:spPr>
            <a:xfrm>
              <a:off x="2212353" y="2151970"/>
              <a:ext cx="515030" cy="515030"/>
            </a:xfrm>
            <a:prstGeom prst="rect">
              <a:avLst/>
            </a:prstGeom>
          </p:spPr>
        </p:pic>
      </p:grpSp>
      <p:grpSp>
        <p:nvGrpSpPr>
          <p:cNvPr id="11" name="Group 10">
            <a:extLst>
              <a:ext uri="{FF2B5EF4-FFF2-40B4-BE49-F238E27FC236}">
                <a16:creationId xmlns:a16="http://schemas.microsoft.com/office/drawing/2014/main" id="{610C7FDC-5770-66F9-174E-2BAA251FC6B4}"/>
              </a:ext>
            </a:extLst>
          </p:cNvPr>
          <p:cNvGrpSpPr/>
          <p:nvPr/>
        </p:nvGrpSpPr>
        <p:grpSpPr>
          <a:xfrm>
            <a:off x="6322239" y="1224782"/>
            <a:ext cx="860438" cy="860438"/>
            <a:chOff x="2028109" y="3257961"/>
            <a:chExt cx="1260077" cy="1260077"/>
          </a:xfrm>
        </p:grpSpPr>
        <p:sp>
          <p:nvSpPr>
            <p:cNvPr id="8" name="Oval 7">
              <a:extLst>
                <a:ext uri="{FF2B5EF4-FFF2-40B4-BE49-F238E27FC236}">
                  <a16:creationId xmlns:a16="http://schemas.microsoft.com/office/drawing/2014/main" id="{4EF6D772-464B-E809-EE75-387F2D61D9B0}"/>
                </a:ext>
              </a:extLst>
            </p:cNvPr>
            <p:cNvSpPr/>
            <p:nvPr/>
          </p:nvSpPr>
          <p:spPr>
            <a:xfrm>
              <a:off x="2028109" y="3257961"/>
              <a:ext cx="1260077" cy="1260077"/>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0" name="Picture 9" descr="A white line art of a robot&#10;&#10;Description automatically generated">
              <a:extLst>
                <a:ext uri="{FF2B5EF4-FFF2-40B4-BE49-F238E27FC236}">
                  <a16:creationId xmlns:a16="http://schemas.microsoft.com/office/drawing/2014/main" id="{9DB43044-946C-7D3E-D250-9195D6B9430E}"/>
                </a:ext>
              </a:extLst>
            </p:cNvPr>
            <p:cNvPicPr>
              <a:picLocks noChangeAspect="1"/>
            </p:cNvPicPr>
            <p:nvPr/>
          </p:nvPicPr>
          <p:blipFill>
            <a:blip r:embed="rId6"/>
            <a:stretch>
              <a:fillRect/>
            </a:stretch>
          </p:blipFill>
          <p:spPr>
            <a:xfrm>
              <a:off x="2288146" y="3505200"/>
              <a:ext cx="720071" cy="720071"/>
            </a:xfrm>
            <a:prstGeom prst="rect">
              <a:avLst/>
            </a:prstGeom>
          </p:spPr>
        </p:pic>
      </p:grpSp>
      <p:sp>
        <p:nvSpPr>
          <p:cNvPr id="12" name="Rechteck 31">
            <a:extLst>
              <a:ext uri="{FF2B5EF4-FFF2-40B4-BE49-F238E27FC236}">
                <a16:creationId xmlns:a16="http://schemas.microsoft.com/office/drawing/2014/main" id="{8BB0B3AA-A685-A767-118B-51E221F7BF39}"/>
              </a:ext>
            </a:extLst>
          </p:cNvPr>
          <p:cNvSpPr/>
          <p:nvPr/>
        </p:nvSpPr>
        <p:spPr>
          <a:xfrm>
            <a:off x="6964150" y="2273096"/>
            <a:ext cx="3200401" cy="2498120"/>
          </a:xfrm>
          <a:prstGeom prst="rect">
            <a:avLst/>
          </a:prstGeom>
        </p:spPr>
        <p:txBody>
          <a:bodyPr wrap="square">
            <a:spAutoFit/>
          </a:bodyPr>
          <a:lstStyle/>
          <a:p>
            <a:pPr marL="0" lvl="1" algn="l" defTabSz="711200" rtl="0">
              <a:lnSpc>
                <a:spcPct val="114000"/>
              </a:lnSpc>
              <a:spcBef>
                <a:spcPct val="0"/>
              </a:spcBef>
              <a:spcAft>
                <a:spcPts val="1200"/>
              </a:spcAft>
            </a:pPr>
            <a:r>
              <a:rPr lang="en-US" sz="1400"/>
              <a:t>Begin digital transformation in finance to prepare for S/4HANA:</a:t>
            </a:r>
          </a:p>
          <a:p>
            <a:pPr marL="171450" lvl="1" indent="-171450" algn="l" defTabSz="711200" rtl="0">
              <a:lnSpc>
                <a:spcPct val="114000"/>
              </a:lnSpc>
              <a:spcBef>
                <a:spcPct val="0"/>
              </a:spcBef>
              <a:spcAft>
                <a:spcPts val="1200"/>
              </a:spcAft>
              <a:buChar char="•"/>
            </a:pPr>
            <a:r>
              <a:rPr lang="en-US" sz="1400" b="0" i="0" kern="1200" baseline="0">
                <a:solidFill>
                  <a:schemeClr val="tx1"/>
                </a:solidFill>
              </a:rPr>
              <a:t>Identify and eliminate customizations</a:t>
            </a:r>
          </a:p>
          <a:p>
            <a:pPr marL="171450" lvl="1" indent="-171450" defTabSz="711200">
              <a:lnSpc>
                <a:spcPct val="114000"/>
              </a:lnSpc>
              <a:spcBef>
                <a:spcPct val="0"/>
              </a:spcBef>
              <a:spcAft>
                <a:spcPts val="1200"/>
              </a:spcAft>
              <a:buFontTx/>
              <a:buChar char="•"/>
            </a:pPr>
            <a:r>
              <a:rPr lang="en-US" sz="1400"/>
              <a:t>Standardize, digitize, and extend </a:t>
            </a:r>
            <a:br>
              <a:rPr lang="en-US" sz="1400"/>
            </a:br>
            <a:r>
              <a:rPr lang="en-US" sz="1400"/>
              <a:t>processes as needed for </a:t>
            </a:r>
            <a:r>
              <a:rPr lang="en-US" sz="1400" b="0" i="0" kern="1200" baseline="0">
                <a:solidFill>
                  <a:schemeClr val="tx1"/>
                </a:solidFill>
              </a:rPr>
              <a:t>S/4</a:t>
            </a:r>
            <a:r>
              <a:rPr lang="en-US" sz="1400"/>
              <a:t>HANA</a:t>
            </a:r>
            <a:endParaRPr lang="en-US" sz="1400" b="0" i="0" kern="1200" baseline="0">
              <a:solidFill>
                <a:schemeClr val="tx1"/>
              </a:solidFill>
            </a:endParaRPr>
          </a:p>
          <a:p>
            <a:pPr marL="171450" lvl="1" indent="-171450" algn="l" defTabSz="711200" rtl="0">
              <a:lnSpc>
                <a:spcPct val="114000"/>
              </a:lnSpc>
              <a:spcBef>
                <a:spcPct val="0"/>
              </a:spcBef>
              <a:spcAft>
                <a:spcPts val="1200"/>
              </a:spcAft>
              <a:buChar char="•"/>
            </a:pPr>
            <a:r>
              <a:rPr lang="en-US" sz="1400"/>
              <a:t>Determine transformation roadmap </a:t>
            </a:r>
            <a:br>
              <a:rPr lang="en-US" sz="1400"/>
            </a:br>
            <a:r>
              <a:rPr lang="en-US" sz="1400"/>
              <a:t>and resources </a:t>
            </a:r>
            <a:endParaRPr lang="en-US" sz="1400" b="0" i="0" kern="1200" baseline="0">
              <a:solidFill>
                <a:schemeClr val="tx1"/>
              </a:solidFill>
            </a:endParaRPr>
          </a:p>
        </p:txBody>
      </p:sp>
    </p:spTree>
    <p:extLst>
      <p:ext uri="{BB962C8B-B14F-4D97-AF65-F5344CB8AC3E}">
        <p14:creationId xmlns:p14="http://schemas.microsoft.com/office/powerpoint/2010/main" val="196393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4343399" y="1215732"/>
            <a:ext cx="7303847" cy="1357001"/>
          </a:xfrm>
        </p:spPr>
        <p:txBody>
          <a:bodyPr/>
          <a:lstStyle/>
          <a:p>
            <a:r>
              <a:rPr lang="en-US"/>
              <a:t>Archive Data Before Moving to S/4HANA</a:t>
            </a:r>
          </a:p>
        </p:txBody>
      </p:sp>
      <p:sp>
        <p:nvSpPr>
          <p:cNvPr id="3" name="Textplatzhalter 2"/>
          <p:cNvSpPr>
            <a:spLocks noGrp="1"/>
          </p:cNvSpPr>
          <p:nvPr>
            <p:ph type="body" sz="quarter" idx="10"/>
          </p:nvPr>
        </p:nvSpPr>
        <p:spPr>
          <a:xfrm>
            <a:off x="4343400" y="2724134"/>
            <a:ext cx="6172200" cy="708452"/>
          </a:xfrm>
        </p:spPr>
        <p:txBody>
          <a:bodyPr/>
          <a:lstStyle/>
          <a:p>
            <a:endParaRPr lang="de-DE"/>
          </a:p>
        </p:txBody>
      </p:sp>
      <p:sp>
        <p:nvSpPr>
          <p:cNvPr id="2" name="Slide Number Placeholder 3">
            <a:extLst>
              <a:ext uri="{FF2B5EF4-FFF2-40B4-BE49-F238E27FC236}">
                <a16:creationId xmlns:a16="http://schemas.microsoft.com/office/drawing/2014/main" id="{5EFE606E-0E83-8684-3022-4D3647030720}"/>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6</a:t>
            </a:fld>
            <a:endParaRPr lang="en-US"/>
          </a:p>
        </p:txBody>
      </p:sp>
    </p:spTree>
    <p:extLst>
      <p:ext uri="{BB962C8B-B14F-4D97-AF65-F5344CB8AC3E}">
        <p14:creationId xmlns:p14="http://schemas.microsoft.com/office/powerpoint/2010/main" val="19803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Pentagon 20">
            <a:extLst>
              <a:ext uri="{FF2B5EF4-FFF2-40B4-BE49-F238E27FC236}">
                <a16:creationId xmlns:a16="http://schemas.microsoft.com/office/drawing/2014/main" id="{587C2FCB-E20D-5430-3F71-8836BDAEECE8}"/>
              </a:ext>
            </a:extLst>
          </p:cNvPr>
          <p:cNvSpPr/>
          <p:nvPr/>
        </p:nvSpPr>
        <p:spPr>
          <a:xfrm>
            <a:off x="432835" y="2207884"/>
            <a:ext cx="7889171" cy="3412670"/>
          </a:xfrm>
          <a:prstGeom prst="homePlat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endParaRPr lang="en-US" sz="800" b="1" err="1">
              <a:solidFill>
                <a:schemeClr val="tx1"/>
              </a:solidFill>
              <a:latin typeface="Century Gothic" pitchFamily="34" charset="0"/>
            </a:endParaRPr>
          </a:p>
        </p:txBody>
      </p:sp>
      <p:sp>
        <p:nvSpPr>
          <p:cNvPr id="61" name="Eingekerbter Pfeil nach rechts 60"/>
          <p:cNvSpPr/>
          <p:nvPr/>
        </p:nvSpPr>
        <p:spPr>
          <a:xfrm>
            <a:off x="6430562" y="7205332"/>
            <a:ext cx="2816478" cy="760343"/>
          </a:xfrm>
          <a:prstGeom prst="notchedRightArrow">
            <a:avLst/>
          </a:prstGeom>
          <a:solidFill>
            <a:schemeClr val="bg1"/>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chorCtr="0"/>
          <a:lstStyle/>
          <a:p>
            <a:pPr algn="ctr"/>
            <a:r>
              <a:rPr lang="de-DE" sz="1400" b="1">
                <a:solidFill>
                  <a:schemeClr val="tx1"/>
                </a:solidFill>
                <a:latin typeface="Arial" panose="020B0604020202020204" pitchFamily="34" charset="0"/>
                <a:cs typeface="Arial" panose="020B0604020202020204" pitchFamily="34" charset="0"/>
              </a:rPr>
              <a:t>OI Transition</a:t>
            </a:r>
          </a:p>
        </p:txBody>
      </p:sp>
      <p:sp>
        <p:nvSpPr>
          <p:cNvPr id="2" name="Titel 1"/>
          <p:cNvSpPr>
            <a:spLocks noGrp="1"/>
          </p:cNvSpPr>
          <p:nvPr>
            <p:ph type="title"/>
          </p:nvPr>
        </p:nvSpPr>
        <p:spPr/>
        <p:txBody>
          <a:bodyPr/>
          <a:lstStyle/>
          <a:p>
            <a:r>
              <a:rPr lang="de-DE"/>
              <a:t>Transition Approach for SAP S/4HANA</a:t>
            </a:r>
          </a:p>
        </p:txBody>
      </p:sp>
      <p:sp>
        <p:nvSpPr>
          <p:cNvPr id="6" name="Foliennummernplatzhalter 5"/>
          <p:cNvSpPr>
            <a:spLocks noGrp="1"/>
          </p:cNvSpPr>
          <p:nvPr>
            <p:ph type="sldNum" sz="quarter" idx="10"/>
          </p:nvPr>
        </p:nvSpPr>
        <p:spPr/>
        <p:txBody>
          <a:bodyPr/>
          <a:lstStyle/>
          <a:p>
            <a:fld id="{EC101DC9-20CD-4D01-84D2-8AFAD8D1D7AE}" type="slidenum">
              <a:rPr lang="de-DE" smtClean="0">
                <a:solidFill>
                  <a:srgbClr val="FF0D5E"/>
                </a:solidFill>
              </a:rPr>
              <a:pPr/>
              <a:t>7</a:t>
            </a:fld>
            <a:endParaRPr lang="de-DE">
              <a:solidFill>
                <a:srgbClr val="FF0D5E"/>
              </a:solidFill>
            </a:endParaRPr>
          </a:p>
        </p:txBody>
      </p:sp>
      <p:sp>
        <p:nvSpPr>
          <p:cNvPr id="3" name="Textplatzhalter 2"/>
          <p:cNvSpPr>
            <a:spLocks noGrp="1"/>
          </p:cNvSpPr>
          <p:nvPr>
            <p:ph type="body" sz="quarter" idx="11"/>
          </p:nvPr>
        </p:nvSpPr>
        <p:spPr/>
        <p:txBody>
          <a:bodyPr/>
          <a:lstStyle/>
          <a:p>
            <a:r>
              <a:rPr lang="de-DE" sz="2000"/>
              <a:t> </a:t>
            </a:r>
          </a:p>
        </p:txBody>
      </p:sp>
      <p:sp>
        <p:nvSpPr>
          <p:cNvPr id="11" name="Abgerundetes Rechteck 161">
            <a:extLst>
              <a:ext uri="{FF2B5EF4-FFF2-40B4-BE49-F238E27FC236}">
                <a16:creationId xmlns:a16="http://schemas.microsoft.com/office/drawing/2014/main" id="{C534F28A-5315-443B-D289-B6F84FB6E477}"/>
              </a:ext>
            </a:extLst>
          </p:cNvPr>
          <p:cNvSpPr/>
          <p:nvPr/>
        </p:nvSpPr>
        <p:spPr>
          <a:xfrm>
            <a:off x="511555" y="1545031"/>
            <a:ext cx="2841245"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800" b="1">
                <a:solidFill>
                  <a:schemeClr val="tx1"/>
                </a:solidFill>
                <a:latin typeface="Arial" panose="020B0604020202020204" pitchFamily="34" charset="0"/>
                <a:cs typeface="Arial" panose="020B0604020202020204" pitchFamily="34" charset="0"/>
              </a:rPr>
              <a:t>Business Objectives</a:t>
            </a:r>
            <a:endParaRPr lang="en-US" sz="1800" b="1">
              <a:solidFill>
                <a:schemeClr val="tx1"/>
              </a:solidFill>
              <a:latin typeface="Arial" panose="020B0604020202020204" pitchFamily="34" charset="0"/>
              <a:cs typeface="Arial" panose="020B0604020202020204" pitchFamily="34" charset="0"/>
            </a:endParaRPr>
          </a:p>
        </p:txBody>
      </p:sp>
      <p:sp>
        <p:nvSpPr>
          <p:cNvPr id="12" name="Abgerundetes Rechteck 161">
            <a:extLst>
              <a:ext uri="{FF2B5EF4-FFF2-40B4-BE49-F238E27FC236}">
                <a16:creationId xmlns:a16="http://schemas.microsoft.com/office/drawing/2014/main" id="{6C8C4FCB-DE51-0FCF-D1F5-BDD5018748A5}"/>
              </a:ext>
            </a:extLst>
          </p:cNvPr>
          <p:cNvSpPr/>
          <p:nvPr/>
        </p:nvSpPr>
        <p:spPr>
          <a:xfrm>
            <a:off x="4267200" y="1531147"/>
            <a:ext cx="2133600"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800" b="1">
                <a:solidFill>
                  <a:schemeClr val="tx1"/>
                </a:solidFill>
                <a:latin typeface="Arial" panose="020B0604020202020204" pitchFamily="34" charset="0"/>
                <a:cs typeface="Arial" panose="020B0604020202020204" pitchFamily="34" charset="0"/>
              </a:rPr>
              <a:t>Transition Path</a:t>
            </a:r>
            <a:endParaRPr lang="en-US" sz="1800" b="1">
              <a:solidFill>
                <a:schemeClr val="tx1"/>
              </a:solidFill>
              <a:latin typeface="Arial" panose="020B0604020202020204" pitchFamily="34" charset="0"/>
              <a:cs typeface="Arial" panose="020B0604020202020204" pitchFamily="34" charset="0"/>
            </a:endParaRPr>
          </a:p>
        </p:txBody>
      </p:sp>
      <p:sp>
        <p:nvSpPr>
          <p:cNvPr id="13" name="Abgerundetes Rechteck 161">
            <a:extLst>
              <a:ext uri="{FF2B5EF4-FFF2-40B4-BE49-F238E27FC236}">
                <a16:creationId xmlns:a16="http://schemas.microsoft.com/office/drawing/2014/main" id="{1CA7CF44-3F97-6A32-B6B8-5296FB25CDCD}"/>
              </a:ext>
            </a:extLst>
          </p:cNvPr>
          <p:cNvSpPr/>
          <p:nvPr/>
        </p:nvSpPr>
        <p:spPr>
          <a:xfrm>
            <a:off x="8839200" y="1487380"/>
            <a:ext cx="2789019"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800" b="1">
                <a:solidFill>
                  <a:schemeClr val="tx1"/>
                </a:solidFill>
                <a:latin typeface="Arial" panose="020B0604020202020204" pitchFamily="34" charset="0"/>
                <a:cs typeface="Arial" panose="020B0604020202020204" pitchFamily="34" charset="0"/>
              </a:rPr>
              <a:t>Destination Options</a:t>
            </a:r>
            <a:endParaRPr lang="en-US" sz="1800" b="1">
              <a:solidFill>
                <a:schemeClr val="tx1"/>
              </a:solidFill>
              <a:latin typeface="Arial" panose="020B0604020202020204" pitchFamily="34" charset="0"/>
              <a:cs typeface="Arial" panose="020B0604020202020204" pitchFamily="34" charset="0"/>
            </a:endParaRPr>
          </a:p>
        </p:txBody>
      </p:sp>
      <p:sp>
        <p:nvSpPr>
          <p:cNvPr id="14" name="Abgerundetes Rechteck 161">
            <a:extLst>
              <a:ext uri="{FF2B5EF4-FFF2-40B4-BE49-F238E27FC236}">
                <a16:creationId xmlns:a16="http://schemas.microsoft.com/office/drawing/2014/main" id="{C07140E9-A708-718F-DCF6-5D443DCEB2D8}"/>
              </a:ext>
            </a:extLst>
          </p:cNvPr>
          <p:cNvSpPr/>
          <p:nvPr/>
        </p:nvSpPr>
        <p:spPr>
          <a:xfrm>
            <a:off x="1371600" y="2395081"/>
            <a:ext cx="3048000"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600">
                <a:solidFill>
                  <a:schemeClr val="tx1"/>
                </a:solidFill>
                <a:latin typeface="Arial" panose="020B0604020202020204" pitchFamily="34" charset="0"/>
                <a:cs typeface="Arial" panose="020B0604020202020204" pitchFamily="34" charset="0"/>
              </a:rPr>
              <a:t>Business Model </a:t>
            </a:r>
            <a:br>
              <a:rPr lang="de-DE" sz="1600">
                <a:solidFill>
                  <a:schemeClr val="tx1"/>
                </a:solidFill>
                <a:latin typeface="Arial" panose="020B0604020202020204" pitchFamily="34" charset="0"/>
                <a:cs typeface="Arial" panose="020B0604020202020204" pitchFamily="34" charset="0"/>
              </a:rPr>
            </a:br>
            <a:r>
              <a:rPr lang="de-DE" sz="1600">
                <a:solidFill>
                  <a:schemeClr val="tx1"/>
                </a:solidFill>
                <a:latin typeface="Arial" panose="020B0604020202020204" pitchFamily="34" charset="0"/>
                <a:cs typeface="Arial" panose="020B0604020202020204" pitchFamily="34" charset="0"/>
              </a:rPr>
              <a:t>Innovation</a:t>
            </a:r>
            <a:endParaRPr lang="en-US" sz="1600">
              <a:solidFill>
                <a:schemeClr val="tx1"/>
              </a:solidFill>
              <a:latin typeface="Arial" panose="020B0604020202020204" pitchFamily="34" charset="0"/>
              <a:cs typeface="Arial" panose="020B0604020202020204" pitchFamily="34" charset="0"/>
            </a:endParaRPr>
          </a:p>
        </p:txBody>
      </p:sp>
      <p:sp>
        <p:nvSpPr>
          <p:cNvPr id="15" name="Abgerundetes Rechteck 161">
            <a:extLst>
              <a:ext uri="{FF2B5EF4-FFF2-40B4-BE49-F238E27FC236}">
                <a16:creationId xmlns:a16="http://schemas.microsoft.com/office/drawing/2014/main" id="{ADEDAD52-42EB-F25A-DD10-B5BDDC4E7553}"/>
              </a:ext>
            </a:extLst>
          </p:cNvPr>
          <p:cNvSpPr/>
          <p:nvPr/>
        </p:nvSpPr>
        <p:spPr>
          <a:xfrm>
            <a:off x="1322960" y="3560882"/>
            <a:ext cx="3048000"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600">
                <a:solidFill>
                  <a:schemeClr val="tx1"/>
                </a:solidFill>
                <a:latin typeface="Arial" panose="020B0604020202020204" pitchFamily="34" charset="0"/>
                <a:cs typeface="Arial" panose="020B0604020202020204" pitchFamily="34" charset="0"/>
              </a:rPr>
              <a:t>Business Process </a:t>
            </a:r>
            <a:br>
              <a:rPr lang="de-DE" sz="1600">
                <a:solidFill>
                  <a:schemeClr val="tx1"/>
                </a:solidFill>
                <a:latin typeface="Arial" panose="020B0604020202020204" pitchFamily="34" charset="0"/>
                <a:cs typeface="Arial" panose="020B0604020202020204" pitchFamily="34" charset="0"/>
              </a:rPr>
            </a:br>
            <a:r>
              <a:rPr lang="de-DE" sz="1600">
                <a:solidFill>
                  <a:schemeClr val="tx1"/>
                </a:solidFill>
                <a:latin typeface="Arial" panose="020B0604020202020204" pitchFamily="34" charset="0"/>
                <a:cs typeface="Arial" panose="020B0604020202020204" pitchFamily="34" charset="0"/>
              </a:rPr>
              <a:t>Optimization</a:t>
            </a:r>
            <a:endParaRPr lang="en-US" sz="1600">
              <a:solidFill>
                <a:schemeClr val="tx1"/>
              </a:solidFill>
              <a:latin typeface="Arial" panose="020B0604020202020204" pitchFamily="34" charset="0"/>
              <a:cs typeface="Arial" panose="020B0604020202020204" pitchFamily="34" charset="0"/>
            </a:endParaRPr>
          </a:p>
        </p:txBody>
      </p:sp>
      <p:sp>
        <p:nvSpPr>
          <p:cNvPr id="16" name="Abgerundetes Rechteck 161">
            <a:extLst>
              <a:ext uri="{FF2B5EF4-FFF2-40B4-BE49-F238E27FC236}">
                <a16:creationId xmlns:a16="http://schemas.microsoft.com/office/drawing/2014/main" id="{81D55A3D-62C4-3FF1-1AAC-A30252851149}"/>
              </a:ext>
            </a:extLst>
          </p:cNvPr>
          <p:cNvSpPr/>
          <p:nvPr/>
        </p:nvSpPr>
        <p:spPr>
          <a:xfrm>
            <a:off x="1353976" y="4742558"/>
            <a:ext cx="3048000" cy="34583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600">
                <a:solidFill>
                  <a:schemeClr val="tx1"/>
                </a:solidFill>
                <a:latin typeface="Arial" panose="020B0604020202020204" pitchFamily="34" charset="0"/>
                <a:cs typeface="Arial" panose="020B0604020202020204" pitchFamily="34" charset="0"/>
              </a:rPr>
              <a:t>ERP Rapid </a:t>
            </a:r>
            <a:br>
              <a:rPr lang="de-DE" sz="1600">
                <a:solidFill>
                  <a:schemeClr val="tx1"/>
                </a:solidFill>
                <a:latin typeface="Arial" panose="020B0604020202020204" pitchFamily="34" charset="0"/>
                <a:cs typeface="Arial" panose="020B0604020202020204" pitchFamily="34" charset="0"/>
              </a:rPr>
            </a:br>
            <a:r>
              <a:rPr lang="de-DE" sz="1600">
                <a:solidFill>
                  <a:schemeClr val="tx1"/>
                </a:solidFill>
                <a:latin typeface="Arial" panose="020B0604020202020204" pitchFamily="34" charset="0"/>
                <a:cs typeface="Arial" panose="020B0604020202020204" pitchFamily="34" charset="0"/>
              </a:rPr>
              <a:t>Modernization</a:t>
            </a:r>
            <a:endParaRPr lang="en-US" sz="1600">
              <a:solidFill>
                <a:schemeClr val="tx1"/>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93C25C99-6B9F-83F7-012C-9C77228C3E11}"/>
              </a:ext>
            </a:extLst>
          </p:cNvPr>
          <p:cNvCxnSpPr/>
          <p:nvPr/>
        </p:nvCxnSpPr>
        <p:spPr>
          <a:xfrm>
            <a:off x="6397521" y="5181600"/>
            <a:ext cx="2441679" cy="0"/>
          </a:xfrm>
          <a:prstGeom prst="straightConnector1">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A black and white cloud&#10;&#10;Description automatically generated">
            <a:extLst>
              <a:ext uri="{FF2B5EF4-FFF2-40B4-BE49-F238E27FC236}">
                <a16:creationId xmlns:a16="http://schemas.microsoft.com/office/drawing/2014/main" id="{BC735216-609C-FFD9-BDC2-B881742044B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39200" y="2371605"/>
            <a:ext cx="1092850" cy="619282"/>
          </a:xfrm>
          <a:prstGeom prst="rect">
            <a:avLst/>
          </a:prstGeom>
        </p:spPr>
      </p:pic>
      <p:sp>
        <p:nvSpPr>
          <p:cNvPr id="28" name="TextBox 27">
            <a:extLst>
              <a:ext uri="{FF2B5EF4-FFF2-40B4-BE49-F238E27FC236}">
                <a16:creationId xmlns:a16="http://schemas.microsoft.com/office/drawing/2014/main" id="{E76FAA98-A2F6-240A-290D-B635B92AEA47}"/>
              </a:ext>
            </a:extLst>
          </p:cNvPr>
          <p:cNvSpPr txBox="1"/>
          <p:nvPr/>
        </p:nvSpPr>
        <p:spPr>
          <a:xfrm>
            <a:off x="10127726" y="2475037"/>
            <a:ext cx="1502231" cy="369332"/>
          </a:xfrm>
          <a:prstGeom prst="rect">
            <a:avLst/>
          </a:prstGeom>
          <a:noFill/>
          <a:ln w="9525">
            <a:noFill/>
          </a:ln>
        </p:spPr>
        <p:txBody>
          <a:bodyPr wrap="square" lIns="0" tIns="0" rIns="0" bIns="0" rtlCol="0" anchor="t" anchorCtr="0">
            <a:spAutoFit/>
          </a:bodyPr>
          <a:lstStyle/>
          <a:p>
            <a:r>
              <a:rPr lang="en-US" sz="1200" kern="800">
                <a:latin typeface="Arial" panose="020B0604020202020204" pitchFamily="34" charset="0"/>
                <a:cs typeface="Arial" panose="020B0604020202020204" pitchFamily="34" charset="0"/>
              </a:rPr>
              <a:t>SAP S/4HANA</a:t>
            </a:r>
            <a:r>
              <a:rPr lang="en-US" sz="1200" kern="800" baseline="30000">
                <a:latin typeface="Arial" panose="020B0604020202020204" pitchFamily="34" charset="0"/>
                <a:cs typeface="Arial" panose="020B0604020202020204" pitchFamily="34" charset="0"/>
              </a:rPr>
              <a:t>®</a:t>
            </a:r>
            <a:r>
              <a:rPr lang="en-US" sz="1200" kern="800">
                <a:latin typeface="Arial" panose="020B0604020202020204" pitchFamily="34" charset="0"/>
                <a:cs typeface="Arial" panose="020B0604020202020204" pitchFamily="34" charset="0"/>
              </a:rPr>
              <a:t> </a:t>
            </a:r>
            <a:br>
              <a:rPr lang="en-US" sz="1200" kern="800">
                <a:latin typeface="Arial" panose="020B0604020202020204" pitchFamily="34" charset="0"/>
                <a:cs typeface="Arial" panose="020B0604020202020204" pitchFamily="34" charset="0"/>
              </a:rPr>
            </a:br>
            <a:r>
              <a:rPr lang="en-US" sz="1200" kern="800">
                <a:latin typeface="Arial" panose="020B0604020202020204" pitchFamily="34" charset="0"/>
                <a:cs typeface="Arial" panose="020B0604020202020204" pitchFamily="34" charset="0"/>
              </a:rPr>
              <a:t>Cloud</a:t>
            </a:r>
          </a:p>
        </p:txBody>
      </p:sp>
      <p:pic>
        <p:nvPicPr>
          <p:cNvPr id="29" name="Picture 28" descr="A black and white cloud&#10;&#10;Description automatically generated">
            <a:extLst>
              <a:ext uri="{FF2B5EF4-FFF2-40B4-BE49-F238E27FC236}">
                <a16:creationId xmlns:a16="http://schemas.microsoft.com/office/drawing/2014/main" id="{3BDB4F26-7296-AA59-70EF-EBCCBF74A0D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912057" y="3398623"/>
            <a:ext cx="1092850" cy="619282"/>
          </a:xfrm>
          <a:prstGeom prst="rect">
            <a:avLst/>
          </a:prstGeom>
        </p:spPr>
      </p:pic>
      <p:sp>
        <p:nvSpPr>
          <p:cNvPr id="30" name="TextBox 29">
            <a:extLst>
              <a:ext uri="{FF2B5EF4-FFF2-40B4-BE49-F238E27FC236}">
                <a16:creationId xmlns:a16="http://schemas.microsoft.com/office/drawing/2014/main" id="{CF98F4B1-AD21-CD9D-34EB-77BC2A4165AA}"/>
              </a:ext>
            </a:extLst>
          </p:cNvPr>
          <p:cNvSpPr txBox="1"/>
          <p:nvPr/>
        </p:nvSpPr>
        <p:spPr>
          <a:xfrm>
            <a:off x="10127726" y="3502055"/>
            <a:ext cx="1502231" cy="369332"/>
          </a:xfrm>
          <a:prstGeom prst="rect">
            <a:avLst/>
          </a:prstGeom>
          <a:noFill/>
          <a:ln w="9525">
            <a:noFill/>
          </a:ln>
        </p:spPr>
        <p:txBody>
          <a:bodyPr wrap="square" lIns="0" tIns="0" rIns="0" bIns="0" rtlCol="0" anchor="t" anchorCtr="0">
            <a:spAutoFit/>
          </a:bodyPr>
          <a:lstStyle/>
          <a:p>
            <a:r>
              <a:rPr lang="en-US" sz="1200" kern="800">
                <a:latin typeface="Arial" panose="020B0604020202020204" pitchFamily="34" charset="0"/>
                <a:cs typeface="Arial" panose="020B0604020202020204" pitchFamily="34" charset="0"/>
              </a:rPr>
              <a:t>SAP S/4HANA Private Cloud</a:t>
            </a:r>
          </a:p>
        </p:txBody>
      </p:sp>
      <p:sp>
        <p:nvSpPr>
          <p:cNvPr id="32" name="TextBox 31">
            <a:extLst>
              <a:ext uri="{FF2B5EF4-FFF2-40B4-BE49-F238E27FC236}">
                <a16:creationId xmlns:a16="http://schemas.microsoft.com/office/drawing/2014/main" id="{4A1C3605-6959-3432-43F2-B9FACFFF1FC2}"/>
              </a:ext>
            </a:extLst>
          </p:cNvPr>
          <p:cNvSpPr txBox="1"/>
          <p:nvPr/>
        </p:nvSpPr>
        <p:spPr>
          <a:xfrm>
            <a:off x="10125988" y="4371291"/>
            <a:ext cx="1502231" cy="923330"/>
          </a:xfrm>
          <a:prstGeom prst="rect">
            <a:avLst/>
          </a:prstGeom>
          <a:noFill/>
          <a:ln w="9525">
            <a:noFill/>
          </a:ln>
        </p:spPr>
        <p:txBody>
          <a:bodyPr wrap="square" lIns="0" tIns="0" rIns="0" bIns="0" rtlCol="0" anchor="t" anchorCtr="0">
            <a:spAutoFit/>
          </a:bodyPr>
          <a:lstStyle/>
          <a:p>
            <a:r>
              <a:rPr lang="en-US" sz="1200" kern="800">
                <a:latin typeface="Arial" panose="020B0604020202020204" pitchFamily="34" charset="0"/>
                <a:cs typeface="Arial" panose="020B0604020202020204" pitchFamily="34" charset="0"/>
              </a:rPr>
              <a:t>SAP S/4HANA including SAP HANA</a:t>
            </a:r>
            <a:r>
              <a:rPr lang="en-US" sz="1200" kern="800" baseline="30000">
                <a:latin typeface="Arial" panose="020B0604020202020204" pitchFamily="34" charset="0"/>
                <a:cs typeface="Arial" panose="020B0604020202020204" pitchFamily="34" charset="0"/>
              </a:rPr>
              <a:t> ®</a:t>
            </a:r>
            <a:r>
              <a:rPr lang="en-US" sz="1200" kern="800">
                <a:latin typeface="Arial" panose="020B0604020202020204" pitchFamily="34" charset="0"/>
                <a:cs typeface="Arial" panose="020B0604020202020204" pitchFamily="34" charset="0"/>
              </a:rPr>
              <a:t> Enterprise Cloud and information as a service</a:t>
            </a:r>
          </a:p>
        </p:txBody>
      </p:sp>
      <p:pic>
        <p:nvPicPr>
          <p:cNvPr id="36" name="Picture 35" descr="A cloud and server icon&#10;&#10;Description automatically generated">
            <a:extLst>
              <a:ext uri="{FF2B5EF4-FFF2-40B4-BE49-F238E27FC236}">
                <a16:creationId xmlns:a16="http://schemas.microsoft.com/office/drawing/2014/main" id="{0C2070D1-7D87-35D1-9E26-66E3A5E5CE18}"/>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78134" y="4391431"/>
            <a:ext cx="909809" cy="909809"/>
          </a:xfrm>
          <a:prstGeom prst="rect">
            <a:avLst/>
          </a:prstGeom>
        </p:spPr>
      </p:pic>
      <p:cxnSp>
        <p:nvCxnSpPr>
          <p:cNvPr id="56" name="Connector: Elbow 55">
            <a:extLst>
              <a:ext uri="{FF2B5EF4-FFF2-40B4-BE49-F238E27FC236}">
                <a16:creationId xmlns:a16="http://schemas.microsoft.com/office/drawing/2014/main" id="{222FC567-D7E5-F3F9-D7DA-53FBE5172E61}"/>
              </a:ext>
            </a:extLst>
          </p:cNvPr>
          <p:cNvCxnSpPr/>
          <p:nvPr/>
        </p:nvCxnSpPr>
        <p:spPr>
          <a:xfrm>
            <a:off x="6430562" y="3878508"/>
            <a:ext cx="2408638" cy="1143000"/>
          </a:xfrm>
          <a:prstGeom prst="bentConnector3">
            <a:avLst>
              <a:gd name="adj1" fmla="val 47577"/>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9DC4C9C-FBC9-9700-F202-BD1F07E2A932}"/>
              </a:ext>
            </a:extLst>
          </p:cNvPr>
          <p:cNvCxnSpPr/>
          <p:nvPr/>
        </p:nvCxnSpPr>
        <p:spPr>
          <a:xfrm>
            <a:off x="6397521" y="3733800"/>
            <a:ext cx="2441679" cy="0"/>
          </a:xfrm>
          <a:prstGeom prst="straightConnector1">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606E46C7-FFF4-09A8-EBE2-B1CD4C2F60E0}"/>
              </a:ext>
            </a:extLst>
          </p:cNvPr>
          <p:cNvCxnSpPr>
            <a:cxnSpLocks/>
          </p:cNvCxnSpPr>
          <p:nvPr/>
        </p:nvCxnSpPr>
        <p:spPr>
          <a:xfrm>
            <a:off x="6400800" y="2860015"/>
            <a:ext cx="2439413" cy="1986321"/>
          </a:xfrm>
          <a:prstGeom prst="bentConnector3">
            <a:avLst>
              <a:gd name="adj1" fmla="val 53987"/>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1EDAA86-CEB0-6E82-4C9B-5ED252829C09}"/>
              </a:ext>
            </a:extLst>
          </p:cNvPr>
          <p:cNvCxnSpPr/>
          <p:nvPr/>
        </p:nvCxnSpPr>
        <p:spPr>
          <a:xfrm>
            <a:off x="6397521" y="2590800"/>
            <a:ext cx="2441679" cy="0"/>
          </a:xfrm>
          <a:prstGeom prst="straightConnector1">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0D335386-E365-FB2E-2E99-64E39E05F2DB}"/>
              </a:ext>
            </a:extLst>
          </p:cNvPr>
          <p:cNvCxnSpPr>
            <a:cxnSpLocks/>
          </p:cNvCxnSpPr>
          <p:nvPr/>
        </p:nvCxnSpPr>
        <p:spPr>
          <a:xfrm>
            <a:off x="6397521" y="2743200"/>
            <a:ext cx="2447455" cy="844520"/>
          </a:xfrm>
          <a:prstGeom prst="bentConnector3">
            <a:avLst>
              <a:gd name="adj1" fmla="val 59539"/>
            </a:avLst>
          </a:prstGeom>
          <a:ln w="1270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287E922D-5629-06B7-A0CA-97E1ACD55CA9}"/>
              </a:ext>
            </a:extLst>
          </p:cNvPr>
          <p:cNvSpPr/>
          <p:nvPr/>
        </p:nvSpPr>
        <p:spPr>
          <a:xfrm>
            <a:off x="4267200" y="2362200"/>
            <a:ext cx="2163362" cy="778587"/>
          </a:xfrm>
          <a:prstGeom prst="round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algn="ctr"/>
            <a:r>
              <a:rPr lang="en-US" sz="1400" b="1">
                <a:solidFill>
                  <a:schemeClr val="bg1"/>
                </a:solidFill>
              </a:rPr>
              <a:t>New Implementation “Greenfield” </a:t>
            </a:r>
          </a:p>
        </p:txBody>
      </p:sp>
      <p:sp>
        <p:nvSpPr>
          <p:cNvPr id="18" name="Rectangle: Rounded Corners 17">
            <a:extLst>
              <a:ext uri="{FF2B5EF4-FFF2-40B4-BE49-F238E27FC236}">
                <a16:creationId xmlns:a16="http://schemas.microsoft.com/office/drawing/2014/main" id="{D3BE1494-8DA3-D6EB-1C07-944B21472458}"/>
              </a:ext>
            </a:extLst>
          </p:cNvPr>
          <p:cNvSpPr/>
          <p:nvPr/>
        </p:nvSpPr>
        <p:spPr>
          <a:xfrm>
            <a:off x="4267200" y="3455303"/>
            <a:ext cx="2163362" cy="778587"/>
          </a:xfrm>
          <a:prstGeom prst="round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algn="ctr"/>
            <a:r>
              <a:rPr lang="en-US" sz="1400" b="1">
                <a:solidFill>
                  <a:schemeClr val="bg1"/>
                </a:solidFill>
              </a:rPr>
              <a:t>Selective Data Transition “Brownfield” </a:t>
            </a:r>
          </a:p>
        </p:txBody>
      </p:sp>
      <p:sp>
        <p:nvSpPr>
          <p:cNvPr id="20" name="Rectangle: Rounded Corners 19">
            <a:extLst>
              <a:ext uri="{FF2B5EF4-FFF2-40B4-BE49-F238E27FC236}">
                <a16:creationId xmlns:a16="http://schemas.microsoft.com/office/drawing/2014/main" id="{68761A7E-481E-E810-48E0-F0ECE6EAA74F}"/>
              </a:ext>
            </a:extLst>
          </p:cNvPr>
          <p:cNvSpPr/>
          <p:nvPr/>
        </p:nvSpPr>
        <p:spPr>
          <a:xfrm>
            <a:off x="4267200" y="4703546"/>
            <a:ext cx="2163362" cy="778587"/>
          </a:xfrm>
          <a:prstGeom prst="round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algn="ctr"/>
            <a:r>
              <a:rPr lang="en-US" sz="1400" b="1">
                <a:solidFill>
                  <a:schemeClr val="bg1"/>
                </a:solidFill>
              </a:rPr>
              <a:t>System Conversion</a:t>
            </a:r>
          </a:p>
        </p:txBody>
      </p:sp>
      <p:pic>
        <p:nvPicPr>
          <p:cNvPr id="5" name="Picture 4" descr="A rocket with a fire&#10;&#10;Description automatically generated">
            <a:extLst>
              <a:ext uri="{FF2B5EF4-FFF2-40B4-BE49-F238E27FC236}">
                <a16:creationId xmlns:a16="http://schemas.microsoft.com/office/drawing/2014/main" id="{7F2AD52C-4BF8-B150-16FD-C0D64FE1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205" y="2418319"/>
            <a:ext cx="645195" cy="645195"/>
          </a:xfrm>
          <a:prstGeom prst="rect">
            <a:avLst/>
          </a:prstGeom>
        </p:spPr>
      </p:pic>
      <p:pic>
        <p:nvPicPr>
          <p:cNvPr id="8" name="Picture 7" descr="A group of gears on a black background&#10;&#10;Description automatically generated">
            <a:extLst>
              <a:ext uri="{FF2B5EF4-FFF2-40B4-BE49-F238E27FC236}">
                <a16:creationId xmlns:a16="http://schemas.microsoft.com/office/drawing/2014/main" id="{C3BA208A-B6A2-2475-69EB-E44246E73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967" y="3546689"/>
            <a:ext cx="662221" cy="662221"/>
          </a:xfrm>
          <a:prstGeom prst="rect">
            <a:avLst/>
          </a:prstGeom>
        </p:spPr>
      </p:pic>
      <p:pic>
        <p:nvPicPr>
          <p:cNvPr id="10" name="Picture 9" descr="A grey and white logo&#10;&#10;Description automatically generated with medium confidence">
            <a:extLst>
              <a:ext uri="{FF2B5EF4-FFF2-40B4-BE49-F238E27FC236}">
                <a16:creationId xmlns:a16="http://schemas.microsoft.com/office/drawing/2014/main" id="{169EA553-AB7F-6CD1-8D41-361B31FB8E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58" y="4751925"/>
            <a:ext cx="584235" cy="584235"/>
          </a:xfrm>
          <a:prstGeom prst="rect">
            <a:avLst/>
          </a:prstGeom>
        </p:spPr>
      </p:pic>
    </p:spTree>
    <p:extLst>
      <p:ext uri="{BB962C8B-B14F-4D97-AF65-F5344CB8AC3E}">
        <p14:creationId xmlns:p14="http://schemas.microsoft.com/office/powerpoint/2010/main" val="374583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FCF9F-89ED-484D-A46A-44AF93E87FC1}"/>
              </a:ext>
            </a:extLst>
          </p:cNvPr>
          <p:cNvSpPr>
            <a:spLocks noGrp="1"/>
          </p:cNvSpPr>
          <p:nvPr>
            <p:ph type="title"/>
          </p:nvPr>
        </p:nvSpPr>
        <p:spPr>
          <a:xfrm>
            <a:off x="576220" y="502920"/>
            <a:ext cx="11234779" cy="360000"/>
          </a:xfrm>
        </p:spPr>
        <p:txBody>
          <a:bodyPr/>
          <a:lstStyle/>
          <a:p>
            <a:r>
              <a:rPr lang="de-DE"/>
              <a:t>SAP Data Archiving - </a:t>
            </a:r>
            <a:r>
              <a:rPr lang="en-US"/>
              <a:t>The First Step on the Path to S/4HANA</a:t>
            </a:r>
            <a:endParaRPr lang="en-GB"/>
          </a:p>
        </p:txBody>
      </p:sp>
      <p:grpSp>
        <p:nvGrpSpPr>
          <p:cNvPr id="6" name="Group 5">
            <a:extLst>
              <a:ext uri="{FF2B5EF4-FFF2-40B4-BE49-F238E27FC236}">
                <a16:creationId xmlns:a16="http://schemas.microsoft.com/office/drawing/2014/main" id="{4CFEC53F-723E-4211-B8FE-D1220F151D3E}"/>
              </a:ext>
            </a:extLst>
          </p:cNvPr>
          <p:cNvGrpSpPr/>
          <p:nvPr/>
        </p:nvGrpSpPr>
        <p:grpSpPr>
          <a:xfrm>
            <a:off x="808896" y="1798140"/>
            <a:ext cx="5220506" cy="3261720"/>
            <a:chOff x="487680" y="1634902"/>
            <a:chExt cx="5220506" cy="3261720"/>
          </a:xfrm>
        </p:grpSpPr>
        <p:grpSp>
          <p:nvGrpSpPr>
            <p:cNvPr id="8" name="Group 7">
              <a:extLst>
                <a:ext uri="{FF2B5EF4-FFF2-40B4-BE49-F238E27FC236}">
                  <a16:creationId xmlns:a16="http://schemas.microsoft.com/office/drawing/2014/main" id="{7C19FA16-EFCB-2D4F-83B3-180995F97FB7}"/>
                </a:ext>
              </a:extLst>
            </p:cNvPr>
            <p:cNvGrpSpPr/>
            <p:nvPr/>
          </p:nvGrpSpPr>
          <p:grpSpPr>
            <a:xfrm>
              <a:off x="974267" y="2852996"/>
              <a:ext cx="4280431" cy="1419181"/>
              <a:chOff x="1224957" y="3388326"/>
              <a:chExt cx="4280431" cy="1419181"/>
            </a:xfrm>
          </p:grpSpPr>
          <p:sp>
            <p:nvSpPr>
              <p:cNvPr id="210" name="Rectangle 313">
                <a:extLst>
                  <a:ext uri="{FF2B5EF4-FFF2-40B4-BE49-F238E27FC236}">
                    <a16:creationId xmlns:a16="http://schemas.microsoft.com/office/drawing/2014/main" id="{23E45048-5299-5442-95FC-C23BBEBB3C73}"/>
                  </a:ext>
                </a:extLst>
              </p:cNvPr>
              <p:cNvSpPr/>
              <p:nvPr/>
            </p:nvSpPr>
            <p:spPr bwMode="auto">
              <a:xfrm>
                <a:off x="1224957" y="4670167"/>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1" name="Rectangle 310">
                <a:extLst>
                  <a:ext uri="{FF2B5EF4-FFF2-40B4-BE49-F238E27FC236}">
                    <a16:creationId xmlns:a16="http://schemas.microsoft.com/office/drawing/2014/main" id="{FC4FE083-8E2F-B74E-BEC8-F29FA25749DF}"/>
                  </a:ext>
                </a:extLst>
              </p:cNvPr>
              <p:cNvSpPr/>
              <p:nvPr/>
            </p:nvSpPr>
            <p:spPr bwMode="auto">
              <a:xfrm>
                <a:off x="1705648" y="4670167"/>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2" name="Rectangle 311">
                <a:extLst>
                  <a:ext uri="{FF2B5EF4-FFF2-40B4-BE49-F238E27FC236}">
                    <a16:creationId xmlns:a16="http://schemas.microsoft.com/office/drawing/2014/main" id="{12949DCD-8810-D146-8289-F1337BBE3E2B}"/>
                  </a:ext>
                </a:extLst>
              </p:cNvPr>
              <p:cNvSpPr/>
              <p:nvPr/>
            </p:nvSpPr>
            <p:spPr bwMode="auto">
              <a:xfrm>
                <a:off x="1705648" y="4509937"/>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3" name="Rectangle 306">
                <a:extLst>
                  <a:ext uri="{FF2B5EF4-FFF2-40B4-BE49-F238E27FC236}">
                    <a16:creationId xmlns:a16="http://schemas.microsoft.com/office/drawing/2014/main" id="{433917AB-241C-6740-8365-336DB8A783D9}"/>
                  </a:ext>
                </a:extLst>
              </p:cNvPr>
              <p:cNvSpPr/>
              <p:nvPr/>
            </p:nvSpPr>
            <p:spPr bwMode="auto">
              <a:xfrm>
                <a:off x="2186337"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4" name="Rectangle 307">
                <a:extLst>
                  <a:ext uri="{FF2B5EF4-FFF2-40B4-BE49-F238E27FC236}">
                    <a16:creationId xmlns:a16="http://schemas.microsoft.com/office/drawing/2014/main" id="{1159D9E2-8D3B-344A-8B72-85015224FF08}"/>
                  </a:ext>
                </a:extLst>
              </p:cNvPr>
              <p:cNvSpPr/>
              <p:nvPr/>
            </p:nvSpPr>
            <p:spPr bwMode="auto">
              <a:xfrm>
                <a:off x="2186337"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5" name="Rectangle 308">
                <a:extLst>
                  <a:ext uri="{FF2B5EF4-FFF2-40B4-BE49-F238E27FC236}">
                    <a16:creationId xmlns:a16="http://schemas.microsoft.com/office/drawing/2014/main" id="{642F0196-55EC-CE40-92B7-A127D4B9EA42}"/>
                  </a:ext>
                </a:extLst>
              </p:cNvPr>
              <p:cNvSpPr/>
              <p:nvPr/>
            </p:nvSpPr>
            <p:spPr bwMode="auto">
              <a:xfrm>
                <a:off x="2186337"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6" name="Rectangle 301">
                <a:extLst>
                  <a:ext uri="{FF2B5EF4-FFF2-40B4-BE49-F238E27FC236}">
                    <a16:creationId xmlns:a16="http://schemas.microsoft.com/office/drawing/2014/main" id="{C48AA55B-A248-5B40-93EC-D7D22E0BBBD8}"/>
                  </a:ext>
                </a:extLst>
              </p:cNvPr>
              <p:cNvSpPr/>
              <p:nvPr/>
            </p:nvSpPr>
            <p:spPr bwMode="auto">
              <a:xfrm>
                <a:off x="2667027"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7" name="Rectangle 302">
                <a:extLst>
                  <a:ext uri="{FF2B5EF4-FFF2-40B4-BE49-F238E27FC236}">
                    <a16:creationId xmlns:a16="http://schemas.microsoft.com/office/drawing/2014/main" id="{D069BBF1-4CBA-484D-989B-5E09DAB489BA}"/>
                  </a:ext>
                </a:extLst>
              </p:cNvPr>
              <p:cNvSpPr/>
              <p:nvPr/>
            </p:nvSpPr>
            <p:spPr bwMode="auto">
              <a:xfrm>
                <a:off x="2667027"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8" name="Rectangle 303">
                <a:extLst>
                  <a:ext uri="{FF2B5EF4-FFF2-40B4-BE49-F238E27FC236}">
                    <a16:creationId xmlns:a16="http://schemas.microsoft.com/office/drawing/2014/main" id="{09C915F0-EDA1-E742-9056-E5BE54457053}"/>
                  </a:ext>
                </a:extLst>
              </p:cNvPr>
              <p:cNvSpPr/>
              <p:nvPr/>
            </p:nvSpPr>
            <p:spPr bwMode="auto">
              <a:xfrm>
                <a:off x="2667027"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19" name="Rectangle 304">
                <a:extLst>
                  <a:ext uri="{FF2B5EF4-FFF2-40B4-BE49-F238E27FC236}">
                    <a16:creationId xmlns:a16="http://schemas.microsoft.com/office/drawing/2014/main" id="{BF055E5E-7CAE-E540-8163-75BF960A583D}"/>
                  </a:ext>
                </a:extLst>
              </p:cNvPr>
              <p:cNvSpPr/>
              <p:nvPr/>
            </p:nvSpPr>
            <p:spPr bwMode="auto">
              <a:xfrm>
                <a:off x="2667027"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0" name="Rectangle 295">
                <a:extLst>
                  <a:ext uri="{FF2B5EF4-FFF2-40B4-BE49-F238E27FC236}">
                    <a16:creationId xmlns:a16="http://schemas.microsoft.com/office/drawing/2014/main" id="{A8FA0F47-B3AC-9A42-8BD6-E6A296F5E14F}"/>
                  </a:ext>
                </a:extLst>
              </p:cNvPr>
              <p:cNvSpPr/>
              <p:nvPr/>
            </p:nvSpPr>
            <p:spPr bwMode="auto">
              <a:xfrm>
                <a:off x="3147717"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1" name="Rectangle 296">
                <a:extLst>
                  <a:ext uri="{FF2B5EF4-FFF2-40B4-BE49-F238E27FC236}">
                    <a16:creationId xmlns:a16="http://schemas.microsoft.com/office/drawing/2014/main" id="{A20E8585-58B1-8347-A46D-3B8F484D4FA4}"/>
                  </a:ext>
                </a:extLst>
              </p:cNvPr>
              <p:cNvSpPr/>
              <p:nvPr/>
            </p:nvSpPr>
            <p:spPr bwMode="auto">
              <a:xfrm>
                <a:off x="3147717"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2" name="Rectangle 297">
                <a:extLst>
                  <a:ext uri="{FF2B5EF4-FFF2-40B4-BE49-F238E27FC236}">
                    <a16:creationId xmlns:a16="http://schemas.microsoft.com/office/drawing/2014/main" id="{7E26526D-FA1C-A545-B4CE-A547BF9F91B0}"/>
                  </a:ext>
                </a:extLst>
              </p:cNvPr>
              <p:cNvSpPr/>
              <p:nvPr/>
            </p:nvSpPr>
            <p:spPr bwMode="auto">
              <a:xfrm>
                <a:off x="3147717"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3" name="Rectangle 298">
                <a:extLst>
                  <a:ext uri="{FF2B5EF4-FFF2-40B4-BE49-F238E27FC236}">
                    <a16:creationId xmlns:a16="http://schemas.microsoft.com/office/drawing/2014/main" id="{E2B821F7-67D7-694B-B3A1-A8C7D28207FF}"/>
                  </a:ext>
                </a:extLst>
              </p:cNvPr>
              <p:cNvSpPr/>
              <p:nvPr/>
            </p:nvSpPr>
            <p:spPr bwMode="auto">
              <a:xfrm>
                <a:off x="3147717"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4" name="Rectangle 299">
                <a:extLst>
                  <a:ext uri="{FF2B5EF4-FFF2-40B4-BE49-F238E27FC236}">
                    <a16:creationId xmlns:a16="http://schemas.microsoft.com/office/drawing/2014/main" id="{3FEB2630-197F-2740-B298-9F5629FA4160}"/>
                  </a:ext>
                </a:extLst>
              </p:cNvPr>
              <p:cNvSpPr/>
              <p:nvPr/>
            </p:nvSpPr>
            <p:spPr bwMode="auto">
              <a:xfrm>
                <a:off x="3147717" y="402924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5" name="Rectangle 288">
                <a:extLst>
                  <a:ext uri="{FF2B5EF4-FFF2-40B4-BE49-F238E27FC236}">
                    <a16:creationId xmlns:a16="http://schemas.microsoft.com/office/drawing/2014/main" id="{30AEACA2-D281-FF45-B95F-C6DC32DD4968}"/>
                  </a:ext>
                </a:extLst>
              </p:cNvPr>
              <p:cNvSpPr/>
              <p:nvPr/>
            </p:nvSpPr>
            <p:spPr bwMode="auto">
              <a:xfrm>
                <a:off x="3628408"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6" name="Rectangle 289">
                <a:extLst>
                  <a:ext uri="{FF2B5EF4-FFF2-40B4-BE49-F238E27FC236}">
                    <a16:creationId xmlns:a16="http://schemas.microsoft.com/office/drawing/2014/main" id="{FF58270C-6B76-124C-B38C-F913408714C9}"/>
                  </a:ext>
                </a:extLst>
              </p:cNvPr>
              <p:cNvSpPr/>
              <p:nvPr/>
            </p:nvSpPr>
            <p:spPr bwMode="auto">
              <a:xfrm>
                <a:off x="3628408"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7" name="Rectangle 290">
                <a:extLst>
                  <a:ext uri="{FF2B5EF4-FFF2-40B4-BE49-F238E27FC236}">
                    <a16:creationId xmlns:a16="http://schemas.microsoft.com/office/drawing/2014/main" id="{1AA078DD-55E4-4E4F-B095-C5A2D04986E1}"/>
                  </a:ext>
                </a:extLst>
              </p:cNvPr>
              <p:cNvSpPr/>
              <p:nvPr/>
            </p:nvSpPr>
            <p:spPr bwMode="auto">
              <a:xfrm>
                <a:off x="3628408"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8" name="Rectangle 291">
                <a:extLst>
                  <a:ext uri="{FF2B5EF4-FFF2-40B4-BE49-F238E27FC236}">
                    <a16:creationId xmlns:a16="http://schemas.microsoft.com/office/drawing/2014/main" id="{34CFE536-DC99-BD48-8297-05F05F0BE136}"/>
                  </a:ext>
                </a:extLst>
              </p:cNvPr>
              <p:cNvSpPr/>
              <p:nvPr/>
            </p:nvSpPr>
            <p:spPr bwMode="auto">
              <a:xfrm>
                <a:off x="3628408"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29" name="Rectangle 292">
                <a:extLst>
                  <a:ext uri="{FF2B5EF4-FFF2-40B4-BE49-F238E27FC236}">
                    <a16:creationId xmlns:a16="http://schemas.microsoft.com/office/drawing/2014/main" id="{391BC935-FA5A-564C-9B0F-6986A39E715A}"/>
                  </a:ext>
                </a:extLst>
              </p:cNvPr>
              <p:cNvSpPr/>
              <p:nvPr/>
            </p:nvSpPr>
            <p:spPr bwMode="auto">
              <a:xfrm>
                <a:off x="3628408" y="402924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0" name="Rectangle 293">
                <a:extLst>
                  <a:ext uri="{FF2B5EF4-FFF2-40B4-BE49-F238E27FC236}">
                    <a16:creationId xmlns:a16="http://schemas.microsoft.com/office/drawing/2014/main" id="{67A5AF8C-6D17-7A46-A6A2-4D7C451DA496}"/>
                  </a:ext>
                </a:extLst>
              </p:cNvPr>
              <p:cNvSpPr/>
              <p:nvPr/>
            </p:nvSpPr>
            <p:spPr bwMode="auto">
              <a:xfrm>
                <a:off x="3628408" y="386901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1" name="Rectangle 280">
                <a:extLst>
                  <a:ext uri="{FF2B5EF4-FFF2-40B4-BE49-F238E27FC236}">
                    <a16:creationId xmlns:a16="http://schemas.microsoft.com/office/drawing/2014/main" id="{9410AA7C-9F84-1848-9A71-6199B9AA90C7}"/>
                  </a:ext>
                </a:extLst>
              </p:cNvPr>
              <p:cNvSpPr/>
              <p:nvPr/>
            </p:nvSpPr>
            <p:spPr bwMode="auto">
              <a:xfrm>
                <a:off x="4109098"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2" name="Rectangle 281">
                <a:extLst>
                  <a:ext uri="{FF2B5EF4-FFF2-40B4-BE49-F238E27FC236}">
                    <a16:creationId xmlns:a16="http://schemas.microsoft.com/office/drawing/2014/main" id="{498955AD-E60F-184F-B298-A63E9EA48006}"/>
                  </a:ext>
                </a:extLst>
              </p:cNvPr>
              <p:cNvSpPr/>
              <p:nvPr/>
            </p:nvSpPr>
            <p:spPr bwMode="auto">
              <a:xfrm>
                <a:off x="4109098"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3" name="Rectangle 282">
                <a:extLst>
                  <a:ext uri="{FF2B5EF4-FFF2-40B4-BE49-F238E27FC236}">
                    <a16:creationId xmlns:a16="http://schemas.microsoft.com/office/drawing/2014/main" id="{E11F2066-24B3-6045-A866-11C86E492CAD}"/>
                  </a:ext>
                </a:extLst>
              </p:cNvPr>
              <p:cNvSpPr/>
              <p:nvPr/>
            </p:nvSpPr>
            <p:spPr bwMode="auto">
              <a:xfrm>
                <a:off x="4109098"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4" name="Rectangle 283">
                <a:extLst>
                  <a:ext uri="{FF2B5EF4-FFF2-40B4-BE49-F238E27FC236}">
                    <a16:creationId xmlns:a16="http://schemas.microsoft.com/office/drawing/2014/main" id="{BCAB1B13-FAB2-2E4B-BBDC-0CE288F2B8DB}"/>
                  </a:ext>
                </a:extLst>
              </p:cNvPr>
              <p:cNvSpPr/>
              <p:nvPr/>
            </p:nvSpPr>
            <p:spPr bwMode="auto">
              <a:xfrm>
                <a:off x="4109098"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5" name="Rectangle 284">
                <a:extLst>
                  <a:ext uri="{FF2B5EF4-FFF2-40B4-BE49-F238E27FC236}">
                    <a16:creationId xmlns:a16="http://schemas.microsoft.com/office/drawing/2014/main" id="{DB2D97DF-6EF4-B14F-BB54-7F08E54136AE}"/>
                  </a:ext>
                </a:extLst>
              </p:cNvPr>
              <p:cNvSpPr/>
              <p:nvPr/>
            </p:nvSpPr>
            <p:spPr bwMode="auto">
              <a:xfrm>
                <a:off x="4109098" y="402924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6" name="Rectangle 285">
                <a:extLst>
                  <a:ext uri="{FF2B5EF4-FFF2-40B4-BE49-F238E27FC236}">
                    <a16:creationId xmlns:a16="http://schemas.microsoft.com/office/drawing/2014/main" id="{58155369-F819-614D-85D2-C0D2583BA1ED}"/>
                  </a:ext>
                </a:extLst>
              </p:cNvPr>
              <p:cNvSpPr/>
              <p:nvPr/>
            </p:nvSpPr>
            <p:spPr bwMode="auto">
              <a:xfrm>
                <a:off x="4109098" y="386901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7" name="Rectangle 286">
                <a:extLst>
                  <a:ext uri="{FF2B5EF4-FFF2-40B4-BE49-F238E27FC236}">
                    <a16:creationId xmlns:a16="http://schemas.microsoft.com/office/drawing/2014/main" id="{BA2C609F-060A-F441-9023-72CA76E0F564}"/>
                  </a:ext>
                </a:extLst>
              </p:cNvPr>
              <p:cNvSpPr/>
              <p:nvPr/>
            </p:nvSpPr>
            <p:spPr bwMode="auto">
              <a:xfrm>
                <a:off x="4109098" y="370878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8" name="Rectangle 271">
                <a:extLst>
                  <a:ext uri="{FF2B5EF4-FFF2-40B4-BE49-F238E27FC236}">
                    <a16:creationId xmlns:a16="http://schemas.microsoft.com/office/drawing/2014/main" id="{03A796A7-8CC1-4840-B851-6662ADC48173}"/>
                  </a:ext>
                </a:extLst>
              </p:cNvPr>
              <p:cNvSpPr/>
              <p:nvPr/>
            </p:nvSpPr>
            <p:spPr bwMode="auto">
              <a:xfrm>
                <a:off x="4589787"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39" name="Rectangle 272">
                <a:extLst>
                  <a:ext uri="{FF2B5EF4-FFF2-40B4-BE49-F238E27FC236}">
                    <a16:creationId xmlns:a16="http://schemas.microsoft.com/office/drawing/2014/main" id="{7455ECDD-C6CC-C940-AA9C-13A3DC35BEFD}"/>
                  </a:ext>
                </a:extLst>
              </p:cNvPr>
              <p:cNvSpPr/>
              <p:nvPr/>
            </p:nvSpPr>
            <p:spPr bwMode="auto">
              <a:xfrm>
                <a:off x="4589787"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0" name="Rectangle 273">
                <a:extLst>
                  <a:ext uri="{FF2B5EF4-FFF2-40B4-BE49-F238E27FC236}">
                    <a16:creationId xmlns:a16="http://schemas.microsoft.com/office/drawing/2014/main" id="{9262F228-D2F0-6948-9AA1-3DDD6A2EEBC7}"/>
                  </a:ext>
                </a:extLst>
              </p:cNvPr>
              <p:cNvSpPr/>
              <p:nvPr/>
            </p:nvSpPr>
            <p:spPr bwMode="auto">
              <a:xfrm>
                <a:off x="4589787"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1" name="Rectangle 274">
                <a:extLst>
                  <a:ext uri="{FF2B5EF4-FFF2-40B4-BE49-F238E27FC236}">
                    <a16:creationId xmlns:a16="http://schemas.microsoft.com/office/drawing/2014/main" id="{62624C43-8FE0-4F4D-9A53-DCAE90F7C387}"/>
                  </a:ext>
                </a:extLst>
              </p:cNvPr>
              <p:cNvSpPr/>
              <p:nvPr/>
            </p:nvSpPr>
            <p:spPr bwMode="auto">
              <a:xfrm>
                <a:off x="4589787"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2" name="Rectangle 275">
                <a:extLst>
                  <a:ext uri="{FF2B5EF4-FFF2-40B4-BE49-F238E27FC236}">
                    <a16:creationId xmlns:a16="http://schemas.microsoft.com/office/drawing/2014/main" id="{F54DFDF6-B3D3-6B48-A314-08BF03E145BE}"/>
                  </a:ext>
                </a:extLst>
              </p:cNvPr>
              <p:cNvSpPr/>
              <p:nvPr/>
            </p:nvSpPr>
            <p:spPr bwMode="auto">
              <a:xfrm>
                <a:off x="4589787" y="402924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3" name="Rectangle 276">
                <a:extLst>
                  <a:ext uri="{FF2B5EF4-FFF2-40B4-BE49-F238E27FC236}">
                    <a16:creationId xmlns:a16="http://schemas.microsoft.com/office/drawing/2014/main" id="{4E41B2FC-60CB-9349-8164-EA319D5A6792}"/>
                  </a:ext>
                </a:extLst>
              </p:cNvPr>
              <p:cNvSpPr/>
              <p:nvPr/>
            </p:nvSpPr>
            <p:spPr bwMode="auto">
              <a:xfrm>
                <a:off x="4589787" y="386901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4" name="Rectangle 277">
                <a:extLst>
                  <a:ext uri="{FF2B5EF4-FFF2-40B4-BE49-F238E27FC236}">
                    <a16:creationId xmlns:a16="http://schemas.microsoft.com/office/drawing/2014/main" id="{A67C6864-1F4E-C944-8C06-C4F128A24114}"/>
                  </a:ext>
                </a:extLst>
              </p:cNvPr>
              <p:cNvSpPr/>
              <p:nvPr/>
            </p:nvSpPr>
            <p:spPr bwMode="auto">
              <a:xfrm>
                <a:off x="4589787" y="370878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5" name="Rectangle 278">
                <a:extLst>
                  <a:ext uri="{FF2B5EF4-FFF2-40B4-BE49-F238E27FC236}">
                    <a16:creationId xmlns:a16="http://schemas.microsoft.com/office/drawing/2014/main" id="{930D58C6-2D03-4743-ABEA-9434FF40A693}"/>
                  </a:ext>
                </a:extLst>
              </p:cNvPr>
              <p:cNvSpPr/>
              <p:nvPr/>
            </p:nvSpPr>
            <p:spPr bwMode="auto">
              <a:xfrm>
                <a:off x="4589787" y="354855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6" name="Rectangle 261">
                <a:extLst>
                  <a:ext uri="{FF2B5EF4-FFF2-40B4-BE49-F238E27FC236}">
                    <a16:creationId xmlns:a16="http://schemas.microsoft.com/office/drawing/2014/main" id="{CC0444DA-3196-F448-A5BC-CB971C9A3E47}"/>
                  </a:ext>
                </a:extLst>
              </p:cNvPr>
              <p:cNvSpPr/>
              <p:nvPr/>
            </p:nvSpPr>
            <p:spPr bwMode="auto">
              <a:xfrm>
                <a:off x="5070478" y="467016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7" name="Rectangle 262">
                <a:extLst>
                  <a:ext uri="{FF2B5EF4-FFF2-40B4-BE49-F238E27FC236}">
                    <a16:creationId xmlns:a16="http://schemas.microsoft.com/office/drawing/2014/main" id="{F7690E01-B5D0-AF48-85AE-271FADF19E56}"/>
                  </a:ext>
                </a:extLst>
              </p:cNvPr>
              <p:cNvSpPr/>
              <p:nvPr/>
            </p:nvSpPr>
            <p:spPr bwMode="auto">
              <a:xfrm>
                <a:off x="5070478" y="450993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8" name="Rectangle 263">
                <a:extLst>
                  <a:ext uri="{FF2B5EF4-FFF2-40B4-BE49-F238E27FC236}">
                    <a16:creationId xmlns:a16="http://schemas.microsoft.com/office/drawing/2014/main" id="{AF68C3B1-7AAF-0046-979D-3A8D791BEF95}"/>
                  </a:ext>
                </a:extLst>
              </p:cNvPr>
              <p:cNvSpPr/>
              <p:nvPr/>
            </p:nvSpPr>
            <p:spPr bwMode="auto">
              <a:xfrm>
                <a:off x="5070478" y="434970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49" name="Rectangle 264">
                <a:extLst>
                  <a:ext uri="{FF2B5EF4-FFF2-40B4-BE49-F238E27FC236}">
                    <a16:creationId xmlns:a16="http://schemas.microsoft.com/office/drawing/2014/main" id="{4F1179C0-B9CC-A748-89ED-55900A183881}"/>
                  </a:ext>
                </a:extLst>
              </p:cNvPr>
              <p:cNvSpPr/>
              <p:nvPr/>
            </p:nvSpPr>
            <p:spPr bwMode="auto">
              <a:xfrm>
                <a:off x="5070478" y="41894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50" name="Rectangle 265">
                <a:extLst>
                  <a:ext uri="{FF2B5EF4-FFF2-40B4-BE49-F238E27FC236}">
                    <a16:creationId xmlns:a16="http://schemas.microsoft.com/office/drawing/2014/main" id="{BB0421D8-E132-3D49-BFEE-6916741445EE}"/>
                  </a:ext>
                </a:extLst>
              </p:cNvPr>
              <p:cNvSpPr/>
              <p:nvPr/>
            </p:nvSpPr>
            <p:spPr bwMode="auto">
              <a:xfrm>
                <a:off x="5070478" y="402924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51" name="Rectangle 266">
                <a:extLst>
                  <a:ext uri="{FF2B5EF4-FFF2-40B4-BE49-F238E27FC236}">
                    <a16:creationId xmlns:a16="http://schemas.microsoft.com/office/drawing/2014/main" id="{DDB5F12B-6981-B34E-A0C5-83BBAD6FDC54}"/>
                  </a:ext>
                </a:extLst>
              </p:cNvPr>
              <p:cNvSpPr/>
              <p:nvPr/>
            </p:nvSpPr>
            <p:spPr bwMode="auto">
              <a:xfrm>
                <a:off x="5070478" y="386901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52" name="Rectangle 267">
                <a:extLst>
                  <a:ext uri="{FF2B5EF4-FFF2-40B4-BE49-F238E27FC236}">
                    <a16:creationId xmlns:a16="http://schemas.microsoft.com/office/drawing/2014/main" id="{EB369A22-C5E0-9540-8631-B5484460C835}"/>
                  </a:ext>
                </a:extLst>
              </p:cNvPr>
              <p:cNvSpPr/>
              <p:nvPr/>
            </p:nvSpPr>
            <p:spPr bwMode="auto">
              <a:xfrm>
                <a:off x="5070478" y="370878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53" name="Rectangle 268">
                <a:extLst>
                  <a:ext uri="{FF2B5EF4-FFF2-40B4-BE49-F238E27FC236}">
                    <a16:creationId xmlns:a16="http://schemas.microsoft.com/office/drawing/2014/main" id="{874AAAC5-1F21-2243-92ED-EABCB585A4B7}"/>
                  </a:ext>
                </a:extLst>
              </p:cNvPr>
              <p:cNvSpPr/>
              <p:nvPr/>
            </p:nvSpPr>
            <p:spPr bwMode="auto">
              <a:xfrm>
                <a:off x="5070478" y="354855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254" name="Rectangle 269">
                <a:extLst>
                  <a:ext uri="{FF2B5EF4-FFF2-40B4-BE49-F238E27FC236}">
                    <a16:creationId xmlns:a16="http://schemas.microsoft.com/office/drawing/2014/main" id="{A6307804-2C9C-D24C-AB6D-D3DAA19255F0}"/>
                  </a:ext>
                </a:extLst>
              </p:cNvPr>
              <p:cNvSpPr/>
              <p:nvPr/>
            </p:nvSpPr>
            <p:spPr bwMode="auto">
              <a:xfrm>
                <a:off x="5070478" y="338832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grpSp>
        <p:sp>
          <p:nvSpPr>
            <p:cNvPr id="65" name="Rectangle 161">
              <a:extLst>
                <a:ext uri="{FF2B5EF4-FFF2-40B4-BE49-F238E27FC236}">
                  <a16:creationId xmlns:a16="http://schemas.microsoft.com/office/drawing/2014/main" id="{5A5D3855-4092-9548-8ADD-15D48BB00437}"/>
                </a:ext>
              </a:extLst>
            </p:cNvPr>
            <p:cNvSpPr/>
            <p:nvPr/>
          </p:nvSpPr>
          <p:spPr bwMode="auto">
            <a:xfrm>
              <a:off x="493577" y="4134838"/>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8" name="Rectangle 313">
              <a:extLst>
                <a:ext uri="{FF2B5EF4-FFF2-40B4-BE49-F238E27FC236}">
                  <a16:creationId xmlns:a16="http://schemas.microsoft.com/office/drawing/2014/main" id="{67A98749-1CEA-874E-8A22-7E2ED12517F6}"/>
                </a:ext>
              </a:extLst>
            </p:cNvPr>
            <p:cNvSpPr/>
            <p:nvPr/>
          </p:nvSpPr>
          <p:spPr bwMode="auto">
            <a:xfrm>
              <a:off x="974267" y="4134838"/>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9" name="Rectangle 314">
              <a:extLst>
                <a:ext uri="{FF2B5EF4-FFF2-40B4-BE49-F238E27FC236}">
                  <a16:creationId xmlns:a16="http://schemas.microsoft.com/office/drawing/2014/main" id="{D4B4280A-488E-554D-98A2-59650AE50CE6}"/>
                </a:ext>
              </a:extLst>
            </p:cNvPr>
            <p:cNvSpPr/>
            <p:nvPr/>
          </p:nvSpPr>
          <p:spPr bwMode="auto">
            <a:xfrm>
              <a:off x="974267" y="3974608"/>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5" name="Rectangle 310">
              <a:extLst>
                <a:ext uri="{FF2B5EF4-FFF2-40B4-BE49-F238E27FC236}">
                  <a16:creationId xmlns:a16="http://schemas.microsoft.com/office/drawing/2014/main" id="{886B25A0-871E-3743-AEA3-32E39DC7EFD0}"/>
                </a:ext>
              </a:extLst>
            </p:cNvPr>
            <p:cNvSpPr/>
            <p:nvPr/>
          </p:nvSpPr>
          <p:spPr bwMode="auto">
            <a:xfrm>
              <a:off x="1454958" y="4134838"/>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6" name="Rectangle 311">
              <a:extLst>
                <a:ext uri="{FF2B5EF4-FFF2-40B4-BE49-F238E27FC236}">
                  <a16:creationId xmlns:a16="http://schemas.microsoft.com/office/drawing/2014/main" id="{E211AB49-8E0E-7549-9D51-DAC6F16988FF}"/>
                </a:ext>
              </a:extLst>
            </p:cNvPr>
            <p:cNvSpPr/>
            <p:nvPr/>
          </p:nvSpPr>
          <p:spPr bwMode="auto">
            <a:xfrm>
              <a:off x="1454958" y="3974608"/>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7" name="Rectangle 312">
              <a:extLst>
                <a:ext uri="{FF2B5EF4-FFF2-40B4-BE49-F238E27FC236}">
                  <a16:creationId xmlns:a16="http://schemas.microsoft.com/office/drawing/2014/main" id="{C83FAC81-24B7-BE43-ADF8-3CE618D66FB1}"/>
                </a:ext>
              </a:extLst>
            </p:cNvPr>
            <p:cNvSpPr/>
            <p:nvPr/>
          </p:nvSpPr>
          <p:spPr bwMode="auto">
            <a:xfrm>
              <a:off x="1454958" y="3814378"/>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1" name="Rectangle 306">
              <a:extLst>
                <a:ext uri="{FF2B5EF4-FFF2-40B4-BE49-F238E27FC236}">
                  <a16:creationId xmlns:a16="http://schemas.microsoft.com/office/drawing/2014/main" id="{6F696AFB-F6D3-E549-BA63-097E74A3CE2D}"/>
                </a:ext>
              </a:extLst>
            </p:cNvPr>
            <p:cNvSpPr/>
            <p:nvPr/>
          </p:nvSpPr>
          <p:spPr bwMode="auto">
            <a:xfrm>
              <a:off x="1935647" y="413483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2" name="Rectangle 307">
              <a:extLst>
                <a:ext uri="{FF2B5EF4-FFF2-40B4-BE49-F238E27FC236}">
                  <a16:creationId xmlns:a16="http://schemas.microsoft.com/office/drawing/2014/main" id="{939C2A0E-3C90-B648-86E7-45CCD6736A3B}"/>
                </a:ext>
              </a:extLst>
            </p:cNvPr>
            <p:cNvSpPr/>
            <p:nvPr/>
          </p:nvSpPr>
          <p:spPr bwMode="auto">
            <a:xfrm>
              <a:off x="1935647" y="397460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3" name="Rectangle 308">
              <a:extLst>
                <a:ext uri="{FF2B5EF4-FFF2-40B4-BE49-F238E27FC236}">
                  <a16:creationId xmlns:a16="http://schemas.microsoft.com/office/drawing/2014/main" id="{51AE925F-D0C7-1847-A3B4-20DEADC411F1}"/>
                </a:ext>
              </a:extLst>
            </p:cNvPr>
            <p:cNvSpPr/>
            <p:nvPr/>
          </p:nvSpPr>
          <p:spPr bwMode="auto">
            <a:xfrm>
              <a:off x="1935647" y="381437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4" name="Rectangle 309">
              <a:extLst>
                <a:ext uri="{FF2B5EF4-FFF2-40B4-BE49-F238E27FC236}">
                  <a16:creationId xmlns:a16="http://schemas.microsoft.com/office/drawing/2014/main" id="{CACA2C2F-A462-784A-BA46-5B4031D6FD29}"/>
                </a:ext>
              </a:extLst>
            </p:cNvPr>
            <p:cNvSpPr/>
            <p:nvPr/>
          </p:nvSpPr>
          <p:spPr bwMode="auto">
            <a:xfrm>
              <a:off x="1935647" y="365414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6" name="Rectangle 301">
              <a:extLst>
                <a:ext uri="{FF2B5EF4-FFF2-40B4-BE49-F238E27FC236}">
                  <a16:creationId xmlns:a16="http://schemas.microsoft.com/office/drawing/2014/main" id="{E034CC0F-C3DB-C542-89D3-AF7A86C54181}"/>
                </a:ext>
              </a:extLst>
            </p:cNvPr>
            <p:cNvSpPr/>
            <p:nvPr/>
          </p:nvSpPr>
          <p:spPr bwMode="auto">
            <a:xfrm>
              <a:off x="2416337" y="413483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7" name="Rectangle 302">
              <a:extLst>
                <a:ext uri="{FF2B5EF4-FFF2-40B4-BE49-F238E27FC236}">
                  <a16:creationId xmlns:a16="http://schemas.microsoft.com/office/drawing/2014/main" id="{AB1BF16D-D3BD-DB46-8CFC-D59C1970BF02}"/>
                </a:ext>
              </a:extLst>
            </p:cNvPr>
            <p:cNvSpPr/>
            <p:nvPr/>
          </p:nvSpPr>
          <p:spPr bwMode="auto">
            <a:xfrm>
              <a:off x="2416337" y="397460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8" name="Rectangle 303">
              <a:extLst>
                <a:ext uri="{FF2B5EF4-FFF2-40B4-BE49-F238E27FC236}">
                  <a16:creationId xmlns:a16="http://schemas.microsoft.com/office/drawing/2014/main" id="{D805E364-1276-2F44-B6A4-2C0B6B684905}"/>
                </a:ext>
              </a:extLst>
            </p:cNvPr>
            <p:cNvSpPr/>
            <p:nvPr/>
          </p:nvSpPr>
          <p:spPr bwMode="auto">
            <a:xfrm>
              <a:off x="2416337" y="381437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9" name="Rectangle 304">
              <a:extLst>
                <a:ext uri="{FF2B5EF4-FFF2-40B4-BE49-F238E27FC236}">
                  <a16:creationId xmlns:a16="http://schemas.microsoft.com/office/drawing/2014/main" id="{AA618BB3-E33F-9740-A533-348C204B7ACA}"/>
                </a:ext>
              </a:extLst>
            </p:cNvPr>
            <p:cNvSpPr/>
            <p:nvPr/>
          </p:nvSpPr>
          <p:spPr bwMode="auto">
            <a:xfrm>
              <a:off x="2416337" y="365414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20" name="Rectangle 305">
              <a:extLst>
                <a:ext uri="{FF2B5EF4-FFF2-40B4-BE49-F238E27FC236}">
                  <a16:creationId xmlns:a16="http://schemas.microsoft.com/office/drawing/2014/main" id="{49F6EAD1-2577-7F45-A053-4D126CF10BD4}"/>
                </a:ext>
              </a:extLst>
            </p:cNvPr>
            <p:cNvSpPr/>
            <p:nvPr/>
          </p:nvSpPr>
          <p:spPr bwMode="auto">
            <a:xfrm>
              <a:off x="2416337" y="349391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0" name="Rectangle 295">
              <a:extLst>
                <a:ext uri="{FF2B5EF4-FFF2-40B4-BE49-F238E27FC236}">
                  <a16:creationId xmlns:a16="http://schemas.microsoft.com/office/drawing/2014/main" id="{04DBA40C-5DC6-C34A-82BA-9DA5C9B5367F}"/>
                </a:ext>
              </a:extLst>
            </p:cNvPr>
            <p:cNvSpPr/>
            <p:nvPr/>
          </p:nvSpPr>
          <p:spPr bwMode="auto">
            <a:xfrm>
              <a:off x="2897027" y="4134837"/>
              <a:ext cx="434910" cy="13734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1" name="Rectangle 296">
              <a:extLst>
                <a:ext uri="{FF2B5EF4-FFF2-40B4-BE49-F238E27FC236}">
                  <a16:creationId xmlns:a16="http://schemas.microsoft.com/office/drawing/2014/main" id="{397D441B-8706-B044-B24B-F8A6C1F84B61}"/>
                </a:ext>
              </a:extLst>
            </p:cNvPr>
            <p:cNvSpPr/>
            <p:nvPr/>
          </p:nvSpPr>
          <p:spPr bwMode="auto">
            <a:xfrm>
              <a:off x="2897027" y="397460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2" name="Rectangle 297">
              <a:extLst>
                <a:ext uri="{FF2B5EF4-FFF2-40B4-BE49-F238E27FC236}">
                  <a16:creationId xmlns:a16="http://schemas.microsoft.com/office/drawing/2014/main" id="{F66BDABC-2F9D-A943-B073-3C69287422E7}"/>
                </a:ext>
              </a:extLst>
            </p:cNvPr>
            <p:cNvSpPr/>
            <p:nvPr/>
          </p:nvSpPr>
          <p:spPr bwMode="auto">
            <a:xfrm>
              <a:off x="2897027" y="381437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3" name="Rectangle 298">
              <a:extLst>
                <a:ext uri="{FF2B5EF4-FFF2-40B4-BE49-F238E27FC236}">
                  <a16:creationId xmlns:a16="http://schemas.microsoft.com/office/drawing/2014/main" id="{CD9A5E10-C289-094A-8BF8-B224FFD6D85A}"/>
                </a:ext>
              </a:extLst>
            </p:cNvPr>
            <p:cNvSpPr/>
            <p:nvPr/>
          </p:nvSpPr>
          <p:spPr bwMode="auto">
            <a:xfrm>
              <a:off x="2897027" y="365414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4" name="Rectangle 299">
              <a:extLst>
                <a:ext uri="{FF2B5EF4-FFF2-40B4-BE49-F238E27FC236}">
                  <a16:creationId xmlns:a16="http://schemas.microsoft.com/office/drawing/2014/main" id="{2340D5EE-F009-8042-82D3-5FDE2CBB124A}"/>
                </a:ext>
              </a:extLst>
            </p:cNvPr>
            <p:cNvSpPr/>
            <p:nvPr/>
          </p:nvSpPr>
          <p:spPr bwMode="auto">
            <a:xfrm>
              <a:off x="2897027" y="349391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15" name="Rectangle 300">
              <a:extLst>
                <a:ext uri="{FF2B5EF4-FFF2-40B4-BE49-F238E27FC236}">
                  <a16:creationId xmlns:a16="http://schemas.microsoft.com/office/drawing/2014/main" id="{8A8CF9EF-98CD-964C-8C1F-E0423AAA4FD1}"/>
                </a:ext>
              </a:extLst>
            </p:cNvPr>
            <p:cNvSpPr/>
            <p:nvPr/>
          </p:nvSpPr>
          <p:spPr bwMode="auto">
            <a:xfrm>
              <a:off x="2897027" y="333368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3" name="Rectangle 288">
              <a:extLst>
                <a:ext uri="{FF2B5EF4-FFF2-40B4-BE49-F238E27FC236}">
                  <a16:creationId xmlns:a16="http://schemas.microsoft.com/office/drawing/2014/main" id="{EB7E9482-9AE3-7348-87C6-A62B07EDEADF}"/>
                </a:ext>
              </a:extLst>
            </p:cNvPr>
            <p:cNvSpPr/>
            <p:nvPr/>
          </p:nvSpPr>
          <p:spPr bwMode="auto">
            <a:xfrm>
              <a:off x="3377718" y="4134837"/>
              <a:ext cx="434910" cy="137340"/>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4" name="Rectangle 289">
              <a:extLst>
                <a:ext uri="{FF2B5EF4-FFF2-40B4-BE49-F238E27FC236}">
                  <a16:creationId xmlns:a16="http://schemas.microsoft.com/office/drawing/2014/main" id="{7ED0814F-9A5F-B64E-AA8D-D7894793D8C0}"/>
                </a:ext>
              </a:extLst>
            </p:cNvPr>
            <p:cNvSpPr/>
            <p:nvPr/>
          </p:nvSpPr>
          <p:spPr bwMode="auto">
            <a:xfrm>
              <a:off x="3377718" y="3974607"/>
              <a:ext cx="434910" cy="13734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5" name="Rectangle 290">
              <a:extLst>
                <a:ext uri="{FF2B5EF4-FFF2-40B4-BE49-F238E27FC236}">
                  <a16:creationId xmlns:a16="http://schemas.microsoft.com/office/drawing/2014/main" id="{D9596DBF-DFA5-1441-928F-C8F448A85374}"/>
                </a:ext>
              </a:extLst>
            </p:cNvPr>
            <p:cNvSpPr/>
            <p:nvPr/>
          </p:nvSpPr>
          <p:spPr bwMode="auto">
            <a:xfrm>
              <a:off x="3377718" y="381437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6" name="Rectangle 291">
              <a:extLst>
                <a:ext uri="{FF2B5EF4-FFF2-40B4-BE49-F238E27FC236}">
                  <a16:creationId xmlns:a16="http://schemas.microsoft.com/office/drawing/2014/main" id="{C4680BD7-5FE3-C948-8CFB-5F779CCA4ECE}"/>
                </a:ext>
              </a:extLst>
            </p:cNvPr>
            <p:cNvSpPr/>
            <p:nvPr/>
          </p:nvSpPr>
          <p:spPr bwMode="auto">
            <a:xfrm>
              <a:off x="3377718" y="365414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7" name="Rectangle 292">
              <a:extLst>
                <a:ext uri="{FF2B5EF4-FFF2-40B4-BE49-F238E27FC236}">
                  <a16:creationId xmlns:a16="http://schemas.microsoft.com/office/drawing/2014/main" id="{F7299D34-532A-F84F-995A-A286618834F1}"/>
                </a:ext>
              </a:extLst>
            </p:cNvPr>
            <p:cNvSpPr/>
            <p:nvPr/>
          </p:nvSpPr>
          <p:spPr bwMode="auto">
            <a:xfrm>
              <a:off x="3377718" y="349391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8" name="Rectangle 293">
              <a:extLst>
                <a:ext uri="{FF2B5EF4-FFF2-40B4-BE49-F238E27FC236}">
                  <a16:creationId xmlns:a16="http://schemas.microsoft.com/office/drawing/2014/main" id="{78E62BBE-3944-2F4C-9F79-1A4AF087EA9C}"/>
                </a:ext>
              </a:extLst>
            </p:cNvPr>
            <p:cNvSpPr/>
            <p:nvPr/>
          </p:nvSpPr>
          <p:spPr bwMode="auto">
            <a:xfrm>
              <a:off x="3377718" y="333368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9" name="Rectangle 294">
              <a:extLst>
                <a:ext uri="{FF2B5EF4-FFF2-40B4-BE49-F238E27FC236}">
                  <a16:creationId xmlns:a16="http://schemas.microsoft.com/office/drawing/2014/main" id="{50857EA8-50B9-7348-9744-6737CA2C4BC4}"/>
                </a:ext>
              </a:extLst>
            </p:cNvPr>
            <p:cNvSpPr/>
            <p:nvPr/>
          </p:nvSpPr>
          <p:spPr bwMode="auto">
            <a:xfrm>
              <a:off x="3377718" y="317345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5" name="Rectangle 280">
              <a:extLst>
                <a:ext uri="{FF2B5EF4-FFF2-40B4-BE49-F238E27FC236}">
                  <a16:creationId xmlns:a16="http://schemas.microsoft.com/office/drawing/2014/main" id="{DAF296BA-592A-E040-844D-0E31706868EE}"/>
                </a:ext>
              </a:extLst>
            </p:cNvPr>
            <p:cNvSpPr/>
            <p:nvPr/>
          </p:nvSpPr>
          <p:spPr bwMode="auto">
            <a:xfrm>
              <a:off x="3858408" y="4134837"/>
              <a:ext cx="434910" cy="137340"/>
            </a:xfrm>
            <a:prstGeom prst="rect">
              <a:avLst/>
            </a:prstGeom>
            <a:solidFill>
              <a:schemeClr val="accent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6" name="Rectangle 281">
              <a:extLst>
                <a:ext uri="{FF2B5EF4-FFF2-40B4-BE49-F238E27FC236}">
                  <a16:creationId xmlns:a16="http://schemas.microsoft.com/office/drawing/2014/main" id="{145F6FCA-B8B9-964D-8415-B80487D26371}"/>
                </a:ext>
              </a:extLst>
            </p:cNvPr>
            <p:cNvSpPr/>
            <p:nvPr/>
          </p:nvSpPr>
          <p:spPr bwMode="auto">
            <a:xfrm>
              <a:off x="3858408" y="3974607"/>
              <a:ext cx="434910" cy="137340"/>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7" name="Rectangle 282">
              <a:extLst>
                <a:ext uri="{FF2B5EF4-FFF2-40B4-BE49-F238E27FC236}">
                  <a16:creationId xmlns:a16="http://schemas.microsoft.com/office/drawing/2014/main" id="{74C0BBA2-321C-E34A-88FA-8FBAB6BE8596}"/>
                </a:ext>
              </a:extLst>
            </p:cNvPr>
            <p:cNvSpPr/>
            <p:nvPr/>
          </p:nvSpPr>
          <p:spPr bwMode="auto">
            <a:xfrm>
              <a:off x="3858408" y="3814377"/>
              <a:ext cx="434910" cy="13734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8" name="Rectangle 283">
              <a:extLst>
                <a:ext uri="{FF2B5EF4-FFF2-40B4-BE49-F238E27FC236}">
                  <a16:creationId xmlns:a16="http://schemas.microsoft.com/office/drawing/2014/main" id="{198B4E19-CB1D-6F49-9243-57A116BA87B3}"/>
                </a:ext>
              </a:extLst>
            </p:cNvPr>
            <p:cNvSpPr/>
            <p:nvPr/>
          </p:nvSpPr>
          <p:spPr bwMode="auto">
            <a:xfrm>
              <a:off x="3858408" y="365414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9" name="Rectangle 284">
              <a:extLst>
                <a:ext uri="{FF2B5EF4-FFF2-40B4-BE49-F238E27FC236}">
                  <a16:creationId xmlns:a16="http://schemas.microsoft.com/office/drawing/2014/main" id="{C97EBA34-A76A-474E-9BAE-0BF0E9E6FAF1}"/>
                </a:ext>
              </a:extLst>
            </p:cNvPr>
            <p:cNvSpPr/>
            <p:nvPr/>
          </p:nvSpPr>
          <p:spPr bwMode="auto">
            <a:xfrm>
              <a:off x="3858408" y="349391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0" name="Rectangle 285">
              <a:extLst>
                <a:ext uri="{FF2B5EF4-FFF2-40B4-BE49-F238E27FC236}">
                  <a16:creationId xmlns:a16="http://schemas.microsoft.com/office/drawing/2014/main" id="{8D0C5C10-D016-6D43-A9C1-99D9FC157EA3}"/>
                </a:ext>
              </a:extLst>
            </p:cNvPr>
            <p:cNvSpPr/>
            <p:nvPr/>
          </p:nvSpPr>
          <p:spPr bwMode="auto">
            <a:xfrm>
              <a:off x="3858408" y="333368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1" name="Rectangle 286">
              <a:extLst>
                <a:ext uri="{FF2B5EF4-FFF2-40B4-BE49-F238E27FC236}">
                  <a16:creationId xmlns:a16="http://schemas.microsoft.com/office/drawing/2014/main" id="{5A3F861C-6B3B-4040-902E-8756138CD571}"/>
                </a:ext>
              </a:extLst>
            </p:cNvPr>
            <p:cNvSpPr/>
            <p:nvPr/>
          </p:nvSpPr>
          <p:spPr bwMode="auto">
            <a:xfrm>
              <a:off x="3858408" y="317345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02" name="Rectangle 287">
              <a:extLst>
                <a:ext uri="{FF2B5EF4-FFF2-40B4-BE49-F238E27FC236}">
                  <a16:creationId xmlns:a16="http://schemas.microsoft.com/office/drawing/2014/main" id="{D3A499DE-B669-DA43-B624-58063669091F}"/>
                </a:ext>
              </a:extLst>
            </p:cNvPr>
            <p:cNvSpPr/>
            <p:nvPr/>
          </p:nvSpPr>
          <p:spPr bwMode="auto">
            <a:xfrm>
              <a:off x="3858408" y="301322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6" name="Rectangle 271">
              <a:extLst>
                <a:ext uri="{FF2B5EF4-FFF2-40B4-BE49-F238E27FC236}">
                  <a16:creationId xmlns:a16="http://schemas.microsoft.com/office/drawing/2014/main" id="{41E24BF4-00EE-504D-920F-BE1F74152D4B}"/>
                </a:ext>
              </a:extLst>
            </p:cNvPr>
            <p:cNvSpPr/>
            <p:nvPr/>
          </p:nvSpPr>
          <p:spPr bwMode="auto">
            <a:xfrm>
              <a:off x="4339097" y="4134837"/>
              <a:ext cx="434910" cy="137340"/>
            </a:xfrm>
            <a:prstGeom prst="rect">
              <a:avLst/>
            </a:prstGeom>
            <a:solidFill>
              <a:schemeClr val="accent1">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7" name="Rectangle 272">
              <a:extLst>
                <a:ext uri="{FF2B5EF4-FFF2-40B4-BE49-F238E27FC236}">
                  <a16:creationId xmlns:a16="http://schemas.microsoft.com/office/drawing/2014/main" id="{699A54AB-4553-8D4D-BC8C-3D554A63743E}"/>
                </a:ext>
              </a:extLst>
            </p:cNvPr>
            <p:cNvSpPr/>
            <p:nvPr/>
          </p:nvSpPr>
          <p:spPr bwMode="auto">
            <a:xfrm>
              <a:off x="4339097" y="3974607"/>
              <a:ext cx="434910" cy="137340"/>
            </a:xfrm>
            <a:prstGeom prst="rect">
              <a:avLst/>
            </a:prstGeom>
            <a:solidFill>
              <a:schemeClr val="accent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8" name="Rectangle 273">
              <a:extLst>
                <a:ext uri="{FF2B5EF4-FFF2-40B4-BE49-F238E27FC236}">
                  <a16:creationId xmlns:a16="http://schemas.microsoft.com/office/drawing/2014/main" id="{7A273AD2-F9A8-3942-A8DD-90255F92EFE4}"/>
                </a:ext>
              </a:extLst>
            </p:cNvPr>
            <p:cNvSpPr/>
            <p:nvPr/>
          </p:nvSpPr>
          <p:spPr bwMode="auto">
            <a:xfrm>
              <a:off x="4339097" y="3814377"/>
              <a:ext cx="434910" cy="137340"/>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9" name="Rectangle 274">
              <a:extLst>
                <a:ext uri="{FF2B5EF4-FFF2-40B4-BE49-F238E27FC236}">
                  <a16:creationId xmlns:a16="http://schemas.microsoft.com/office/drawing/2014/main" id="{F5227D26-8028-D14C-9B66-44315B3C72C6}"/>
                </a:ext>
              </a:extLst>
            </p:cNvPr>
            <p:cNvSpPr/>
            <p:nvPr/>
          </p:nvSpPr>
          <p:spPr bwMode="auto">
            <a:xfrm>
              <a:off x="4339097" y="3654147"/>
              <a:ext cx="434910" cy="13734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0" name="Rectangle 275">
              <a:extLst>
                <a:ext uri="{FF2B5EF4-FFF2-40B4-BE49-F238E27FC236}">
                  <a16:creationId xmlns:a16="http://schemas.microsoft.com/office/drawing/2014/main" id="{6497A1B5-4506-AF45-9A23-819C5FADE085}"/>
                </a:ext>
              </a:extLst>
            </p:cNvPr>
            <p:cNvSpPr/>
            <p:nvPr/>
          </p:nvSpPr>
          <p:spPr bwMode="auto">
            <a:xfrm>
              <a:off x="4339097" y="349391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1" name="Rectangle 276">
              <a:extLst>
                <a:ext uri="{FF2B5EF4-FFF2-40B4-BE49-F238E27FC236}">
                  <a16:creationId xmlns:a16="http://schemas.microsoft.com/office/drawing/2014/main" id="{6F328D43-8F7D-1844-B856-2D151E6A0729}"/>
                </a:ext>
              </a:extLst>
            </p:cNvPr>
            <p:cNvSpPr/>
            <p:nvPr/>
          </p:nvSpPr>
          <p:spPr bwMode="auto">
            <a:xfrm>
              <a:off x="4339097" y="333368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2" name="Rectangle 277">
              <a:extLst>
                <a:ext uri="{FF2B5EF4-FFF2-40B4-BE49-F238E27FC236}">
                  <a16:creationId xmlns:a16="http://schemas.microsoft.com/office/drawing/2014/main" id="{73048D55-A9ED-4840-84CC-372C52806F35}"/>
                </a:ext>
              </a:extLst>
            </p:cNvPr>
            <p:cNvSpPr/>
            <p:nvPr/>
          </p:nvSpPr>
          <p:spPr bwMode="auto">
            <a:xfrm>
              <a:off x="4339097" y="317345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3" name="Rectangle 278">
              <a:extLst>
                <a:ext uri="{FF2B5EF4-FFF2-40B4-BE49-F238E27FC236}">
                  <a16:creationId xmlns:a16="http://schemas.microsoft.com/office/drawing/2014/main" id="{BA637CD7-52F0-5F4F-955E-249AC15BCF60}"/>
                </a:ext>
              </a:extLst>
            </p:cNvPr>
            <p:cNvSpPr/>
            <p:nvPr/>
          </p:nvSpPr>
          <p:spPr bwMode="auto">
            <a:xfrm>
              <a:off x="4339097" y="301322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94" name="Rectangle 279">
              <a:extLst>
                <a:ext uri="{FF2B5EF4-FFF2-40B4-BE49-F238E27FC236}">
                  <a16:creationId xmlns:a16="http://schemas.microsoft.com/office/drawing/2014/main" id="{174A67AF-CD11-A949-894E-7BDFCDEE6A19}"/>
                </a:ext>
              </a:extLst>
            </p:cNvPr>
            <p:cNvSpPr/>
            <p:nvPr/>
          </p:nvSpPr>
          <p:spPr bwMode="auto">
            <a:xfrm>
              <a:off x="4339097" y="285299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77" name="Rectangle 262">
              <a:extLst>
                <a:ext uri="{FF2B5EF4-FFF2-40B4-BE49-F238E27FC236}">
                  <a16:creationId xmlns:a16="http://schemas.microsoft.com/office/drawing/2014/main" id="{5497EC64-F689-B545-86C3-2260752EBB49}"/>
                </a:ext>
              </a:extLst>
            </p:cNvPr>
            <p:cNvSpPr/>
            <p:nvPr/>
          </p:nvSpPr>
          <p:spPr bwMode="auto">
            <a:xfrm>
              <a:off x="4819788" y="3974607"/>
              <a:ext cx="434910" cy="137340"/>
            </a:xfrm>
            <a:prstGeom prst="rect">
              <a:avLst/>
            </a:prstGeom>
            <a:solidFill>
              <a:schemeClr val="accent1">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78" name="Rectangle 263">
              <a:extLst>
                <a:ext uri="{FF2B5EF4-FFF2-40B4-BE49-F238E27FC236}">
                  <a16:creationId xmlns:a16="http://schemas.microsoft.com/office/drawing/2014/main" id="{6349A46F-854A-DC4A-8805-8EBFEA19DB32}"/>
                </a:ext>
              </a:extLst>
            </p:cNvPr>
            <p:cNvSpPr/>
            <p:nvPr/>
          </p:nvSpPr>
          <p:spPr bwMode="auto">
            <a:xfrm>
              <a:off x="4819788" y="3814377"/>
              <a:ext cx="434910" cy="137340"/>
            </a:xfrm>
            <a:prstGeom prst="rect">
              <a:avLst/>
            </a:prstGeom>
            <a:solidFill>
              <a:schemeClr val="accent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79" name="Rectangle 264">
              <a:extLst>
                <a:ext uri="{FF2B5EF4-FFF2-40B4-BE49-F238E27FC236}">
                  <a16:creationId xmlns:a16="http://schemas.microsoft.com/office/drawing/2014/main" id="{C0BC10B4-31CB-BA42-AED1-77F2DD51003A}"/>
                </a:ext>
              </a:extLst>
            </p:cNvPr>
            <p:cNvSpPr/>
            <p:nvPr/>
          </p:nvSpPr>
          <p:spPr bwMode="auto">
            <a:xfrm>
              <a:off x="4819788" y="3654147"/>
              <a:ext cx="434910" cy="137340"/>
            </a:xfrm>
            <a:prstGeom prst="rect">
              <a:avLst/>
            </a:prstGeom>
            <a:solidFill>
              <a:schemeClr val="accent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0" name="Rectangle 265">
              <a:extLst>
                <a:ext uri="{FF2B5EF4-FFF2-40B4-BE49-F238E27FC236}">
                  <a16:creationId xmlns:a16="http://schemas.microsoft.com/office/drawing/2014/main" id="{C82F56A6-EBDD-B644-9203-0C6CF54D35E8}"/>
                </a:ext>
              </a:extLst>
            </p:cNvPr>
            <p:cNvSpPr/>
            <p:nvPr/>
          </p:nvSpPr>
          <p:spPr bwMode="auto">
            <a:xfrm>
              <a:off x="4819788" y="3493917"/>
              <a:ext cx="434910" cy="137340"/>
            </a:xfrm>
            <a:prstGeom prst="rect">
              <a:avLst/>
            </a:pr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1" name="Rectangle 266">
              <a:extLst>
                <a:ext uri="{FF2B5EF4-FFF2-40B4-BE49-F238E27FC236}">
                  <a16:creationId xmlns:a16="http://schemas.microsoft.com/office/drawing/2014/main" id="{65BA66AE-EA9F-DC46-B818-EA1AFE1EF532}"/>
                </a:ext>
              </a:extLst>
            </p:cNvPr>
            <p:cNvSpPr/>
            <p:nvPr/>
          </p:nvSpPr>
          <p:spPr bwMode="auto">
            <a:xfrm>
              <a:off x="4819788" y="3333687"/>
              <a:ext cx="434910" cy="137340"/>
            </a:xfrm>
            <a:prstGeom prst="rect">
              <a:avLst/>
            </a:prstGeom>
            <a:solidFill>
              <a:schemeClr val="accent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2" name="Rectangle 267">
              <a:extLst>
                <a:ext uri="{FF2B5EF4-FFF2-40B4-BE49-F238E27FC236}">
                  <a16:creationId xmlns:a16="http://schemas.microsoft.com/office/drawing/2014/main" id="{1F44C0EC-95B1-704B-807D-0C4CFD55C048}"/>
                </a:ext>
              </a:extLst>
            </p:cNvPr>
            <p:cNvSpPr/>
            <p:nvPr/>
          </p:nvSpPr>
          <p:spPr bwMode="auto">
            <a:xfrm>
              <a:off x="4819788" y="3173457"/>
              <a:ext cx="434910" cy="137340"/>
            </a:xfrm>
            <a:prstGeom prst="rect">
              <a:avLst/>
            </a:prstGeom>
            <a:solidFill>
              <a:schemeClr val="accent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3" name="Rectangle 268">
              <a:extLst>
                <a:ext uri="{FF2B5EF4-FFF2-40B4-BE49-F238E27FC236}">
                  <a16:creationId xmlns:a16="http://schemas.microsoft.com/office/drawing/2014/main" id="{CC703912-A622-C144-AFBD-828F7BA2BAC1}"/>
                </a:ext>
              </a:extLst>
            </p:cNvPr>
            <p:cNvSpPr/>
            <p:nvPr/>
          </p:nvSpPr>
          <p:spPr bwMode="auto">
            <a:xfrm>
              <a:off x="4819788" y="3013227"/>
              <a:ext cx="434910" cy="137340"/>
            </a:xfrm>
            <a:prstGeom prst="rect">
              <a:avLst/>
            </a:prstGeom>
            <a:solidFill>
              <a:schemeClr val="accent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4" name="Rectangle 269">
              <a:extLst>
                <a:ext uri="{FF2B5EF4-FFF2-40B4-BE49-F238E27FC236}">
                  <a16:creationId xmlns:a16="http://schemas.microsoft.com/office/drawing/2014/main" id="{63625780-8659-7642-84FD-6B21B9D17845}"/>
                </a:ext>
              </a:extLst>
            </p:cNvPr>
            <p:cNvSpPr/>
            <p:nvPr/>
          </p:nvSpPr>
          <p:spPr bwMode="auto">
            <a:xfrm>
              <a:off x="4819788" y="2852997"/>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85" name="Rectangle 270">
              <a:extLst>
                <a:ext uri="{FF2B5EF4-FFF2-40B4-BE49-F238E27FC236}">
                  <a16:creationId xmlns:a16="http://schemas.microsoft.com/office/drawing/2014/main" id="{DEAB3C68-F289-C440-B1D3-7543AC1D0504}"/>
                </a:ext>
              </a:extLst>
            </p:cNvPr>
            <p:cNvSpPr/>
            <p:nvPr/>
          </p:nvSpPr>
          <p:spPr bwMode="auto">
            <a:xfrm>
              <a:off x="4819788" y="2692767"/>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75" name="TextBox 211">
              <a:extLst>
                <a:ext uri="{FF2B5EF4-FFF2-40B4-BE49-F238E27FC236}">
                  <a16:creationId xmlns:a16="http://schemas.microsoft.com/office/drawing/2014/main" id="{A6BD1D0E-41AC-2649-AB14-53268CA04ED5}"/>
                </a:ext>
              </a:extLst>
            </p:cNvPr>
            <p:cNvSpPr txBox="1"/>
            <p:nvPr/>
          </p:nvSpPr>
          <p:spPr>
            <a:xfrm>
              <a:off x="5308076" y="3361596"/>
              <a:ext cx="400110" cy="965560"/>
            </a:xfrm>
            <a:prstGeom prst="rect">
              <a:avLst/>
            </a:prstGeom>
            <a:noFill/>
            <a:ln>
              <a:noFill/>
            </a:ln>
          </p:spPr>
          <p:txBody>
            <a:bodyPr vert="vert270" wrap="square" rtlCol="0">
              <a:spAutoFit/>
            </a:bodyPr>
            <a:lstStyle/>
            <a:p>
              <a:r>
                <a:rPr lang="en-US" sz="1400" b="1">
                  <a:solidFill>
                    <a:schemeClr val="bg2">
                      <a:lumMod val="25000"/>
                    </a:schemeClr>
                  </a:solidFill>
                  <a:latin typeface="Arial" panose="020B0604020202020204" pitchFamily="34" charset="0"/>
                  <a:cs typeface="Arial" panose="020B0604020202020204" pitchFamily="34" charset="0"/>
                </a:rPr>
                <a:t>Online</a:t>
              </a:r>
            </a:p>
          </p:txBody>
        </p:sp>
        <p:grpSp>
          <p:nvGrpSpPr>
            <p:cNvPr id="50" name="Gruppieren 163">
              <a:extLst>
                <a:ext uri="{FF2B5EF4-FFF2-40B4-BE49-F238E27FC236}">
                  <a16:creationId xmlns:a16="http://schemas.microsoft.com/office/drawing/2014/main" id="{FA3B7EDB-14A5-8F4D-BE84-B3B0262D9E74}"/>
                </a:ext>
              </a:extLst>
            </p:cNvPr>
            <p:cNvGrpSpPr/>
            <p:nvPr/>
          </p:nvGrpSpPr>
          <p:grpSpPr>
            <a:xfrm>
              <a:off x="487680" y="4317958"/>
              <a:ext cx="4777116" cy="578664"/>
              <a:chOff x="415547" y="3463393"/>
              <a:chExt cx="3697007" cy="447828"/>
            </a:xfrm>
          </p:grpSpPr>
          <p:grpSp>
            <p:nvGrpSpPr>
              <p:cNvPr id="51" name="Group 220">
                <a:extLst>
                  <a:ext uri="{FF2B5EF4-FFF2-40B4-BE49-F238E27FC236}">
                    <a16:creationId xmlns:a16="http://schemas.microsoft.com/office/drawing/2014/main" id="{7C72417D-7500-F54C-886C-1E6CFF51410D}"/>
                  </a:ext>
                </a:extLst>
              </p:cNvPr>
              <p:cNvGrpSpPr/>
              <p:nvPr/>
            </p:nvGrpSpPr>
            <p:grpSpPr>
              <a:xfrm>
                <a:off x="415547" y="3673032"/>
                <a:ext cx="3684629" cy="238189"/>
                <a:chOff x="501070" y="5825840"/>
                <a:chExt cx="7988240" cy="516393"/>
              </a:xfrm>
            </p:grpSpPr>
            <p:cxnSp>
              <p:nvCxnSpPr>
                <p:cNvPr id="63" name="Straight Arrow Connector 259">
                  <a:extLst>
                    <a:ext uri="{FF2B5EF4-FFF2-40B4-BE49-F238E27FC236}">
                      <a16:creationId xmlns:a16="http://schemas.microsoft.com/office/drawing/2014/main" id="{8E4EF5EF-D552-3A45-B114-4C08C5881E66}"/>
                    </a:ext>
                  </a:extLst>
                </p:cNvPr>
                <p:cNvCxnSpPr/>
                <p:nvPr/>
              </p:nvCxnSpPr>
              <p:spPr bwMode="auto">
                <a:xfrm>
                  <a:off x="501070" y="6078944"/>
                  <a:ext cx="798824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64" name="TextBox 260">
                  <a:extLst>
                    <a:ext uri="{FF2B5EF4-FFF2-40B4-BE49-F238E27FC236}">
                      <a16:creationId xmlns:a16="http://schemas.microsoft.com/office/drawing/2014/main" id="{99BCF9E2-57CE-F749-9F3C-E3B3EB2D3EFC}"/>
                    </a:ext>
                  </a:extLst>
                </p:cNvPr>
                <p:cNvSpPr txBox="1"/>
                <p:nvPr/>
              </p:nvSpPr>
              <p:spPr>
                <a:xfrm>
                  <a:off x="3992033" y="5825840"/>
                  <a:ext cx="1006315" cy="516393"/>
                </a:xfrm>
                <a:prstGeom prst="rect">
                  <a:avLst/>
                </a:prstGeom>
                <a:solidFill>
                  <a:schemeClr val="bg1"/>
                </a:solidFill>
              </p:spPr>
              <p:txBody>
                <a:bodyPr wrap="none" rtlCol="0">
                  <a:spAutoFit/>
                </a:bodyPr>
                <a:lstStyle/>
                <a:p>
                  <a:pPr algn="ctr"/>
                  <a:r>
                    <a:rPr lang="en-US" sz="1400" b="1">
                      <a:latin typeface="Arial" panose="020B0604020202020204" pitchFamily="34" charset="0"/>
                      <a:cs typeface="Arial" panose="020B0604020202020204" pitchFamily="34" charset="0"/>
                    </a:rPr>
                    <a:t>Time</a:t>
                  </a:r>
                </a:p>
              </p:txBody>
            </p:sp>
          </p:grpSp>
          <p:grpSp>
            <p:nvGrpSpPr>
              <p:cNvPr id="52" name="Group 230">
                <a:extLst>
                  <a:ext uri="{FF2B5EF4-FFF2-40B4-BE49-F238E27FC236}">
                    <a16:creationId xmlns:a16="http://schemas.microsoft.com/office/drawing/2014/main" id="{8DC1371F-D9A0-3C44-B180-ADF41A44715A}"/>
                  </a:ext>
                </a:extLst>
              </p:cNvPr>
              <p:cNvGrpSpPr/>
              <p:nvPr/>
            </p:nvGrpSpPr>
            <p:grpSpPr>
              <a:xfrm>
                <a:off x="442229" y="3463393"/>
                <a:ext cx="3670325" cy="214370"/>
                <a:chOff x="882888" y="5694895"/>
                <a:chExt cx="7957228" cy="464752"/>
              </a:xfrm>
            </p:grpSpPr>
            <p:sp>
              <p:nvSpPr>
                <p:cNvPr id="53" name="TextBox 249">
                  <a:extLst>
                    <a:ext uri="{FF2B5EF4-FFF2-40B4-BE49-F238E27FC236}">
                      <a16:creationId xmlns:a16="http://schemas.microsoft.com/office/drawing/2014/main" id="{26214F55-1EC7-7742-BDF2-4D2E4352F308}"/>
                    </a:ext>
                  </a:extLst>
                </p:cNvPr>
                <p:cNvSpPr txBox="1"/>
                <p:nvPr/>
              </p:nvSpPr>
              <p:spPr>
                <a:xfrm>
                  <a:off x="8073063" y="5694895"/>
                  <a:ext cx="767053"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Y10</a:t>
                  </a:r>
                </a:p>
              </p:txBody>
            </p:sp>
            <p:sp>
              <p:nvSpPr>
                <p:cNvPr id="54" name="TextBox 250">
                  <a:extLst>
                    <a:ext uri="{FF2B5EF4-FFF2-40B4-BE49-F238E27FC236}">
                      <a16:creationId xmlns:a16="http://schemas.microsoft.com/office/drawing/2014/main" id="{E8E1EF89-6E50-3E4F-BAE0-D4E4CDFF4D87}"/>
                    </a:ext>
                  </a:extLst>
                </p:cNvPr>
                <p:cNvSpPr txBox="1"/>
                <p:nvPr/>
              </p:nvSpPr>
              <p:spPr>
                <a:xfrm>
                  <a:off x="7274161" y="5694895"/>
                  <a:ext cx="624510" cy="464752"/>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Y9</a:t>
                  </a:r>
                </a:p>
              </p:txBody>
            </p:sp>
            <p:sp>
              <p:nvSpPr>
                <p:cNvPr id="55" name="TextBox 251">
                  <a:extLst>
                    <a:ext uri="{FF2B5EF4-FFF2-40B4-BE49-F238E27FC236}">
                      <a16:creationId xmlns:a16="http://schemas.microsoft.com/office/drawing/2014/main" id="{73928E41-B518-7146-947A-0D4D1499D63A}"/>
                    </a:ext>
                  </a:extLst>
                </p:cNvPr>
                <p:cNvSpPr txBox="1"/>
                <p:nvPr/>
              </p:nvSpPr>
              <p:spPr>
                <a:xfrm>
                  <a:off x="882888"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Y1</a:t>
                  </a:r>
                </a:p>
              </p:txBody>
            </p:sp>
            <p:sp>
              <p:nvSpPr>
                <p:cNvPr id="56" name="TextBox 252">
                  <a:extLst>
                    <a:ext uri="{FF2B5EF4-FFF2-40B4-BE49-F238E27FC236}">
                      <a16:creationId xmlns:a16="http://schemas.microsoft.com/office/drawing/2014/main" id="{B2CA6445-0D7B-4942-A236-9B51CC8CFD50}"/>
                    </a:ext>
                  </a:extLst>
                </p:cNvPr>
                <p:cNvSpPr txBox="1"/>
                <p:nvPr/>
              </p:nvSpPr>
              <p:spPr>
                <a:xfrm>
                  <a:off x="1681797"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Y2</a:t>
                  </a:r>
                </a:p>
              </p:txBody>
            </p:sp>
            <p:sp>
              <p:nvSpPr>
                <p:cNvPr id="57" name="TextBox 253">
                  <a:extLst>
                    <a:ext uri="{FF2B5EF4-FFF2-40B4-BE49-F238E27FC236}">
                      <a16:creationId xmlns:a16="http://schemas.microsoft.com/office/drawing/2014/main" id="{D6120D99-FA30-1743-AFA7-4D0D1EE6A7C3}"/>
                    </a:ext>
                  </a:extLst>
                </p:cNvPr>
                <p:cNvSpPr txBox="1"/>
                <p:nvPr/>
              </p:nvSpPr>
              <p:spPr>
                <a:xfrm>
                  <a:off x="2480706"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Y3</a:t>
                  </a:r>
                </a:p>
              </p:txBody>
            </p:sp>
            <p:sp>
              <p:nvSpPr>
                <p:cNvPr id="58" name="TextBox 254">
                  <a:extLst>
                    <a:ext uri="{FF2B5EF4-FFF2-40B4-BE49-F238E27FC236}">
                      <a16:creationId xmlns:a16="http://schemas.microsoft.com/office/drawing/2014/main" id="{0930854F-1DA7-3F43-A526-8A492A70C509}"/>
                    </a:ext>
                  </a:extLst>
                </p:cNvPr>
                <p:cNvSpPr txBox="1"/>
                <p:nvPr/>
              </p:nvSpPr>
              <p:spPr>
                <a:xfrm>
                  <a:off x="3279615"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Y4</a:t>
                  </a:r>
                </a:p>
              </p:txBody>
            </p:sp>
            <p:sp>
              <p:nvSpPr>
                <p:cNvPr id="59" name="TextBox 255">
                  <a:extLst>
                    <a:ext uri="{FF2B5EF4-FFF2-40B4-BE49-F238E27FC236}">
                      <a16:creationId xmlns:a16="http://schemas.microsoft.com/office/drawing/2014/main" id="{401C461D-DBB9-564E-96CA-E5071561BEBF}"/>
                    </a:ext>
                  </a:extLst>
                </p:cNvPr>
                <p:cNvSpPr txBox="1"/>
                <p:nvPr/>
              </p:nvSpPr>
              <p:spPr>
                <a:xfrm>
                  <a:off x="4078524"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Y5</a:t>
                  </a:r>
                </a:p>
              </p:txBody>
            </p:sp>
            <p:sp>
              <p:nvSpPr>
                <p:cNvPr id="60" name="TextBox 256">
                  <a:extLst>
                    <a:ext uri="{FF2B5EF4-FFF2-40B4-BE49-F238E27FC236}">
                      <a16:creationId xmlns:a16="http://schemas.microsoft.com/office/drawing/2014/main" id="{22931E3A-9254-514F-AAB6-2D7A83A06509}"/>
                    </a:ext>
                  </a:extLst>
                </p:cNvPr>
                <p:cNvSpPr txBox="1"/>
                <p:nvPr/>
              </p:nvSpPr>
              <p:spPr>
                <a:xfrm>
                  <a:off x="4877434"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Y6</a:t>
                  </a:r>
                </a:p>
              </p:txBody>
            </p:sp>
            <p:sp>
              <p:nvSpPr>
                <p:cNvPr id="61" name="TextBox 257">
                  <a:extLst>
                    <a:ext uri="{FF2B5EF4-FFF2-40B4-BE49-F238E27FC236}">
                      <a16:creationId xmlns:a16="http://schemas.microsoft.com/office/drawing/2014/main" id="{6F6DF782-141B-0C41-9578-FC349C93B0D6}"/>
                    </a:ext>
                  </a:extLst>
                </p:cNvPr>
                <p:cNvSpPr txBox="1"/>
                <p:nvPr/>
              </p:nvSpPr>
              <p:spPr>
                <a:xfrm>
                  <a:off x="5676343"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Y7</a:t>
                  </a:r>
                </a:p>
              </p:txBody>
            </p:sp>
            <p:sp>
              <p:nvSpPr>
                <p:cNvPr id="62" name="TextBox 258">
                  <a:extLst>
                    <a:ext uri="{FF2B5EF4-FFF2-40B4-BE49-F238E27FC236}">
                      <a16:creationId xmlns:a16="http://schemas.microsoft.com/office/drawing/2014/main" id="{F83BEFA5-85BE-1A4C-8982-5542B04C5AA6}"/>
                    </a:ext>
                  </a:extLst>
                </p:cNvPr>
                <p:cNvSpPr txBox="1"/>
                <p:nvPr/>
              </p:nvSpPr>
              <p:spPr>
                <a:xfrm>
                  <a:off x="6475252"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Y8</a:t>
                  </a:r>
                </a:p>
              </p:txBody>
            </p:sp>
          </p:grpSp>
        </p:grpSp>
        <p:sp>
          <p:nvSpPr>
            <p:cNvPr id="130" name="Abgerundetes Rechteck 161">
              <a:extLst>
                <a:ext uri="{FF2B5EF4-FFF2-40B4-BE49-F238E27FC236}">
                  <a16:creationId xmlns:a16="http://schemas.microsoft.com/office/drawing/2014/main" id="{DB8FDBA3-5648-914B-87D9-F91C749EEA3D}"/>
                </a:ext>
              </a:extLst>
            </p:cNvPr>
            <p:cNvSpPr/>
            <p:nvPr/>
          </p:nvSpPr>
          <p:spPr>
            <a:xfrm>
              <a:off x="550864" y="1634902"/>
              <a:ext cx="4757212" cy="34583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800" b="1" err="1">
                  <a:solidFill>
                    <a:schemeClr val="tx1"/>
                  </a:solidFill>
                  <a:latin typeface="Arial" panose="020B0604020202020204" pitchFamily="34" charset="0"/>
                  <a:cs typeface="Arial" panose="020B0604020202020204" pitchFamily="34" charset="0"/>
                </a:rPr>
                <a:t>Without</a:t>
              </a:r>
              <a:r>
                <a:rPr lang="de-DE" sz="1800" b="1">
                  <a:solidFill>
                    <a:schemeClr val="tx1"/>
                  </a:solidFill>
                  <a:latin typeface="Arial" panose="020B0604020202020204" pitchFamily="34" charset="0"/>
                  <a:cs typeface="Arial" panose="020B0604020202020204" pitchFamily="34" charset="0"/>
                </a:rPr>
                <a:t> Archiving</a:t>
              </a:r>
              <a:endParaRPr lang="en-US" sz="1800" b="1">
                <a:solidFill>
                  <a:schemeClr val="tx1"/>
                </a:solidFill>
                <a:latin typeface="Arial" panose="020B0604020202020204" pitchFamily="34" charset="0"/>
                <a:cs typeface="Arial" panose="020B0604020202020204" pitchFamily="34" charset="0"/>
              </a:endParaRPr>
            </a:p>
          </p:txBody>
        </p:sp>
      </p:grpSp>
      <p:sp>
        <p:nvSpPr>
          <p:cNvPr id="417" name="Rectangle 313">
            <a:extLst>
              <a:ext uri="{FF2B5EF4-FFF2-40B4-BE49-F238E27FC236}">
                <a16:creationId xmlns:a16="http://schemas.microsoft.com/office/drawing/2014/main" id="{DBDE77B6-1C06-D549-BE6A-D8F2C1C6B097}"/>
              </a:ext>
            </a:extLst>
          </p:cNvPr>
          <p:cNvSpPr/>
          <p:nvPr/>
        </p:nvSpPr>
        <p:spPr bwMode="auto">
          <a:xfrm>
            <a:off x="6903803" y="4298076"/>
            <a:ext cx="434910" cy="13734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132" name="Abgerundetes Rechteck 162">
            <a:extLst>
              <a:ext uri="{FF2B5EF4-FFF2-40B4-BE49-F238E27FC236}">
                <a16:creationId xmlns:a16="http://schemas.microsoft.com/office/drawing/2014/main" id="{D522BD26-D31B-7F40-ACE3-94CD7D929CC8}"/>
              </a:ext>
            </a:extLst>
          </p:cNvPr>
          <p:cNvSpPr/>
          <p:nvPr/>
        </p:nvSpPr>
        <p:spPr>
          <a:xfrm>
            <a:off x="6415817" y="1773116"/>
            <a:ext cx="4815899" cy="34583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1800" b="1">
                <a:solidFill>
                  <a:schemeClr val="tx1"/>
                </a:solidFill>
                <a:latin typeface="Arial" panose="020B0604020202020204" pitchFamily="34" charset="0"/>
                <a:cs typeface="Arial" panose="020B0604020202020204" pitchFamily="34" charset="0"/>
              </a:rPr>
              <a:t>With Archiving</a:t>
            </a:r>
            <a:endParaRPr lang="en-US" sz="1800" b="1">
              <a:solidFill>
                <a:schemeClr val="tx1"/>
              </a:solidFill>
              <a:latin typeface="Arial" panose="020B0604020202020204" pitchFamily="34" charset="0"/>
              <a:cs typeface="Arial" panose="020B0604020202020204" pitchFamily="34" charset="0"/>
            </a:endParaRPr>
          </a:p>
        </p:txBody>
      </p:sp>
      <p:sp>
        <p:nvSpPr>
          <p:cNvPr id="347" name="Rectangle 161">
            <a:extLst>
              <a:ext uri="{FF2B5EF4-FFF2-40B4-BE49-F238E27FC236}">
                <a16:creationId xmlns:a16="http://schemas.microsoft.com/office/drawing/2014/main" id="{F6B3D171-797A-FC4A-AFA1-4CB8EE0092D8}"/>
              </a:ext>
            </a:extLst>
          </p:cNvPr>
          <p:cNvSpPr/>
          <p:nvPr/>
        </p:nvSpPr>
        <p:spPr bwMode="auto">
          <a:xfrm>
            <a:off x="6423113"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8" name="Rectangle 313">
            <a:extLst>
              <a:ext uri="{FF2B5EF4-FFF2-40B4-BE49-F238E27FC236}">
                <a16:creationId xmlns:a16="http://schemas.microsoft.com/office/drawing/2014/main" id="{BBDE3348-0A6D-0A47-B924-A4A787E34392}"/>
              </a:ext>
            </a:extLst>
          </p:cNvPr>
          <p:cNvSpPr/>
          <p:nvPr/>
        </p:nvSpPr>
        <p:spPr bwMode="auto">
          <a:xfrm>
            <a:off x="6903803" y="4298076"/>
            <a:ext cx="434910" cy="137340"/>
          </a:xfrm>
          <a:prstGeom prst="rect">
            <a:avLst/>
          </a:prstGeom>
          <a:solidFill>
            <a:schemeClr val="accent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52" name="Rectangle 312">
            <a:extLst>
              <a:ext uri="{FF2B5EF4-FFF2-40B4-BE49-F238E27FC236}">
                <a16:creationId xmlns:a16="http://schemas.microsoft.com/office/drawing/2014/main" id="{84DE1580-4D37-5E48-81DA-0F4BEFD81D1C}"/>
              </a:ext>
            </a:extLst>
          </p:cNvPr>
          <p:cNvSpPr/>
          <p:nvPr/>
        </p:nvSpPr>
        <p:spPr bwMode="auto">
          <a:xfrm>
            <a:off x="7384494"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56" name="Rectangle 309">
            <a:extLst>
              <a:ext uri="{FF2B5EF4-FFF2-40B4-BE49-F238E27FC236}">
                <a16:creationId xmlns:a16="http://schemas.microsoft.com/office/drawing/2014/main" id="{6E8CB6BF-31F9-C64C-A817-4F2F739D7312}"/>
              </a:ext>
            </a:extLst>
          </p:cNvPr>
          <p:cNvSpPr/>
          <p:nvPr/>
        </p:nvSpPr>
        <p:spPr bwMode="auto">
          <a:xfrm>
            <a:off x="7865183"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61" name="Rectangle 305">
            <a:extLst>
              <a:ext uri="{FF2B5EF4-FFF2-40B4-BE49-F238E27FC236}">
                <a16:creationId xmlns:a16="http://schemas.microsoft.com/office/drawing/2014/main" id="{C500BC10-28B3-CF42-AACF-68610D29BD42}"/>
              </a:ext>
            </a:extLst>
          </p:cNvPr>
          <p:cNvSpPr/>
          <p:nvPr/>
        </p:nvSpPr>
        <p:spPr bwMode="auto">
          <a:xfrm>
            <a:off x="8345873"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67" name="Rectangle 300">
            <a:extLst>
              <a:ext uri="{FF2B5EF4-FFF2-40B4-BE49-F238E27FC236}">
                <a16:creationId xmlns:a16="http://schemas.microsoft.com/office/drawing/2014/main" id="{6A5B2372-309F-2E43-A917-FA1E03B6B8EA}"/>
              </a:ext>
            </a:extLst>
          </p:cNvPr>
          <p:cNvSpPr/>
          <p:nvPr/>
        </p:nvSpPr>
        <p:spPr bwMode="auto">
          <a:xfrm>
            <a:off x="8826563"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74" name="Rectangle 294">
            <a:extLst>
              <a:ext uri="{FF2B5EF4-FFF2-40B4-BE49-F238E27FC236}">
                <a16:creationId xmlns:a16="http://schemas.microsoft.com/office/drawing/2014/main" id="{678B0837-A957-7040-9A9D-B4ADB80AB538}"/>
              </a:ext>
            </a:extLst>
          </p:cNvPr>
          <p:cNvSpPr/>
          <p:nvPr/>
        </p:nvSpPr>
        <p:spPr bwMode="auto">
          <a:xfrm>
            <a:off x="9307254"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82" name="Rectangle 287">
            <a:extLst>
              <a:ext uri="{FF2B5EF4-FFF2-40B4-BE49-F238E27FC236}">
                <a16:creationId xmlns:a16="http://schemas.microsoft.com/office/drawing/2014/main" id="{3A1B17BE-0247-AB45-A2DB-BE3180A3729D}"/>
              </a:ext>
            </a:extLst>
          </p:cNvPr>
          <p:cNvSpPr/>
          <p:nvPr/>
        </p:nvSpPr>
        <p:spPr bwMode="auto">
          <a:xfrm>
            <a:off x="9787944"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91" name="Rectangle 279">
            <a:extLst>
              <a:ext uri="{FF2B5EF4-FFF2-40B4-BE49-F238E27FC236}">
                <a16:creationId xmlns:a16="http://schemas.microsoft.com/office/drawing/2014/main" id="{1F66E72E-F44A-2E42-A4C0-B3A6589BB973}"/>
              </a:ext>
            </a:extLst>
          </p:cNvPr>
          <p:cNvSpPr/>
          <p:nvPr/>
        </p:nvSpPr>
        <p:spPr bwMode="auto">
          <a:xfrm>
            <a:off x="10268633"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400" name="Rectangle 270">
            <a:extLst>
              <a:ext uri="{FF2B5EF4-FFF2-40B4-BE49-F238E27FC236}">
                <a16:creationId xmlns:a16="http://schemas.microsoft.com/office/drawing/2014/main" id="{A06ED0CF-9687-1647-9070-D1D1FC82AF21}"/>
              </a:ext>
            </a:extLst>
          </p:cNvPr>
          <p:cNvSpPr/>
          <p:nvPr/>
        </p:nvSpPr>
        <p:spPr bwMode="auto">
          <a:xfrm>
            <a:off x="10749324" y="4298076"/>
            <a:ext cx="434910" cy="13734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401" name="TextBox 211">
            <a:extLst>
              <a:ext uri="{FF2B5EF4-FFF2-40B4-BE49-F238E27FC236}">
                <a16:creationId xmlns:a16="http://schemas.microsoft.com/office/drawing/2014/main" id="{5DECAA6B-397E-A546-81AE-E7A2DE8E6BE0}"/>
              </a:ext>
            </a:extLst>
          </p:cNvPr>
          <p:cNvSpPr txBox="1"/>
          <p:nvPr/>
        </p:nvSpPr>
        <p:spPr>
          <a:xfrm>
            <a:off x="11237612" y="3524834"/>
            <a:ext cx="400110" cy="965560"/>
          </a:xfrm>
          <a:prstGeom prst="rect">
            <a:avLst/>
          </a:prstGeom>
          <a:noFill/>
          <a:ln>
            <a:noFill/>
          </a:ln>
        </p:spPr>
        <p:txBody>
          <a:bodyPr vert="vert270" wrap="square" rtlCol="0">
            <a:spAutoFit/>
          </a:bodyPr>
          <a:lstStyle/>
          <a:p>
            <a:r>
              <a:rPr lang="en-US" sz="1400" b="1">
                <a:solidFill>
                  <a:schemeClr val="bg2">
                    <a:lumMod val="25000"/>
                  </a:schemeClr>
                </a:solidFill>
                <a:latin typeface="Arial" panose="020B0604020202020204" pitchFamily="34" charset="0"/>
                <a:cs typeface="Arial" panose="020B0604020202020204" pitchFamily="34" charset="0"/>
              </a:rPr>
              <a:t>Online</a:t>
            </a:r>
          </a:p>
        </p:txBody>
      </p:sp>
      <p:grpSp>
        <p:nvGrpSpPr>
          <p:cNvPr id="402" name="Gruppieren 163">
            <a:extLst>
              <a:ext uri="{FF2B5EF4-FFF2-40B4-BE49-F238E27FC236}">
                <a16:creationId xmlns:a16="http://schemas.microsoft.com/office/drawing/2014/main" id="{19C2B7B6-B33B-3D4D-ACCA-BD06E7E8F960}"/>
              </a:ext>
            </a:extLst>
          </p:cNvPr>
          <p:cNvGrpSpPr/>
          <p:nvPr/>
        </p:nvGrpSpPr>
        <p:grpSpPr>
          <a:xfrm>
            <a:off x="6417216" y="4481196"/>
            <a:ext cx="4777116" cy="578664"/>
            <a:chOff x="415547" y="3463393"/>
            <a:chExt cx="3697007" cy="447828"/>
          </a:xfrm>
        </p:grpSpPr>
        <p:grpSp>
          <p:nvGrpSpPr>
            <p:cNvPr id="403" name="Group 220">
              <a:extLst>
                <a:ext uri="{FF2B5EF4-FFF2-40B4-BE49-F238E27FC236}">
                  <a16:creationId xmlns:a16="http://schemas.microsoft.com/office/drawing/2014/main" id="{069A683A-E4AE-ED47-90CE-D8E88599C83A}"/>
                </a:ext>
              </a:extLst>
            </p:cNvPr>
            <p:cNvGrpSpPr/>
            <p:nvPr/>
          </p:nvGrpSpPr>
          <p:grpSpPr>
            <a:xfrm>
              <a:off x="415547" y="3673032"/>
              <a:ext cx="3684629" cy="238189"/>
              <a:chOff x="501070" y="5825840"/>
              <a:chExt cx="7988240" cy="516393"/>
            </a:xfrm>
          </p:grpSpPr>
          <p:cxnSp>
            <p:nvCxnSpPr>
              <p:cNvPr id="415" name="Straight Arrow Connector 259">
                <a:extLst>
                  <a:ext uri="{FF2B5EF4-FFF2-40B4-BE49-F238E27FC236}">
                    <a16:creationId xmlns:a16="http://schemas.microsoft.com/office/drawing/2014/main" id="{161532CF-F1D5-FE4A-AF4C-6A09DC7EB741}"/>
                  </a:ext>
                </a:extLst>
              </p:cNvPr>
              <p:cNvCxnSpPr/>
              <p:nvPr/>
            </p:nvCxnSpPr>
            <p:spPr bwMode="auto">
              <a:xfrm>
                <a:off x="501070" y="6078944"/>
                <a:ext cx="7988240" cy="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416" name="TextBox 260">
                <a:extLst>
                  <a:ext uri="{FF2B5EF4-FFF2-40B4-BE49-F238E27FC236}">
                    <a16:creationId xmlns:a16="http://schemas.microsoft.com/office/drawing/2014/main" id="{C55ECF15-FAF6-EF4E-9B12-4E09A594B19B}"/>
                  </a:ext>
                </a:extLst>
              </p:cNvPr>
              <p:cNvSpPr txBox="1"/>
              <p:nvPr/>
            </p:nvSpPr>
            <p:spPr>
              <a:xfrm>
                <a:off x="3992033" y="5825840"/>
                <a:ext cx="1006315" cy="516393"/>
              </a:xfrm>
              <a:prstGeom prst="rect">
                <a:avLst/>
              </a:prstGeom>
              <a:solidFill>
                <a:schemeClr val="bg1"/>
              </a:solidFill>
            </p:spPr>
            <p:txBody>
              <a:bodyPr wrap="none" rtlCol="0">
                <a:spAutoFit/>
              </a:bodyPr>
              <a:lstStyle/>
              <a:p>
                <a:pPr algn="ctr"/>
                <a:r>
                  <a:rPr lang="en-US" sz="1400" b="1">
                    <a:latin typeface="Arial" panose="020B0604020202020204" pitchFamily="34" charset="0"/>
                    <a:cs typeface="Arial" panose="020B0604020202020204" pitchFamily="34" charset="0"/>
                  </a:rPr>
                  <a:t>Time</a:t>
                </a:r>
              </a:p>
            </p:txBody>
          </p:sp>
        </p:grpSp>
        <p:grpSp>
          <p:nvGrpSpPr>
            <p:cNvPr id="404" name="Group 230">
              <a:extLst>
                <a:ext uri="{FF2B5EF4-FFF2-40B4-BE49-F238E27FC236}">
                  <a16:creationId xmlns:a16="http://schemas.microsoft.com/office/drawing/2014/main" id="{A4037A9D-0F7A-144D-967D-EEEF41C922C6}"/>
                </a:ext>
              </a:extLst>
            </p:cNvPr>
            <p:cNvGrpSpPr/>
            <p:nvPr/>
          </p:nvGrpSpPr>
          <p:grpSpPr>
            <a:xfrm>
              <a:off x="442229" y="3463393"/>
              <a:ext cx="3670325" cy="214370"/>
              <a:chOff x="882888" y="5694895"/>
              <a:chExt cx="7957228" cy="464752"/>
            </a:xfrm>
          </p:grpSpPr>
          <p:sp>
            <p:nvSpPr>
              <p:cNvPr id="405" name="TextBox 249">
                <a:extLst>
                  <a:ext uri="{FF2B5EF4-FFF2-40B4-BE49-F238E27FC236}">
                    <a16:creationId xmlns:a16="http://schemas.microsoft.com/office/drawing/2014/main" id="{74692197-5A20-C244-B680-1CC174415352}"/>
                  </a:ext>
                </a:extLst>
              </p:cNvPr>
              <p:cNvSpPr txBox="1"/>
              <p:nvPr/>
            </p:nvSpPr>
            <p:spPr>
              <a:xfrm>
                <a:off x="8073063" y="5694895"/>
                <a:ext cx="767053"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Y10</a:t>
                </a:r>
              </a:p>
            </p:txBody>
          </p:sp>
          <p:sp>
            <p:nvSpPr>
              <p:cNvPr id="406" name="TextBox 250">
                <a:extLst>
                  <a:ext uri="{FF2B5EF4-FFF2-40B4-BE49-F238E27FC236}">
                    <a16:creationId xmlns:a16="http://schemas.microsoft.com/office/drawing/2014/main" id="{FF8C8F66-19F6-6246-8DE9-13DC614FABFF}"/>
                  </a:ext>
                </a:extLst>
              </p:cNvPr>
              <p:cNvSpPr txBox="1"/>
              <p:nvPr/>
            </p:nvSpPr>
            <p:spPr>
              <a:xfrm>
                <a:off x="7274161" y="5694895"/>
                <a:ext cx="624510" cy="464752"/>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Y9</a:t>
                </a:r>
              </a:p>
            </p:txBody>
          </p:sp>
          <p:sp>
            <p:nvSpPr>
              <p:cNvPr id="407" name="TextBox 251">
                <a:extLst>
                  <a:ext uri="{FF2B5EF4-FFF2-40B4-BE49-F238E27FC236}">
                    <a16:creationId xmlns:a16="http://schemas.microsoft.com/office/drawing/2014/main" id="{0E04F804-75A7-AC4A-A73F-21B980FD1F6D}"/>
                  </a:ext>
                </a:extLst>
              </p:cNvPr>
              <p:cNvSpPr txBox="1"/>
              <p:nvPr/>
            </p:nvSpPr>
            <p:spPr>
              <a:xfrm>
                <a:off x="882888"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Y1</a:t>
                </a:r>
              </a:p>
            </p:txBody>
          </p:sp>
          <p:sp>
            <p:nvSpPr>
              <p:cNvPr id="408" name="TextBox 252">
                <a:extLst>
                  <a:ext uri="{FF2B5EF4-FFF2-40B4-BE49-F238E27FC236}">
                    <a16:creationId xmlns:a16="http://schemas.microsoft.com/office/drawing/2014/main" id="{9EDE863A-E79F-6A41-A01C-5B927A8E73DE}"/>
                  </a:ext>
                </a:extLst>
              </p:cNvPr>
              <p:cNvSpPr txBox="1"/>
              <p:nvPr/>
            </p:nvSpPr>
            <p:spPr>
              <a:xfrm>
                <a:off x="1681797"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Y2</a:t>
                </a:r>
              </a:p>
            </p:txBody>
          </p:sp>
          <p:sp>
            <p:nvSpPr>
              <p:cNvPr id="409" name="TextBox 253">
                <a:extLst>
                  <a:ext uri="{FF2B5EF4-FFF2-40B4-BE49-F238E27FC236}">
                    <a16:creationId xmlns:a16="http://schemas.microsoft.com/office/drawing/2014/main" id="{8FCEDD9D-3B2B-464A-BD15-AD3032FE0C24}"/>
                  </a:ext>
                </a:extLst>
              </p:cNvPr>
              <p:cNvSpPr txBox="1"/>
              <p:nvPr/>
            </p:nvSpPr>
            <p:spPr>
              <a:xfrm>
                <a:off x="2480706"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Y3</a:t>
                </a:r>
              </a:p>
            </p:txBody>
          </p:sp>
          <p:sp>
            <p:nvSpPr>
              <p:cNvPr id="410" name="TextBox 254">
                <a:extLst>
                  <a:ext uri="{FF2B5EF4-FFF2-40B4-BE49-F238E27FC236}">
                    <a16:creationId xmlns:a16="http://schemas.microsoft.com/office/drawing/2014/main" id="{42741628-962C-B445-809F-671737AD64BA}"/>
                  </a:ext>
                </a:extLst>
              </p:cNvPr>
              <p:cNvSpPr txBox="1"/>
              <p:nvPr/>
            </p:nvSpPr>
            <p:spPr>
              <a:xfrm>
                <a:off x="3279615"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Y4</a:t>
                </a:r>
              </a:p>
            </p:txBody>
          </p:sp>
          <p:sp>
            <p:nvSpPr>
              <p:cNvPr id="411" name="TextBox 255">
                <a:extLst>
                  <a:ext uri="{FF2B5EF4-FFF2-40B4-BE49-F238E27FC236}">
                    <a16:creationId xmlns:a16="http://schemas.microsoft.com/office/drawing/2014/main" id="{4AB34410-0055-BA41-8D11-ED9A87C05FDF}"/>
                  </a:ext>
                </a:extLst>
              </p:cNvPr>
              <p:cNvSpPr txBox="1"/>
              <p:nvPr/>
            </p:nvSpPr>
            <p:spPr>
              <a:xfrm>
                <a:off x="4078524"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Y5</a:t>
                </a:r>
              </a:p>
            </p:txBody>
          </p:sp>
          <p:sp>
            <p:nvSpPr>
              <p:cNvPr id="412" name="TextBox 256">
                <a:extLst>
                  <a:ext uri="{FF2B5EF4-FFF2-40B4-BE49-F238E27FC236}">
                    <a16:creationId xmlns:a16="http://schemas.microsoft.com/office/drawing/2014/main" id="{ADA5C4BB-A721-6B4F-94A3-E7384B998F19}"/>
                  </a:ext>
                </a:extLst>
              </p:cNvPr>
              <p:cNvSpPr txBox="1"/>
              <p:nvPr/>
            </p:nvSpPr>
            <p:spPr>
              <a:xfrm>
                <a:off x="4877434"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Y6</a:t>
                </a:r>
              </a:p>
            </p:txBody>
          </p:sp>
          <p:sp>
            <p:nvSpPr>
              <p:cNvPr id="413" name="TextBox 257">
                <a:extLst>
                  <a:ext uri="{FF2B5EF4-FFF2-40B4-BE49-F238E27FC236}">
                    <a16:creationId xmlns:a16="http://schemas.microsoft.com/office/drawing/2014/main" id="{7C3AC881-66BD-D046-ADB3-98E2B8021A35}"/>
                  </a:ext>
                </a:extLst>
              </p:cNvPr>
              <p:cNvSpPr txBox="1"/>
              <p:nvPr/>
            </p:nvSpPr>
            <p:spPr>
              <a:xfrm>
                <a:off x="5676343"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Y7</a:t>
                </a:r>
              </a:p>
            </p:txBody>
          </p:sp>
          <p:sp>
            <p:nvSpPr>
              <p:cNvPr id="414" name="TextBox 258">
                <a:extLst>
                  <a:ext uri="{FF2B5EF4-FFF2-40B4-BE49-F238E27FC236}">
                    <a16:creationId xmlns:a16="http://schemas.microsoft.com/office/drawing/2014/main" id="{7CBF5F52-2E36-D24A-8134-BDD4703B352F}"/>
                  </a:ext>
                </a:extLst>
              </p:cNvPr>
              <p:cNvSpPr txBox="1"/>
              <p:nvPr/>
            </p:nvSpPr>
            <p:spPr>
              <a:xfrm>
                <a:off x="6475252" y="5694895"/>
                <a:ext cx="624510" cy="464750"/>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Y8</a:t>
                </a:r>
              </a:p>
            </p:txBody>
          </p:sp>
        </p:grpSp>
      </p:grpSp>
      <p:grpSp>
        <p:nvGrpSpPr>
          <p:cNvPr id="3" name="Group 2">
            <a:extLst>
              <a:ext uri="{FF2B5EF4-FFF2-40B4-BE49-F238E27FC236}">
                <a16:creationId xmlns:a16="http://schemas.microsoft.com/office/drawing/2014/main" id="{29062702-F238-4780-A5FE-7891646577F9}"/>
              </a:ext>
            </a:extLst>
          </p:cNvPr>
          <p:cNvGrpSpPr/>
          <p:nvPr/>
        </p:nvGrpSpPr>
        <p:grpSpPr>
          <a:xfrm>
            <a:off x="6897907" y="2407400"/>
            <a:ext cx="4733919" cy="965560"/>
            <a:chOff x="6576691" y="2244162"/>
            <a:chExt cx="4733919" cy="965560"/>
          </a:xfrm>
        </p:grpSpPr>
        <p:grpSp>
          <p:nvGrpSpPr>
            <p:cNvPr id="7" name="Gruppieren 6"/>
            <p:cNvGrpSpPr/>
            <p:nvPr/>
          </p:nvGrpSpPr>
          <p:grpSpPr>
            <a:xfrm>
              <a:off x="6576691" y="2399831"/>
              <a:ext cx="4280431" cy="747972"/>
              <a:chOff x="6660557" y="3124200"/>
              <a:chExt cx="4280431" cy="747972"/>
            </a:xfrm>
          </p:grpSpPr>
          <p:sp>
            <p:nvSpPr>
              <p:cNvPr id="302" name="Rectangle 313">
                <a:extLst>
                  <a:ext uri="{FF2B5EF4-FFF2-40B4-BE49-F238E27FC236}">
                    <a16:creationId xmlns:a16="http://schemas.microsoft.com/office/drawing/2014/main" id="{04D1E15D-962D-8342-ACD9-A5FC84CA2F68}"/>
                  </a:ext>
                </a:extLst>
              </p:cNvPr>
              <p:cNvSpPr/>
              <p:nvPr/>
            </p:nvSpPr>
            <p:spPr bwMode="auto">
              <a:xfrm>
                <a:off x="6660557" y="3799788"/>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3" name="Rectangle 310">
                <a:extLst>
                  <a:ext uri="{FF2B5EF4-FFF2-40B4-BE49-F238E27FC236}">
                    <a16:creationId xmlns:a16="http://schemas.microsoft.com/office/drawing/2014/main" id="{598547E8-CCAD-CF40-8E81-1F89B4B5D684}"/>
                  </a:ext>
                </a:extLst>
              </p:cNvPr>
              <p:cNvSpPr/>
              <p:nvPr/>
            </p:nvSpPr>
            <p:spPr bwMode="auto">
              <a:xfrm>
                <a:off x="7141248" y="3799788"/>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4" name="Rectangle 311">
                <a:extLst>
                  <a:ext uri="{FF2B5EF4-FFF2-40B4-BE49-F238E27FC236}">
                    <a16:creationId xmlns:a16="http://schemas.microsoft.com/office/drawing/2014/main" id="{04C95924-7937-7349-923A-6A3DD5C0B7CD}"/>
                  </a:ext>
                </a:extLst>
              </p:cNvPr>
              <p:cNvSpPr/>
              <p:nvPr/>
            </p:nvSpPr>
            <p:spPr bwMode="auto">
              <a:xfrm>
                <a:off x="7141248"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5" name="Rectangle 306">
                <a:extLst>
                  <a:ext uri="{FF2B5EF4-FFF2-40B4-BE49-F238E27FC236}">
                    <a16:creationId xmlns:a16="http://schemas.microsoft.com/office/drawing/2014/main" id="{B104DC48-E9DB-9843-AA7E-F0F6B18E87CC}"/>
                  </a:ext>
                </a:extLst>
              </p:cNvPr>
              <p:cNvSpPr/>
              <p:nvPr/>
            </p:nvSpPr>
            <p:spPr bwMode="auto">
              <a:xfrm>
                <a:off x="7621937"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6" name="Rectangle 307">
                <a:extLst>
                  <a:ext uri="{FF2B5EF4-FFF2-40B4-BE49-F238E27FC236}">
                    <a16:creationId xmlns:a16="http://schemas.microsoft.com/office/drawing/2014/main" id="{DE5A5803-0A88-2E4D-B738-61E2EF56B8D1}"/>
                  </a:ext>
                </a:extLst>
              </p:cNvPr>
              <p:cNvSpPr/>
              <p:nvPr/>
            </p:nvSpPr>
            <p:spPr bwMode="auto">
              <a:xfrm>
                <a:off x="7621937"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7" name="Rectangle 308">
                <a:extLst>
                  <a:ext uri="{FF2B5EF4-FFF2-40B4-BE49-F238E27FC236}">
                    <a16:creationId xmlns:a16="http://schemas.microsoft.com/office/drawing/2014/main" id="{72B286E7-8054-C644-BA54-07E775C92ED0}"/>
                  </a:ext>
                </a:extLst>
              </p:cNvPr>
              <p:cNvSpPr/>
              <p:nvPr/>
            </p:nvSpPr>
            <p:spPr bwMode="auto">
              <a:xfrm>
                <a:off x="7621937"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8" name="Rectangle 301">
                <a:extLst>
                  <a:ext uri="{FF2B5EF4-FFF2-40B4-BE49-F238E27FC236}">
                    <a16:creationId xmlns:a16="http://schemas.microsoft.com/office/drawing/2014/main" id="{D583FC72-1251-7C45-9E48-FA521CB35F83}"/>
                  </a:ext>
                </a:extLst>
              </p:cNvPr>
              <p:cNvSpPr/>
              <p:nvPr/>
            </p:nvSpPr>
            <p:spPr bwMode="auto">
              <a:xfrm>
                <a:off x="8102627"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09" name="Rectangle 302">
                <a:extLst>
                  <a:ext uri="{FF2B5EF4-FFF2-40B4-BE49-F238E27FC236}">
                    <a16:creationId xmlns:a16="http://schemas.microsoft.com/office/drawing/2014/main" id="{29F3A507-4358-324D-AAD3-486C9D55E382}"/>
                  </a:ext>
                </a:extLst>
              </p:cNvPr>
              <p:cNvSpPr/>
              <p:nvPr/>
            </p:nvSpPr>
            <p:spPr bwMode="auto">
              <a:xfrm>
                <a:off x="8102627"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0" name="Rectangle 303">
                <a:extLst>
                  <a:ext uri="{FF2B5EF4-FFF2-40B4-BE49-F238E27FC236}">
                    <a16:creationId xmlns:a16="http://schemas.microsoft.com/office/drawing/2014/main" id="{7833D6AE-6061-CF4D-8BB6-51231EC73D2F}"/>
                  </a:ext>
                </a:extLst>
              </p:cNvPr>
              <p:cNvSpPr/>
              <p:nvPr/>
            </p:nvSpPr>
            <p:spPr bwMode="auto">
              <a:xfrm>
                <a:off x="8102627"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1" name="Rectangle 304">
                <a:extLst>
                  <a:ext uri="{FF2B5EF4-FFF2-40B4-BE49-F238E27FC236}">
                    <a16:creationId xmlns:a16="http://schemas.microsoft.com/office/drawing/2014/main" id="{F7474FA1-86F8-F54D-814B-790512988EC3}"/>
                  </a:ext>
                </a:extLst>
              </p:cNvPr>
              <p:cNvSpPr/>
              <p:nvPr/>
            </p:nvSpPr>
            <p:spPr bwMode="auto">
              <a:xfrm>
                <a:off x="8102627"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2" name="Rectangle 295">
                <a:extLst>
                  <a:ext uri="{FF2B5EF4-FFF2-40B4-BE49-F238E27FC236}">
                    <a16:creationId xmlns:a16="http://schemas.microsoft.com/office/drawing/2014/main" id="{43975B3C-E321-2540-AFAC-38973619079C}"/>
                  </a:ext>
                </a:extLst>
              </p:cNvPr>
              <p:cNvSpPr/>
              <p:nvPr/>
            </p:nvSpPr>
            <p:spPr bwMode="auto">
              <a:xfrm>
                <a:off x="8583317"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3" name="Rectangle 296">
                <a:extLst>
                  <a:ext uri="{FF2B5EF4-FFF2-40B4-BE49-F238E27FC236}">
                    <a16:creationId xmlns:a16="http://schemas.microsoft.com/office/drawing/2014/main" id="{7733659C-2320-844B-BEE1-94E57697B00F}"/>
                  </a:ext>
                </a:extLst>
              </p:cNvPr>
              <p:cNvSpPr/>
              <p:nvPr/>
            </p:nvSpPr>
            <p:spPr bwMode="auto">
              <a:xfrm>
                <a:off x="8583317"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4" name="Rectangle 297">
                <a:extLst>
                  <a:ext uri="{FF2B5EF4-FFF2-40B4-BE49-F238E27FC236}">
                    <a16:creationId xmlns:a16="http://schemas.microsoft.com/office/drawing/2014/main" id="{9650C453-6307-454E-9E6C-531265CC3D4A}"/>
                  </a:ext>
                </a:extLst>
              </p:cNvPr>
              <p:cNvSpPr/>
              <p:nvPr/>
            </p:nvSpPr>
            <p:spPr bwMode="auto">
              <a:xfrm>
                <a:off x="8583317"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5" name="Rectangle 298">
                <a:extLst>
                  <a:ext uri="{FF2B5EF4-FFF2-40B4-BE49-F238E27FC236}">
                    <a16:creationId xmlns:a16="http://schemas.microsoft.com/office/drawing/2014/main" id="{8F2C6557-D5B3-4C47-AE0E-6C65C67DA259}"/>
                  </a:ext>
                </a:extLst>
              </p:cNvPr>
              <p:cNvSpPr/>
              <p:nvPr/>
            </p:nvSpPr>
            <p:spPr bwMode="auto">
              <a:xfrm>
                <a:off x="8583317"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6" name="Rectangle 299">
                <a:extLst>
                  <a:ext uri="{FF2B5EF4-FFF2-40B4-BE49-F238E27FC236}">
                    <a16:creationId xmlns:a16="http://schemas.microsoft.com/office/drawing/2014/main" id="{8937D55C-D543-A343-A158-84751C97F013}"/>
                  </a:ext>
                </a:extLst>
              </p:cNvPr>
              <p:cNvSpPr/>
              <p:nvPr/>
            </p:nvSpPr>
            <p:spPr bwMode="auto">
              <a:xfrm>
                <a:off x="8583317" y="3461994"/>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7" name="Rectangle 288">
                <a:extLst>
                  <a:ext uri="{FF2B5EF4-FFF2-40B4-BE49-F238E27FC236}">
                    <a16:creationId xmlns:a16="http://schemas.microsoft.com/office/drawing/2014/main" id="{839256BC-F6DC-704F-A372-031EB15E9D35}"/>
                  </a:ext>
                </a:extLst>
              </p:cNvPr>
              <p:cNvSpPr/>
              <p:nvPr/>
            </p:nvSpPr>
            <p:spPr bwMode="auto">
              <a:xfrm>
                <a:off x="9064008"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8" name="Rectangle 289">
                <a:extLst>
                  <a:ext uri="{FF2B5EF4-FFF2-40B4-BE49-F238E27FC236}">
                    <a16:creationId xmlns:a16="http://schemas.microsoft.com/office/drawing/2014/main" id="{FF697E17-52A7-7C4C-8D51-C6AB49BF2B19}"/>
                  </a:ext>
                </a:extLst>
              </p:cNvPr>
              <p:cNvSpPr/>
              <p:nvPr/>
            </p:nvSpPr>
            <p:spPr bwMode="auto">
              <a:xfrm>
                <a:off x="9064008"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19" name="Rectangle 290">
                <a:extLst>
                  <a:ext uri="{FF2B5EF4-FFF2-40B4-BE49-F238E27FC236}">
                    <a16:creationId xmlns:a16="http://schemas.microsoft.com/office/drawing/2014/main" id="{6E4E01A1-3D24-1245-AA6D-B3F4F87EB36E}"/>
                  </a:ext>
                </a:extLst>
              </p:cNvPr>
              <p:cNvSpPr/>
              <p:nvPr/>
            </p:nvSpPr>
            <p:spPr bwMode="auto">
              <a:xfrm>
                <a:off x="9064008"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0" name="Rectangle 291">
                <a:extLst>
                  <a:ext uri="{FF2B5EF4-FFF2-40B4-BE49-F238E27FC236}">
                    <a16:creationId xmlns:a16="http://schemas.microsoft.com/office/drawing/2014/main" id="{A5B6ADA1-B904-884E-921E-933A625000BA}"/>
                  </a:ext>
                </a:extLst>
              </p:cNvPr>
              <p:cNvSpPr/>
              <p:nvPr/>
            </p:nvSpPr>
            <p:spPr bwMode="auto">
              <a:xfrm>
                <a:off x="9064008"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1" name="Rectangle 292">
                <a:extLst>
                  <a:ext uri="{FF2B5EF4-FFF2-40B4-BE49-F238E27FC236}">
                    <a16:creationId xmlns:a16="http://schemas.microsoft.com/office/drawing/2014/main" id="{538B1B5E-CA33-8944-AADB-3B48DA967E30}"/>
                  </a:ext>
                </a:extLst>
              </p:cNvPr>
              <p:cNvSpPr/>
              <p:nvPr/>
            </p:nvSpPr>
            <p:spPr bwMode="auto">
              <a:xfrm>
                <a:off x="9064008" y="3461994"/>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2" name="Rectangle 293">
                <a:extLst>
                  <a:ext uri="{FF2B5EF4-FFF2-40B4-BE49-F238E27FC236}">
                    <a16:creationId xmlns:a16="http://schemas.microsoft.com/office/drawing/2014/main" id="{7F27DEAF-4BC2-7045-B43B-686D4D0A42D8}"/>
                  </a:ext>
                </a:extLst>
              </p:cNvPr>
              <p:cNvSpPr/>
              <p:nvPr/>
            </p:nvSpPr>
            <p:spPr bwMode="auto">
              <a:xfrm>
                <a:off x="9064008" y="3377545"/>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3" name="Rectangle 280">
                <a:extLst>
                  <a:ext uri="{FF2B5EF4-FFF2-40B4-BE49-F238E27FC236}">
                    <a16:creationId xmlns:a16="http://schemas.microsoft.com/office/drawing/2014/main" id="{4036EABF-9536-6B4B-9E5A-518C36DA8222}"/>
                  </a:ext>
                </a:extLst>
              </p:cNvPr>
              <p:cNvSpPr/>
              <p:nvPr/>
            </p:nvSpPr>
            <p:spPr bwMode="auto">
              <a:xfrm>
                <a:off x="9544698"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4" name="Rectangle 281">
                <a:extLst>
                  <a:ext uri="{FF2B5EF4-FFF2-40B4-BE49-F238E27FC236}">
                    <a16:creationId xmlns:a16="http://schemas.microsoft.com/office/drawing/2014/main" id="{3C940498-8B1B-9B4C-90B3-94B34E7A608C}"/>
                  </a:ext>
                </a:extLst>
              </p:cNvPr>
              <p:cNvSpPr/>
              <p:nvPr/>
            </p:nvSpPr>
            <p:spPr bwMode="auto">
              <a:xfrm>
                <a:off x="9544698"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5" name="Rectangle 282">
                <a:extLst>
                  <a:ext uri="{FF2B5EF4-FFF2-40B4-BE49-F238E27FC236}">
                    <a16:creationId xmlns:a16="http://schemas.microsoft.com/office/drawing/2014/main" id="{3CF3C6CA-E282-AA4E-8284-E0B43E3410B4}"/>
                  </a:ext>
                </a:extLst>
              </p:cNvPr>
              <p:cNvSpPr/>
              <p:nvPr/>
            </p:nvSpPr>
            <p:spPr bwMode="auto">
              <a:xfrm>
                <a:off x="9544698"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6" name="Rectangle 283">
                <a:extLst>
                  <a:ext uri="{FF2B5EF4-FFF2-40B4-BE49-F238E27FC236}">
                    <a16:creationId xmlns:a16="http://schemas.microsoft.com/office/drawing/2014/main" id="{88B95572-7267-084E-A848-4D3CCC0B3B0B}"/>
                  </a:ext>
                </a:extLst>
              </p:cNvPr>
              <p:cNvSpPr/>
              <p:nvPr/>
            </p:nvSpPr>
            <p:spPr bwMode="auto">
              <a:xfrm>
                <a:off x="9544698"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7" name="Rectangle 284">
                <a:extLst>
                  <a:ext uri="{FF2B5EF4-FFF2-40B4-BE49-F238E27FC236}">
                    <a16:creationId xmlns:a16="http://schemas.microsoft.com/office/drawing/2014/main" id="{2E485E04-D86F-E34E-93B5-0D5997B4CC2A}"/>
                  </a:ext>
                </a:extLst>
              </p:cNvPr>
              <p:cNvSpPr/>
              <p:nvPr/>
            </p:nvSpPr>
            <p:spPr bwMode="auto">
              <a:xfrm>
                <a:off x="9544698" y="3461994"/>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8" name="Rectangle 285">
                <a:extLst>
                  <a:ext uri="{FF2B5EF4-FFF2-40B4-BE49-F238E27FC236}">
                    <a16:creationId xmlns:a16="http://schemas.microsoft.com/office/drawing/2014/main" id="{52DCDF8C-F6E1-4642-BBEA-51DF37A20090}"/>
                  </a:ext>
                </a:extLst>
              </p:cNvPr>
              <p:cNvSpPr/>
              <p:nvPr/>
            </p:nvSpPr>
            <p:spPr bwMode="auto">
              <a:xfrm>
                <a:off x="9544698" y="3377545"/>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29" name="Rectangle 286">
                <a:extLst>
                  <a:ext uri="{FF2B5EF4-FFF2-40B4-BE49-F238E27FC236}">
                    <a16:creationId xmlns:a16="http://schemas.microsoft.com/office/drawing/2014/main" id="{5F6B2FD6-FC79-5443-9C22-E2330A466D89}"/>
                  </a:ext>
                </a:extLst>
              </p:cNvPr>
              <p:cNvSpPr/>
              <p:nvPr/>
            </p:nvSpPr>
            <p:spPr bwMode="auto">
              <a:xfrm>
                <a:off x="9544698" y="329309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0" name="Rectangle 271">
                <a:extLst>
                  <a:ext uri="{FF2B5EF4-FFF2-40B4-BE49-F238E27FC236}">
                    <a16:creationId xmlns:a16="http://schemas.microsoft.com/office/drawing/2014/main" id="{F7B361E6-EAF4-6D4A-A8D8-CA74C74E17F4}"/>
                  </a:ext>
                </a:extLst>
              </p:cNvPr>
              <p:cNvSpPr/>
              <p:nvPr/>
            </p:nvSpPr>
            <p:spPr bwMode="auto">
              <a:xfrm>
                <a:off x="10025387"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1" name="Rectangle 272">
                <a:extLst>
                  <a:ext uri="{FF2B5EF4-FFF2-40B4-BE49-F238E27FC236}">
                    <a16:creationId xmlns:a16="http://schemas.microsoft.com/office/drawing/2014/main" id="{08FFA69D-8076-1E4D-AC3D-057F66B79DD7}"/>
                  </a:ext>
                </a:extLst>
              </p:cNvPr>
              <p:cNvSpPr/>
              <p:nvPr/>
            </p:nvSpPr>
            <p:spPr bwMode="auto">
              <a:xfrm>
                <a:off x="10025387"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2" name="Rectangle 273">
                <a:extLst>
                  <a:ext uri="{FF2B5EF4-FFF2-40B4-BE49-F238E27FC236}">
                    <a16:creationId xmlns:a16="http://schemas.microsoft.com/office/drawing/2014/main" id="{FBA7C4A2-4537-714A-850E-3B6EB9F06013}"/>
                  </a:ext>
                </a:extLst>
              </p:cNvPr>
              <p:cNvSpPr/>
              <p:nvPr/>
            </p:nvSpPr>
            <p:spPr bwMode="auto">
              <a:xfrm>
                <a:off x="10025387"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3" name="Rectangle 274">
                <a:extLst>
                  <a:ext uri="{FF2B5EF4-FFF2-40B4-BE49-F238E27FC236}">
                    <a16:creationId xmlns:a16="http://schemas.microsoft.com/office/drawing/2014/main" id="{B24F7942-B2E7-7544-ACDC-0DF8CEEFD713}"/>
                  </a:ext>
                </a:extLst>
              </p:cNvPr>
              <p:cNvSpPr/>
              <p:nvPr/>
            </p:nvSpPr>
            <p:spPr bwMode="auto">
              <a:xfrm>
                <a:off x="10025387"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4" name="Rectangle 275">
                <a:extLst>
                  <a:ext uri="{FF2B5EF4-FFF2-40B4-BE49-F238E27FC236}">
                    <a16:creationId xmlns:a16="http://schemas.microsoft.com/office/drawing/2014/main" id="{E83F6279-F561-3A4C-AC07-ED7A0B59FF3A}"/>
                  </a:ext>
                </a:extLst>
              </p:cNvPr>
              <p:cNvSpPr/>
              <p:nvPr/>
            </p:nvSpPr>
            <p:spPr bwMode="auto">
              <a:xfrm>
                <a:off x="10025387" y="3461994"/>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5" name="Rectangle 276">
                <a:extLst>
                  <a:ext uri="{FF2B5EF4-FFF2-40B4-BE49-F238E27FC236}">
                    <a16:creationId xmlns:a16="http://schemas.microsoft.com/office/drawing/2014/main" id="{C2B36DB4-533A-674E-81FA-B1AADED72325}"/>
                  </a:ext>
                </a:extLst>
              </p:cNvPr>
              <p:cNvSpPr/>
              <p:nvPr/>
            </p:nvSpPr>
            <p:spPr bwMode="auto">
              <a:xfrm>
                <a:off x="10025387" y="3377545"/>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6" name="Rectangle 277">
                <a:extLst>
                  <a:ext uri="{FF2B5EF4-FFF2-40B4-BE49-F238E27FC236}">
                    <a16:creationId xmlns:a16="http://schemas.microsoft.com/office/drawing/2014/main" id="{E90DD2AA-1A64-E144-A639-0AC06DE5A22F}"/>
                  </a:ext>
                </a:extLst>
              </p:cNvPr>
              <p:cNvSpPr/>
              <p:nvPr/>
            </p:nvSpPr>
            <p:spPr bwMode="auto">
              <a:xfrm>
                <a:off x="10025387" y="329309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7" name="Rectangle 278">
                <a:extLst>
                  <a:ext uri="{FF2B5EF4-FFF2-40B4-BE49-F238E27FC236}">
                    <a16:creationId xmlns:a16="http://schemas.microsoft.com/office/drawing/2014/main" id="{2BFCDD1F-B5AF-594C-B0FB-005E37DBF581}"/>
                  </a:ext>
                </a:extLst>
              </p:cNvPr>
              <p:cNvSpPr/>
              <p:nvPr/>
            </p:nvSpPr>
            <p:spPr bwMode="auto">
              <a:xfrm>
                <a:off x="10025387" y="3208648"/>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8" name="Rectangle 261">
                <a:extLst>
                  <a:ext uri="{FF2B5EF4-FFF2-40B4-BE49-F238E27FC236}">
                    <a16:creationId xmlns:a16="http://schemas.microsoft.com/office/drawing/2014/main" id="{71B3799A-F0FB-C74E-B8EC-7D420F39DFDA}"/>
                  </a:ext>
                </a:extLst>
              </p:cNvPr>
              <p:cNvSpPr/>
              <p:nvPr/>
            </p:nvSpPr>
            <p:spPr bwMode="auto">
              <a:xfrm>
                <a:off x="10506078" y="379978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39" name="Rectangle 262">
                <a:extLst>
                  <a:ext uri="{FF2B5EF4-FFF2-40B4-BE49-F238E27FC236}">
                    <a16:creationId xmlns:a16="http://schemas.microsoft.com/office/drawing/2014/main" id="{44992627-816F-A941-B62B-928EC0E5A368}"/>
                  </a:ext>
                </a:extLst>
              </p:cNvPr>
              <p:cNvSpPr/>
              <p:nvPr/>
            </p:nvSpPr>
            <p:spPr bwMode="auto">
              <a:xfrm>
                <a:off x="10506078" y="3715339"/>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0" name="Rectangle 263">
                <a:extLst>
                  <a:ext uri="{FF2B5EF4-FFF2-40B4-BE49-F238E27FC236}">
                    <a16:creationId xmlns:a16="http://schemas.microsoft.com/office/drawing/2014/main" id="{0ABC2328-4758-8540-9FB2-88910355C3CE}"/>
                  </a:ext>
                </a:extLst>
              </p:cNvPr>
              <p:cNvSpPr/>
              <p:nvPr/>
            </p:nvSpPr>
            <p:spPr bwMode="auto">
              <a:xfrm>
                <a:off x="10506078" y="363089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1" name="Rectangle 264">
                <a:extLst>
                  <a:ext uri="{FF2B5EF4-FFF2-40B4-BE49-F238E27FC236}">
                    <a16:creationId xmlns:a16="http://schemas.microsoft.com/office/drawing/2014/main" id="{74F7C064-DB91-C843-BD95-3BCC7B6B876B}"/>
                  </a:ext>
                </a:extLst>
              </p:cNvPr>
              <p:cNvSpPr/>
              <p:nvPr/>
            </p:nvSpPr>
            <p:spPr bwMode="auto">
              <a:xfrm>
                <a:off x="10506078" y="3546442"/>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2" name="Rectangle 265">
                <a:extLst>
                  <a:ext uri="{FF2B5EF4-FFF2-40B4-BE49-F238E27FC236}">
                    <a16:creationId xmlns:a16="http://schemas.microsoft.com/office/drawing/2014/main" id="{61284A73-9B9F-9240-8445-43DBF8614954}"/>
                  </a:ext>
                </a:extLst>
              </p:cNvPr>
              <p:cNvSpPr/>
              <p:nvPr/>
            </p:nvSpPr>
            <p:spPr bwMode="auto">
              <a:xfrm>
                <a:off x="10506078" y="3461994"/>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3" name="Rectangle 266">
                <a:extLst>
                  <a:ext uri="{FF2B5EF4-FFF2-40B4-BE49-F238E27FC236}">
                    <a16:creationId xmlns:a16="http://schemas.microsoft.com/office/drawing/2014/main" id="{A44218C5-2B08-F245-8FD4-FB48F6E8AC1E}"/>
                  </a:ext>
                </a:extLst>
              </p:cNvPr>
              <p:cNvSpPr/>
              <p:nvPr/>
            </p:nvSpPr>
            <p:spPr bwMode="auto">
              <a:xfrm>
                <a:off x="10506078" y="3377545"/>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4" name="Rectangle 267">
                <a:extLst>
                  <a:ext uri="{FF2B5EF4-FFF2-40B4-BE49-F238E27FC236}">
                    <a16:creationId xmlns:a16="http://schemas.microsoft.com/office/drawing/2014/main" id="{FEC8F52D-C4D1-8943-8556-44306D09A671}"/>
                  </a:ext>
                </a:extLst>
              </p:cNvPr>
              <p:cNvSpPr/>
              <p:nvPr/>
            </p:nvSpPr>
            <p:spPr bwMode="auto">
              <a:xfrm>
                <a:off x="10506078" y="3293097"/>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5" name="Rectangle 268">
                <a:extLst>
                  <a:ext uri="{FF2B5EF4-FFF2-40B4-BE49-F238E27FC236}">
                    <a16:creationId xmlns:a16="http://schemas.microsoft.com/office/drawing/2014/main" id="{710E3373-F08B-AE48-93B2-C80EC332751A}"/>
                  </a:ext>
                </a:extLst>
              </p:cNvPr>
              <p:cNvSpPr/>
              <p:nvPr/>
            </p:nvSpPr>
            <p:spPr bwMode="auto">
              <a:xfrm>
                <a:off x="10506078" y="3208648"/>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sp>
            <p:nvSpPr>
              <p:cNvPr id="346" name="Rectangle 269">
                <a:extLst>
                  <a:ext uri="{FF2B5EF4-FFF2-40B4-BE49-F238E27FC236}">
                    <a16:creationId xmlns:a16="http://schemas.microsoft.com/office/drawing/2014/main" id="{9CF1F28A-0BD0-E047-9C4B-F28A40F06013}"/>
                  </a:ext>
                </a:extLst>
              </p:cNvPr>
              <p:cNvSpPr/>
              <p:nvPr/>
            </p:nvSpPr>
            <p:spPr bwMode="auto">
              <a:xfrm>
                <a:off x="10506078" y="3124200"/>
                <a:ext cx="434910" cy="72384"/>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panose="020B0604020202020204" pitchFamily="34" charset="0"/>
                  <a:ea typeface="ＭＳ Ｐゴシック" pitchFamily="8" charset="-128"/>
                  <a:cs typeface="Arial" panose="020B0604020202020204" pitchFamily="34" charset="0"/>
                </a:endParaRPr>
              </a:p>
            </p:txBody>
          </p:sp>
        </p:grpSp>
        <p:sp>
          <p:nvSpPr>
            <p:cNvPr id="418" name="TextBox 211">
              <a:extLst>
                <a:ext uri="{FF2B5EF4-FFF2-40B4-BE49-F238E27FC236}">
                  <a16:creationId xmlns:a16="http://schemas.microsoft.com/office/drawing/2014/main" id="{B83FA083-2B44-604E-90B2-6D38DEC6C10A}"/>
                </a:ext>
              </a:extLst>
            </p:cNvPr>
            <p:cNvSpPr txBox="1"/>
            <p:nvPr/>
          </p:nvSpPr>
          <p:spPr>
            <a:xfrm>
              <a:off x="10910500" y="2244162"/>
              <a:ext cx="400110" cy="965560"/>
            </a:xfrm>
            <a:prstGeom prst="rect">
              <a:avLst/>
            </a:prstGeom>
            <a:noFill/>
            <a:ln>
              <a:noFill/>
            </a:ln>
          </p:spPr>
          <p:txBody>
            <a:bodyPr vert="vert270" wrap="square" rtlCol="0">
              <a:spAutoFit/>
            </a:bodyPr>
            <a:lstStyle/>
            <a:p>
              <a:r>
                <a:rPr lang="en-US" sz="1400" b="1">
                  <a:solidFill>
                    <a:schemeClr val="bg2">
                      <a:lumMod val="25000"/>
                    </a:schemeClr>
                  </a:solidFill>
                  <a:latin typeface="Arial" panose="020B0604020202020204" pitchFamily="34" charset="0"/>
                  <a:cs typeface="Arial" panose="020B0604020202020204" pitchFamily="34" charset="0"/>
                </a:rPr>
                <a:t>Archive</a:t>
              </a:r>
            </a:p>
          </p:txBody>
        </p:sp>
      </p:grpSp>
      <p:sp>
        <p:nvSpPr>
          <p:cNvPr id="203" name="TextBox 202">
            <a:extLst>
              <a:ext uri="{FF2B5EF4-FFF2-40B4-BE49-F238E27FC236}">
                <a16:creationId xmlns:a16="http://schemas.microsoft.com/office/drawing/2014/main" id="{A6C6660F-BE6D-43FD-AEF4-DD32F5B69AF0}"/>
              </a:ext>
            </a:extLst>
          </p:cNvPr>
          <p:cNvSpPr txBox="1"/>
          <p:nvPr/>
        </p:nvSpPr>
        <p:spPr>
          <a:xfrm>
            <a:off x="2971800" y="5380617"/>
            <a:ext cx="6094562" cy="461665"/>
          </a:xfrm>
          <a:prstGeom prst="rect">
            <a:avLst/>
          </a:prstGeom>
          <a:noFill/>
          <a:ln w="9525">
            <a:noFill/>
          </a:ln>
        </p:spPr>
        <p:txBody>
          <a:bodyPr wrap="square">
            <a:spAutoFit/>
          </a:bodyPr>
          <a:lstStyle/>
          <a:p>
            <a:r>
              <a:rPr lang="en-US" sz="2400" b="1">
                <a:solidFill>
                  <a:schemeClr val="accent1"/>
                </a:solidFill>
              </a:rPr>
              <a:t>Slim That Database Down to Size!</a:t>
            </a:r>
          </a:p>
        </p:txBody>
      </p:sp>
      <p:sp>
        <p:nvSpPr>
          <p:cNvPr id="4" name="Slide Number Placeholder 3">
            <a:extLst>
              <a:ext uri="{FF2B5EF4-FFF2-40B4-BE49-F238E27FC236}">
                <a16:creationId xmlns:a16="http://schemas.microsoft.com/office/drawing/2014/main" id="{79035AAC-F236-077B-736F-27A943A2CC12}"/>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8</a:t>
            </a:fld>
            <a:endParaRPr lang="en-US"/>
          </a:p>
        </p:txBody>
      </p:sp>
    </p:spTree>
    <p:extLst>
      <p:ext uri="{BB962C8B-B14F-4D97-AF65-F5344CB8AC3E}">
        <p14:creationId xmlns:p14="http://schemas.microsoft.com/office/powerpoint/2010/main" val="2787993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5E2AE8F8-06AE-9881-7E79-5B2371751AA1}"/>
              </a:ext>
            </a:extLst>
          </p:cNvPr>
          <p:cNvCxnSpPr>
            <a:cxnSpLocks/>
          </p:cNvCxnSpPr>
          <p:nvPr/>
        </p:nvCxnSpPr>
        <p:spPr>
          <a:xfrm>
            <a:off x="4495800" y="2243957"/>
            <a:ext cx="3048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Titel 4"/>
          <p:cNvSpPr>
            <a:spLocks noGrp="1"/>
          </p:cNvSpPr>
          <p:nvPr>
            <p:ph type="title"/>
          </p:nvPr>
        </p:nvSpPr>
        <p:spPr/>
        <p:txBody>
          <a:bodyPr/>
          <a:lstStyle/>
          <a:p>
            <a:r>
              <a:rPr lang="en-US"/>
              <a:t>Greenfield - Start with a brand-new S/4HANA installation</a:t>
            </a:r>
            <a:br>
              <a:rPr lang="en-US"/>
            </a:br>
            <a:endParaRPr lang="en-US">
              <a:solidFill>
                <a:srgbClr val="FF0000"/>
              </a:solidFill>
            </a:endParaRPr>
          </a:p>
        </p:txBody>
      </p:sp>
      <p:sp>
        <p:nvSpPr>
          <p:cNvPr id="24" name="Textplatzhalter 1"/>
          <p:cNvSpPr txBox="1">
            <a:spLocks/>
          </p:cNvSpPr>
          <p:nvPr/>
        </p:nvSpPr>
        <p:spPr>
          <a:xfrm>
            <a:off x="2173230" y="4637632"/>
            <a:ext cx="9372599" cy="1584058"/>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34340" indent="-342900" algn="l">
              <a:spcAft>
                <a:spcPts val="1200"/>
              </a:spcAft>
              <a:buFont typeface="+mj-lt"/>
              <a:buAutoNum type="arabicPeriod"/>
            </a:pPr>
            <a:r>
              <a:rPr lang="en-US" sz="1800">
                <a:solidFill>
                  <a:schemeClr val="bg2">
                    <a:lumMod val="50000"/>
                  </a:schemeClr>
                </a:solidFill>
                <a:cs typeface="Arial" panose="020B0604020202020204" pitchFamily="34" charset="0"/>
              </a:rPr>
              <a:t>Continue using the exiting environment as “read only” system</a:t>
            </a:r>
          </a:p>
          <a:p>
            <a:pPr marL="434340" indent="-342900" algn="l">
              <a:spcAft>
                <a:spcPts val="1200"/>
              </a:spcAft>
              <a:buFont typeface="+mj-lt"/>
              <a:buAutoNum type="arabicPeriod"/>
            </a:pPr>
            <a:r>
              <a:rPr lang="en-US" sz="1800">
                <a:solidFill>
                  <a:schemeClr val="bg2">
                    <a:lumMod val="50000"/>
                  </a:schemeClr>
                </a:solidFill>
                <a:cs typeface="Arial" panose="020B0604020202020204" pitchFamily="34" charset="0"/>
              </a:rPr>
              <a:t>System decommissioning – keep data in “SAP format”</a:t>
            </a:r>
          </a:p>
          <a:p>
            <a:pPr marL="434340" indent="-342900" algn="l">
              <a:spcAft>
                <a:spcPts val="1200"/>
              </a:spcAft>
              <a:buFont typeface="+mj-lt"/>
              <a:buAutoNum type="arabicPeriod"/>
            </a:pPr>
            <a:r>
              <a:rPr lang="en-US" sz="1800">
                <a:solidFill>
                  <a:schemeClr val="bg2">
                    <a:lumMod val="50000"/>
                  </a:schemeClr>
                </a:solidFill>
                <a:cs typeface="Arial" panose="020B0604020202020204" pitchFamily="34" charset="0"/>
              </a:rPr>
              <a:t>System decommissioning – keep data in an open format (SAP independent)</a:t>
            </a:r>
            <a:endParaRPr lang="de-DE">
              <a:solidFill>
                <a:schemeClr val="bg2">
                  <a:lumMod val="50000"/>
                </a:schemeClr>
              </a:solidFill>
              <a:cs typeface="Arial" panose="020B0604020202020204" pitchFamily="34" charset="0"/>
            </a:endParaRPr>
          </a:p>
        </p:txBody>
      </p:sp>
      <p:sp>
        <p:nvSpPr>
          <p:cNvPr id="25" name="Rechteck 24"/>
          <p:cNvSpPr/>
          <p:nvPr/>
        </p:nvSpPr>
        <p:spPr>
          <a:xfrm>
            <a:off x="5527189" y="2930540"/>
            <a:ext cx="1247457" cy="338554"/>
          </a:xfrm>
          <a:prstGeom prst="rect">
            <a:avLst/>
          </a:prstGeom>
        </p:spPr>
        <p:txBody>
          <a:bodyPr wrap="none">
            <a:sp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rPr>
              <a:t>Open Items</a:t>
            </a:r>
            <a:endParaRPr kumimoji="0" lang="de-DE" sz="1600" b="0" i="0" u="none" strike="noStrike" kern="0" cap="none" spc="0" normalizeH="0" baseline="0" noProof="0">
              <a:ln>
                <a:noFill/>
              </a:ln>
              <a:solidFill>
                <a:srgbClr val="000000"/>
              </a:solidFill>
              <a:effectLst/>
              <a:uLnTx/>
              <a:uFillTx/>
            </a:endParaRPr>
          </a:p>
        </p:txBody>
      </p:sp>
      <p:cxnSp>
        <p:nvCxnSpPr>
          <p:cNvPr id="26" name="Gerader Verbinder 25"/>
          <p:cNvCxnSpPr>
            <a:cxnSpLocks/>
            <a:stCxn id="25" idx="0"/>
            <a:endCxn id="31" idx="4"/>
          </p:cNvCxnSpPr>
          <p:nvPr/>
        </p:nvCxnSpPr>
        <p:spPr>
          <a:xfrm flipH="1" flipV="1">
            <a:off x="5691710" y="2628212"/>
            <a:ext cx="459208" cy="302328"/>
          </a:xfrm>
          <a:prstGeom prst="line">
            <a:avLst/>
          </a:prstGeom>
          <a:noFill/>
          <a:ln w="25400" cap="flat" cmpd="sng" algn="ctr">
            <a:solidFill>
              <a:srgbClr val="000000"/>
            </a:solidFill>
            <a:prstDash val="solid"/>
          </a:ln>
          <a:effectLst/>
        </p:spPr>
      </p:cxnSp>
      <p:sp>
        <p:nvSpPr>
          <p:cNvPr id="31" name="Oval 26">
            <a:extLst>
              <a:ext uri="{FF2B5EF4-FFF2-40B4-BE49-F238E27FC236}">
                <a16:creationId xmlns:a16="http://schemas.microsoft.com/office/drawing/2014/main" id="{E8E57C5C-EF8D-A848-8331-5A2104AF0028}"/>
              </a:ext>
            </a:extLst>
          </p:cNvPr>
          <p:cNvSpPr/>
          <p:nvPr/>
        </p:nvSpPr>
        <p:spPr>
          <a:xfrm>
            <a:off x="5331710" y="1908212"/>
            <a:ext cx="720000" cy="720000"/>
          </a:xfrm>
          <a:prstGeom prst="ellipse">
            <a:avLst/>
          </a:prstGeom>
          <a:solidFill>
            <a:schemeClr val="bg1"/>
          </a:solidFill>
          <a:ln w="38100" cap="flat" cmpd="sng" algn="ctr">
            <a:solidFill>
              <a:schemeClr val="tx1"/>
            </a:solidFill>
            <a:prstDash val="soli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effectLst/>
              <a:uLnTx/>
              <a:uFillTx/>
              <a:latin typeface="Arial"/>
              <a:ea typeface="+mn-ea"/>
              <a:cs typeface="Arial" panose="020B0604020202020204" pitchFamily="34" charset="0"/>
            </a:endParaRPr>
          </a:p>
        </p:txBody>
      </p:sp>
      <p:sp>
        <p:nvSpPr>
          <p:cNvPr id="33" name="Rectangle 29">
            <a:extLst>
              <a:ext uri="{FF2B5EF4-FFF2-40B4-BE49-F238E27FC236}">
                <a16:creationId xmlns:a16="http://schemas.microsoft.com/office/drawing/2014/main" id="{B4C46FCE-F768-5B49-B8F4-F8B20D75F838}"/>
              </a:ext>
            </a:extLst>
          </p:cNvPr>
          <p:cNvSpPr/>
          <p:nvPr/>
        </p:nvSpPr>
        <p:spPr>
          <a:xfrm>
            <a:off x="5326871" y="1963688"/>
            <a:ext cx="717769" cy="246221"/>
          </a:xfrm>
          <a:prstGeom prst="rect">
            <a:avLst/>
          </a:prstGeom>
          <a:noFill/>
        </p:spPr>
        <p:txBody>
          <a:bodyPr wrap="square">
            <a:spAutoFit/>
          </a:bodyPr>
          <a:lstStyle/>
          <a:p>
            <a:pPr marL="0" marR="0" lvl="0" indent="0" algn="ctr" defTabSz="1218987" eaLnBrk="1" fontAlgn="auto" latinLnBrk="0" hangingPunct="1">
              <a:lnSpc>
                <a:spcPct val="100000"/>
              </a:lnSpc>
              <a:spcBef>
                <a:spcPts val="0"/>
              </a:spcBef>
              <a:spcAft>
                <a:spcPts val="600"/>
              </a:spcAft>
              <a:buClrTx/>
              <a:buSzTx/>
              <a:buFontTx/>
              <a:buNone/>
              <a:tabLst/>
              <a:defRPr/>
            </a:pPr>
            <a:r>
              <a:rPr kumimoji="0" lang="de-DE" sz="1000" b="1" i="0" u="none" strike="noStrike" kern="0" cap="none" spc="0" normalizeH="0" baseline="0" noProof="0">
                <a:ln>
                  <a:noFill/>
                </a:ln>
                <a:effectLst/>
                <a:uLnTx/>
                <a:uFillTx/>
                <a:cs typeface="Arial" panose="020B0604020202020204" pitchFamily="34" charset="0"/>
              </a:rPr>
              <a:t>ERP</a:t>
            </a:r>
            <a:endParaRPr kumimoji="0" lang="en-US" sz="1000" b="1" i="0" u="none" strike="noStrike" kern="0" cap="none" spc="0" normalizeH="0" baseline="0" noProof="0">
              <a:ln>
                <a:noFill/>
              </a:ln>
              <a:effectLst/>
              <a:uLnTx/>
              <a:uFillTx/>
              <a:cs typeface="Arial" panose="020B0604020202020204" pitchFamily="34" charset="0"/>
            </a:endParaRPr>
          </a:p>
        </p:txBody>
      </p:sp>
      <p:sp>
        <p:nvSpPr>
          <p:cNvPr id="34" name="Oval 26">
            <a:extLst>
              <a:ext uri="{FF2B5EF4-FFF2-40B4-BE49-F238E27FC236}">
                <a16:creationId xmlns:a16="http://schemas.microsoft.com/office/drawing/2014/main" id="{E8E57C5C-EF8D-A848-8331-5A2104AF0028}"/>
              </a:ext>
            </a:extLst>
          </p:cNvPr>
          <p:cNvSpPr>
            <a:spLocks noChangeAspect="1"/>
          </p:cNvSpPr>
          <p:nvPr/>
        </p:nvSpPr>
        <p:spPr>
          <a:xfrm>
            <a:off x="2929572" y="1478623"/>
            <a:ext cx="1332000" cy="1332286"/>
          </a:xfrm>
          <a:prstGeom prst="rect">
            <a:avLst/>
          </a:prstGeom>
          <a:noFill/>
          <a:ln w="38100" cap="flat" cmpd="sng" algn="ctr">
            <a:solidFill>
              <a:schemeClr val="accent1"/>
            </a:solidFill>
            <a:prstDash val="solid"/>
          </a:ln>
          <a:effectLst/>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effectLst/>
                <a:uLnTx/>
                <a:uFillTx/>
                <a:latin typeface="Arial"/>
                <a:ea typeface="+mn-ea"/>
                <a:cs typeface="Arial" panose="020B0604020202020204" pitchFamily="34" charset="0"/>
              </a:rPr>
              <a:t>New S/4HANA</a:t>
            </a:r>
          </a:p>
        </p:txBody>
      </p:sp>
      <p:sp>
        <p:nvSpPr>
          <p:cNvPr id="36" name="Oval 26">
            <a:extLst>
              <a:ext uri="{FF2B5EF4-FFF2-40B4-BE49-F238E27FC236}">
                <a16:creationId xmlns:a16="http://schemas.microsoft.com/office/drawing/2014/main" id="{E8E57C5C-EF8D-A848-8331-5A2104AF0028}"/>
              </a:ext>
            </a:extLst>
          </p:cNvPr>
          <p:cNvSpPr>
            <a:spLocks noChangeAspect="1"/>
          </p:cNvSpPr>
          <p:nvPr/>
        </p:nvSpPr>
        <p:spPr>
          <a:xfrm>
            <a:off x="7768062" y="1669909"/>
            <a:ext cx="1079770" cy="1080000"/>
          </a:xfrm>
          <a:prstGeom prst="rect">
            <a:avLst/>
          </a:prstGeom>
          <a:noFill/>
          <a:ln w="38100" cap="flat" cmpd="sng" algn="ctr">
            <a:solidFill>
              <a:schemeClr val="accent1"/>
            </a:solidFill>
            <a:prstDash val="solid"/>
          </a:ln>
          <a:effectLst/>
        </p:spPr>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effectLst/>
                <a:uLnTx/>
                <a:uFillTx/>
                <a:latin typeface="Arial"/>
                <a:ea typeface="+mn-ea"/>
                <a:cs typeface="Arial" panose="020B0604020202020204" pitchFamily="34" charset="0"/>
              </a:rPr>
              <a:t>S/4HANA</a:t>
            </a:r>
          </a:p>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39" name="Oval 26">
            <a:extLst>
              <a:ext uri="{FF2B5EF4-FFF2-40B4-BE49-F238E27FC236}">
                <a16:creationId xmlns:a16="http://schemas.microsoft.com/office/drawing/2014/main" id="{E8E57C5C-EF8D-A848-8331-5A2104AF0028}"/>
              </a:ext>
            </a:extLst>
          </p:cNvPr>
          <p:cNvSpPr/>
          <p:nvPr/>
        </p:nvSpPr>
        <p:spPr>
          <a:xfrm>
            <a:off x="6138000" y="1908212"/>
            <a:ext cx="720000" cy="720000"/>
          </a:xfrm>
          <a:prstGeom prst="ellipse">
            <a:avLst/>
          </a:prstGeom>
          <a:solidFill>
            <a:schemeClr val="bg1"/>
          </a:solidFill>
          <a:ln w="38100" cap="flat" cmpd="sng" algn="ctr">
            <a:solidFill>
              <a:schemeClr val="tx1"/>
            </a:solidFill>
            <a:prstDash val="solid"/>
          </a:ln>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a:endParaRPr lang="en-GB" sz="1400" b="1" kern="0">
              <a:latin typeface="Arial"/>
              <a:cs typeface="Arial" panose="020B0604020202020204" pitchFamily="34" charset="0"/>
            </a:endParaRPr>
          </a:p>
        </p:txBody>
      </p:sp>
      <p:sp>
        <p:nvSpPr>
          <p:cNvPr id="41" name="Rectangle 29">
            <a:extLst>
              <a:ext uri="{FF2B5EF4-FFF2-40B4-BE49-F238E27FC236}">
                <a16:creationId xmlns:a16="http://schemas.microsoft.com/office/drawing/2014/main" id="{B4C46FCE-F768-5B49-B8F4-F8B20D75F838}"/>
              </a:ext>
            </a:extLst>
          </p:cNvPr>
          <p:cNvSpPr/>
          <p:nvPr/>
        </p:nvSpPr>
        <p:spPr>
          <a:xfrm>
            <a:off x="6241568" y="1876851"/>
            <a:ext cx="512864" cy="400110"/>
          </a:xfrm>
          <a:prstGeom prst="rect">
            <a:avLst/>
          </a:prstGeom>
          <a:noFill/>
        </p:spPr>
        <p:txBody>
          <a:bodyPr wrap="square">
            <a:spAutoFit/>
          </a:bodyPr>
          <a:lstStyle/>
          <a:p>
            <a:pPr marL="0" marR="0" lvl="0" indent="0" algn="ctr" defTabSz="1218987" eaLnBrk="1" fontAlgn="auto" latinLnBrk="0" hangingPunct="1">
              <a:lnSpc>
                <a:spcPct val="100000"/>
              </a:lnSpc>
              <a:spcBef>
                <a:spcPts val="0"/>
              </a:spcBef>
              <a:spcAft>
                <a:spcPts val="600"/>
              </a:spcAft>
              <a:buClrTx/>
              <a:buSzTx/>
              <a:buFontTx/>
              <a:buNone/>
              <a:tabLst/>
              <a:defRPr/>
            </a:pPr>
            <a:r>
              <a:rPr kumimoji="0" lang="de-DE" sz="1000" b="1" i="0" u="none" strike="noStrike" kern="0" cap="none" spc="0" normalizeH="0" baseline="0" noProof="0">
                <a:ln>
                  <a:noFill/>
                </a:ln>
                <a:effectLst/>
                <a:uLnTx/>
                <a:uFillTx/>
                <a:cs typeface="Arial" panose="020B0604020202020204" pitchFamily="34" charset="0"/>
              </a:rPr>
              <a:t>Non SAP</a:t>
            </a:r>
            <a:endParaRPr kumimoji="0" lang="en-US" sz="1000" b="1" i="0" u="none" strike="noStrike" kern="0" cap="none" spc="0" normalizeH="0" baseline="0" noProof="0">
              <a:ln>
                <a:noFill/>
              </a:ln>
              <a:effectLst/>
              <a:uLnTx/>
              <a:uFillTx/>
              <a:cs typeface="Arial" panose="020B0604020202020204" pitchFamily="34" charset="0"/>
            </a:endParaRPr>
          </a:p>
        </p:txBody>
      </p:sp>
      <p:sp>
        <p:nvSpPr>
          <p:cNvPr id="42" name="Rechteck 41"/>
          <p:cNvSpPr/>
          <p:nvPr/>
        </p:nvSpPr>
        <p:spPr>
          <a:xfrm>
            <a:off x="8334190" y="3256594"/>
            <a:ext cx="854703" cy="1446550"/>
          </a:xfrm>
          <a:prstGeom prst="rect">
            <a:avLst/>
          </a:prstGeom>
        </p:spPr>
        <p:txBody>
          <a:bodyPr wrap="square">
            <a:spAutoFit/>
          </a:bodyPr>
          <a:lstStyle/>
          <a:p>
            <a:pPr defTabSz="1218987"/>
            <a:r>
              <a:rPr lang="en-US" sz="8800" b="1">
                <a:solidFill>
                  <a:schemeClr val="accent1"/>
                </a:solidFill>
                <a:cs typeface="Arial" panose="020B0604020202020204" pitchFamily="34" charset="0"/>
              </a:rPr>
              <a:t>?</a:t>
            </a:r>
            <a:endParaRPr lang="de-DE" sz="8800" b="1">
              <a:solidFill>
                <a:schemeClr val="accent1"/>
              </a:solidFill>
              <a:cs typeface="Arial" panose="020B0604020202020204" pitchFamily="34" charset="0"/>
            </a:endParaRPr>
          </a:p>
        </p:txBody>
      </p:sp>
      <p:sp>
        <p:nvSpPr>
          <p:cNvPr id="43" name="Rectangle 5"/>
          <p:cNvSpPr/>
          <p:nvPr/>
        </p:nvSpPr>
        <p:spPr>
          <a:xfrm>
            <a:off x="3003710" y="3556898"/>
            <a:ext cx="6096000" cy="958660"/>
          </a:xfrm>
          <a:prstGeom prst="rect">
            <a:avLst/>
          </a:prstGeom>
        </p:spPr>
        <p:txBody>
          <a:bodyPr>
            <a:spAutoFit/>
          </a:bodyPr>
          <a:lstStyle/>
          <a:p>
            <a:pPr lvl="0" defTabSz="1218987">
              <a:lnSpc>
                <a:spcPct val="150000"/>
              </a:lnSpc>
              <a:defRPr/>
            </a:pPr>
            <a:r>
              <a:rPr lang="en-US" sz="2000" kern="0">
                <a:solidFill>
                  <a:schemeClr val="accent1"/>
                </a:solidFill>
                <a:cs typeface="Arial" panose="020B0604020202020204" pitchFamily="34" charset="0"/>
              </a:rPr>
              <a:t>How to deal with closed business transactions</a:t>
            </a:r>
          </a:p>
          <a:p>
            <a:pPr lvl="0" defTabSz="1218987">
              <a:lnSpc>
                <a:spcPct val="150000"/>
              </a:lnSpc>
              <a:defRPr/>
            </a:pPr>
            <a:r>
              <a:rPr lang="en-US" sz="2000" kern="0">
                <a:solidFill>
                  <a:schemeClr val="accent1"/>
                </a:solidFill>
                <a:cs typeface="Arial" panose="020B0604020202020204" pitchFamily="34" charset="0"/>
              </a:rPr>
              <a:t>Retention of mature data for audits</a:t>
            </a:r>
            <a:endParaRPr lang="de-DE" sz="2000" kern="0">
              <a:solidFill>
                <a:schemeClr val="accent1"/>
              </a:solidFill>
              <a:cs typeface="Arial" panose="020B0604020202020204" pitchFamily="34" charset="0"/>
            </a:endParaRPr>
          </a:p>
        </p:txBody>
      </p:sp>
      <p:pic>
        <p:nvPicPr>
          <p:cNvPr id="2" name="Graphic 1">
            <a:extLst>
              <a:ext uri="{FF2B5EF4-FFF2-40B4-BE49-F238E27FC236}">
                <a16:creationId xmlns:a16="http://schemas.microsoft.com/office/drawing/2014/main" id="{903E225C-ACCE-DC91-BD69-BEF48989C3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7039" y="2198151"/>
            <a:ext cx="337545" cy="316880"/>
          </a:xfrm>
          <a:prstGeom prst="rect">
            <a:avLst/>
          </a:prstGeom>
        </p:spPr>
      </p:pic>
      <p:pic>
        <p:nvPicPr>
          <p:cNvPr id="3" name="Graphic 2">
            <a:extLst>
              <a:ext uri="{FF2B5EF4-FFF2-40B4-BE49-F238E27FC236}">
                <a16:creationId xmlns:a16="http://schemas.microsoft.com/office/drawing/2014/main" id="{893515CC-4413-9ED1-1B0B-CC08FAFC7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7287" y="2217704"/>
            <a:ext cx="337545" cy="316880"/>
          </a:xfrm>
          <a:prstGeom prst="rect">
            <a:avLst/>
          </a:prstGeom>
        </p:spPr>
      </p:pic>
      <p:cxnSp>
        <p:nvCxnSpPr>
          <p:cNvPr id="7" name="Gerader Verbinder 25">
            <a:extLst>
              <a:ext uri="{FF2B5EF4-FFF2-40B4-BE49-F238E27FC236}">
                <a16:creationId xmlns:a16="http://schemas.microsoft.com/office/drawing/2014/main" id="{0120CF0C-622C-C67A-23E5-53BCFE53FDAC}"/>
              </a:ext>
            </a:extLst>
          </p:cNvPr>
          <p:cNvCxnSpPr>
            <a:cxnSpLocks/>
            <a:stCxn id="39" idx="4"/>
            <a:endCxn id="25" idx="0"/>
          </p:cNvCxnSpPr>
          <p:nvPr/>
        </p:nvCxnSpPr>
        <p:spPr>
          <a:xfrm flipH="1">
            <a:off x="6150918" y="2628212"/>
            <a:ext cx="347082" cy="302328"/>
          </a:xfrm>
          <a:prstGeom prst="line">
            <a:avLst/>
          </a:prstGeom>
          <a:noFill/>
          <a:ln w="25400" cap="flat" cmpd="sng" algn="ctr">
            <a:solidFill>
              <a:srgbClr val="000000"/>
            </a:solidFill>
            <a:prstDash val="solid"/>
          </a:ln>
          <a:effectLst/>
        </p:spPr>
      </p:cxnSp>
      <p:pic>
        <p:nvPicPr>
          <p:cNvPr id="11" name="Graphic 10">
            <a:extLst>
              <a:ext uri="{FF2B5EF4-FFF2-40B4-BE49-F238E27FC236}">
                <a16:creationId xmlns:a16="http://schemas.microsoft.com/office/drawing/2014/main" id="{64889EEB-ECB0-9AAC-3082-1FA13A23BB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612" y="2143720"/>
            <a:ext cx="457256" cy="429262"/>
          </a:xfrm>
          <a:prstGeom prst="rect">
            <a:avLst/>
          </a:prstGeom>
        </p:spPr>
      </p:pic>
      <p:sp>
        <p:nvSpPr>
          <p:cNvPr id="19" name="Slide Number Placeholder 3">
            <a:extLst>
              <a:ext uri="{FF2B5EF4-FFF2-40B4-BE49-F238E27FC236}">
                <a16:creationId xmlns:a16="http://schemas.microsoft.com/office/drawing/2014/main" id="{778B5720-C7C0-D465-7868-FF28FA80ECF1}"/>
              </a:ext>
            </a:extLst>
          </p:cNvPr>
          <p:cNvSpPr txBox="1">
            <a:spLocks/>
          </p:cNvSpPr>
          <p:nvPr/>
        </p:nvSpPr>
        <p:spPr>
          <a:xfrm>
            <a:off x="11477329" y="6446579"/>
            <a:ext cx="169918" cy="184666"/>
          </a:xfrm>
          <a:prstGeom prst="rect">
            <a:avLst/>
          </a:prstGeom>
        </p:spPr>
        <p:txBody>
          <a:bodyPr vert="horz" wrap="none" lIns="0" tIns="0" rIns="0" bIns="0" rtlCol="0" anchor="ctr">
            <a:spAutoFit/>
          </a:bodyPr>
          <a:lstStyle>
            <a:defPPr>
              <a:defRPr lang="de-DE"/>
            </a:defPPr>
            <a:lvl1pPr algn="r">
              <a:defRPr sz="120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9</a:t>
            </a:fld>
            <a:endParaRPr lang="en-US"/>
          </a:p>
        </p:txBody>
      </p:sp>
    </p:spTree>
    <p:extLst>
      <p:ext uri="{BB962C8B-B14F-4D97-AF65-F5344CB8AC3E}">
        <p14:creationId xmlns:p14="http://schemas.microsoft.com/office/powerpoint/2010/main" val="238977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83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IAAAAAAAAAAwAAAAMAAAAA/////wQAJwwAAAAAAAAAAAAAIAD///////////////8AAAD///////////////8DAAAAAgD///////8DAAAAAgD///////8DAAAAAgD///////////////////////////////////////////////////////////////////////////////////////////////////////////////////////////////////////////////////////////////////////////////////////////////////////////////////////////////////////////////////////////////////////////////////////////////////////////////////////////////////////////////////////////////////////////////////////////////////////////////////////////////////////////////////////////////////////////////8BACAA////////////////AAAO////////AwAAAAMA////////////////////////////////////////////////////////////////////////////////////////////////////////////////////////////////////////////////////////////////////////////////////////////////////////////////////////////////////////////////////////////////////////////////////////////////////////////////////////////////////////////////////////////////////////////////////////////////////////////////////////////////////////////////////////////////////////////////////////////////////////////////////////AgADAP///////wQAAAACABAACy9IdIfhTlhPjiHTpxdBU1AFAAAAAAADAAAAAAADAAAAAwADAAAAAAADAAAAAwADAAAAAAD///////8DAAIA////////BAAAAAMAEAALOG3Yoi65KkuRfZJAmRVL1AUAAAABAAMAAAACAAMAAAABAAMAAAAC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BQMAAAAAAAAAAAAACAB////////////////AAAA////////////////BAAAAAMA////////BAAAAAMA////////BAAAAAMA////////////////////////////////////////////////////////////////////////////////////////////////////////////////////////////////////////////////////////////////////////////////////////////////////////////////////////////////////////////////////////////////////////////////////////////////////////////////////////////////////////////////////////////////////////////////////////////////////////////////////////////////////////////////////////////////////////////////AQAgAf///////////////wAADv///////wQAAAACAP///////////////////////////////////////////////////////////////////////////////////////////////////////////////////////////////////////////////////////////////////////////////////////////////////////////////////////////////////////////////////////////////////////////////////////////////////////////////////////////////////////////////////////////////////////////////////////////////////////////////////////////////////////////////////////////////////////////////////////////////////////////////////////wIAAQEDAAAAAgD///////8aAAZMaW5rZWRTaGFwZXNEYXRhUHJvcGVydHlfMAUAAAAAAAQAAAADAAQAAAABAAMAAwEDAAAAAwD///////8lAAZMaW5rZWRTaGFwZVByZXNlbnRhdGlvblNldHRpbmdzRGF0YV8wBQAAAAEABAAAAAAABAAAAAIABAAA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C9IdIfhTlhPjiHTpxdBU1ADRGF0YQAbAAAABExpbmtlZFNoYXBlRGF0YQAFAAAAAAACTmFtZQAZAAAATGlua2VkU2hhcGVzRGF0YVByb3BlcnR5ABBWZXJzaW9uAAAAAAAJTGFzdFdyaXRlAGZgo2h4AQAAAAEA/////50AnQAAAAVfaWQAEAAAAAQ4bdiiLrkqS5F9kkCZFUvUA0RhdGEAKgAAAAhQcmVzZW50YXRpb25TY2FubmVkRm9yTGlua2VkU2hhcGVzAAEAAk5hbWUAJAAAAExpbmtlZFNoYXBlUHJlc2VudGF0aW9uU2V0dGluZ3NEYXRhABBWZXJzaW9uAAAAAAAJTGFzdFdyaXRlAIxgo2h4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gNKctCJ2j0JKk8IqQhi6Z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rrala">
  <a:themeElements>
    <a:clrScheme name="Serrala">
      <a:dk1>
        <a:srgbClr val="424242"/>
      </a:dk1>
      <a:lt1>
        <a:srgbClr val="FFFFFF"/>
      </a:lt1>
      <a:dk2>
        <a:srgbClr val="666666"/>
      </a:dk2>
      <a:lt2>
        <a:srgbClr val="999999"/>
      </a:lt2>
      <a:accent1>
        <a:srgbClr val="FF0D5E"/>
      </a:accent1>
      <a:accent2>
        <a:srgbClr val="D40E8C"/>
      </a:accent2>
      <a:accent3>
        <a:srgbClr val="FF2900"/>
      </a:accent3>
      <a:accent4>
        <a:srgbClr val="000000"/>
      </a:accent4>
      <a:accent5>
        <a:srgbClr val="96004D"/>
      </a:accent5>
      <a:accent6>
        <a:srgbClr val="E6E6E6"/>
      </a:accent6>
      <a:hlink>
        <a:srgbClr val="FF0D5E"/>
      </a:hlink>
      <a:folHlink>
        <a:srgbClr val="9999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t"/>
      <a:lstStyle>
        <a:defPPr algn="l">
          <a:lnSpc>
            <a:spcPct val="90000"/>
          </a:lnSpc>
          <a:spcBef>
            <a:spcPts val="600"/>
          </a:spcBef>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spcBef>
            <a:spcPts val="600"/>
          </a:spcBef>
          <a:defRPr sz="1200" dirty="0" smtClean="0"/>
        </a:defPPr>
      </a:lstStyle>
    </a:txDef>
  </a:objectDefaults>
  <a:extraClrSchemeLst/>
  <a:custClrLst>
    <a:custClr>
      <a:srgbClr val="FFFFFF"/>
    </a:custClr>
    <a:custClr>
      <a:srgbClr val="FFFFFF"/>
    </a:custClr>
    <a:custClr>
      <a:srgbClr val="FFFFFF"/>
    </a:custClr>
    <a:custClr>
      <a:srgbClr val="FFFFFF"/>
    </a:custClr>
    <a:custClr name="Ruby 2">
      <a:srgbClr val="FFCFDF"/>
    </a:custClr>
    <a:custClr name="Fuchsia 2">
      <a:srgbClr val="EB8BC8"/>
    </a:custClr>
    <a:custClr name="Orange 2">
      <a:srgbClr val="FF5433"/>
    </a:custClr>
    <a:custClr name="Black 2">
      <a:srgbClr val="EAEAEA"/>
    </a:custClr>
    <a:custClr name="Rasberry 2">
      <a:srgbClr val="D599B8"/>
    </a:custClr>
    <a:custClr>
      <a:srgbClr val="FFFFFF"/>
    </a:custClr>
    <a:custClr>
      <a:srgbClr val="FFFFFF"/>
    </a:custClr>
    <a:custClr>
      <a:srgbClr val="FFFFFF"/>
    </a:custClr>
    <a:custClr>
      <a:srgbClr val="FFFFFF"/>
    </a:custClr>
    <a:custClr>
      <a:srgbClr val="FFFFFF"/>
    </a:custClr>
    <a:custClr name="Ruby 3">
      <a:srgbClr val="FF9EBF"/>
    </a:custClr>
    <a:custClr name="Fuchsia 3">
      <a:srgbClr val="DD3EA3"/>
    </a:custClr>
    <a:custClr name="Orange 3">
      <a:srgbClr val="FF5433"/>
    </a:custClr>
    <a:custClr name="Black 3">
      <a:srgbClr val="D9D9D9"/>
    </a:custClr>
    <a:custClr name="Rasberry 3">
      <a:srgbClr val="C06694"/>
    </a:custClr>
    <a:custClr>
      <a:srgbClr val="FFFFFF"/>
    </a:custClr>
    <a:custClr>
      <a:srgbClr val="FFFFFF"/>
    </a:custClr>
    <a:custClr>
      <a:srgbClr val="FFFFFF"/>
    </a:custClr>
    <a:custClr>
      <a:srgbClr val="FFFFFF"/>
    </a:custClr>
    <a:custClr>
      <a:srgbClr val="FFFFFF"/>
    </a:custClr>
    <a:custClr name="Ruby 4">
      <a:srgbClr val="FF3D7E"/>
    </a:custClr>
    <a:custClr name="Fuchsia 4">
      <a:srgbClr val="9F0B69"/>
    </a:custClr>
    <a:custClr name="Orange 4">
      <a:srgbClr val="C7212B"/>
    </a:custClr>
    <a:custClr name="Black 4">
      <a:srgbClr val="666666"/>
    </a:custClr>
    <a:custClr name="Rasberry 4">
      <a:srgbClr val="AB3371"/>
    </a:custClr>
    <a:custClr>
      <a:srgbClr val="FFFFFF"/>
    </a:custClr>
    <a:custClr>
      <a:srgbClr val="FFFFFF"/>
    </a:custClr>
    <a:custClr>
      <a:srgbClr val="FFFFFF"/>
    </a:custClr>
    <a:custClr>
      <a:srgbClr val="FFFFFF"/>
    </a:custClr>
    <a:custClr>
      <a:srgbClr val="FFFFFF"/>
    </a:custClr>
    <a:custClr name="Ruby 5">
      <a:srgbClr val="B21B4E"/>
    </a:custClr>
    <a:custClr name="Fuchsia 5">
      <a:srgbClr val="87165E"/>
    </a:custClr>
    <a:custClr name="Orange 5">
      <a:srgbClr val="951920"/>
    </a:custClr>
    <a:custClr name="Black 5">
      <a:srgbClr val="333333"/>
    </a:custClr>
    <a:custClr name="Rasberry 5">
      <a:srgbClr val="71003A"/>
    </a:custClr>
    <a:custClr>
      <a:srgbClr val="FFFFFF"/>
    </a:custClr>
    <a:custClr>
      <a:srgbClr val="FFFFFF"/>
    </a:custClr>
    <a:custClr>
      <a:srgbClr val="FFFFFF"/>
    </a:custClr>
    <a:custClr>
      <a:srgbClr val="FFFFFF"/>
    </a:custClr>
    <a:custClr>
      <a:srgbClr val="FFFFFF"/>
    </a:custClr>
    <a:custClr name="Ruby 6">
      <a:srgbClr val="86143A"/>
    </a:custClr>
    <a:custClr name="Fuchsia 6">
      <a:srgbClr val="6A0746"/>
    </a:custClr>
    <a:custClr name="Orange 6">
      <a:srgbClr val="641116"/>
    </a:custClr>
    <a:custClr name="Black 6">
      <a:srgbClr val="323232"/>
    </a:custClr>
    <a:custClr name="Rasberry 6">
      <a:srgbClr val="4B0027"/>
    </a:custClr>
    <a:custClr>
      <a:srgbClr val="FFFFFF"/>
    </a:custClr>
  </a:custClrLst>
  <a:extLst>
    <a:ext uri="{05A4C25C-085E-4340-85A3-A5531E510DB2}">
      <thm15:themeFamily xmlns:thm15="http://schemas.microsoft.com/office/thememl/2012/main" name="Master_v8.potx" id="{870F9306-4378-4FE6-900A-117CF3F48576}" vid="{C7FEC06C-7730-41C8-BC07-5A894C7EE2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86816BF86DB1408F57F6DBC9B9C62D" ma:contentTypeVersion="18" ma:contentTypeDescription="Create a new document." ma:contentTypeScope="" ma:versionID="95f55e777144e0b7153f04cd9706dc49">
  <xsd:schema xmlns:xsd="http://www.w3.org/2001/XMLSchema" xmlns:xs="http://www.w3.org/2001/XMLSchema" xmlns:p="http://schemas.microsoft.com/office/2006/metadata/properties" xmlns:ns2="f765c3eb-4c3d-40fc-a4aa-72bd5af8357a" xmlns:ns3="58210940-60d6-4653-8e12-30c002158fa7" targetNamespace="http://schemas.microsoft.com/office/2006/metadata/properties" ma:root="true" ma:fieldsID="afea2fe34d52979548c3a625cdcfee82" ns2:_="" ns3:_="">
    <xsd:import namespace="f765c3eb-4c3d-40fc-a4aa-72bd5af8357a"/>
    <xsd:import namespace="58210940-60d6-4653-8e12-30c002158f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5c3eb-4c3d-40fc-a4aa-72bd5af835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d7f79d-a50d-48f0-96ab-7ee0bd0832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Thumbnail" ma:index="25" nillable="true" ma:displayName="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210940-60d6-4653-8e12-30c002158f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aadd6d-eea0-4edf-b11d-04a57fc80241}" ma:internalName="TaxCatchAll" ma:showField="CatchAllData" ma:web="58210940-60d6-4653-8e12-30c002158f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65c3eb-4c3d-40fc-a4aa-72bd5af8357a">
      <Terms xmlns="http://schemas.microsoft.com/office/infopath/2007/PartnerControls"/>
    </lcf76f155ced4ddcb4097134ff3c332f>
    <TaxCatchAll xmlns="58210940-60d6-4653-8e12-30c002158fa7" xsi:nil="true"/>
    <Thumbnail xmlns="f765c3eb-4c3d-40fc-a4aa-72bd5af835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598EA-601E-4C35-B493-7D91108B3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65c3eb-4c3d-40fc-a4aa-72bd5af8357a"/>
    <ds:schemaRef ds:uri="58210940-60d6-4653-8e12-30c002158f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5A6364-19EF-4C96-9FEE-FCE9190AF1E5}">
  <ds:schemaRefs>
    <ds:schemaRef ds:uri="34bd4688-781a-410e-8711-5acd66c49be8"/>
    <ds:schemaRef ds:uri="8136f3fe-8a5d-4a21-8166-af4b364bba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765c3eb-4c3d-40fc-a4aa-72bd5af8357a"/>
    <ds:schemaRef ds:uri="58210940-60d6-4653-8e12-30c002158fa7"/>
  </ds:schemaRefs>
</ds:datastoreItem>
</file>

<file path=customXml/itemProps3.xml><?xml version="1.0" encoding="utf-8"?>
<ds:datastoreItem xmlns:ds="http://schemas.openxmlformats.org/officeDocument/2006/customXml" ds:itemID="{C8224940-3F44-4C76-AC8A-3D683AB556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Serrala Master_October_2021</Template>
  <TotalTime>1</TotalTime>
  <Words>3031</Words>
  <Application>Microsoft Office PowerPoint</Application>
  <PresentationFormat>Widescreen</PresentationFormat>
  <Paragraphs>518</Paragraphs>
  <Slides>34</Slides>
  <Notes>20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Serrala</vt:lpstr>
      <vt:lpstr>Removing Roadblocks on Your Road to S/4HANA</vt:lpstr>
      <vt:lpstr>Agenda</vt:lpstr>
      <vt:lpstr>Typical S/4HANA Transition Plan</vt:lpstr>
      <vt:lpstr>Common Concerns and Complications When Beginning Transformation</vt:lpstr>
      <vt:lpstr>Removing Roadblocks on your Road to S/4HANA</vt:lpstr>
      <vt:lpstr>Archive Data Before Moving to S/4HANA</vt:lpstr>
      <vt:lpstr>Transition Approach for SAP S/4HANA</vt:lpstr>
      <vt:lpstr>SAP Data Archiving - The First Step on the Path to S/4HANA</vt:lpstr>
      <vt:lpstr>Greenfield - Start with a brand-new S/4HANA installation </vt:lpstr>
      <vt:lpstr>Transfer open items and decommission the legacy system</vt:lpstr>
      <vt:lpstr>Automated Archiving</vt:lpstr>
      <vt:lpstr>Serverless Content Archive Service</vt:lpstr>
      <vt:lpstr>DNO View Options:  Functional Single Doc Display</vt:lpstr>
      <vt:lpstr>DNO View Options: Technical Single Doc Display</vt:lpstr>
      <vt:lpstr>Web-Frontend for Legacy Data Access – non-SAP Look and Feel</vt:lpstr>
      <vt:lpstr>Web-Frontend for  Legacy Data Access  </vt:lpstr>
      <vt:lpstr>Architecture Serrala Corestone for SAP – Partial BTP</vt:lpstr>
      <vt:lpstr>Insurance Company Moves to New Implementation of SAP S/4HANA</vt:lpstr>
      <vt:lpstr>Brownfield : Migrate Your System and Retain Existing Data Structures </vt:lpstr>
      <vt:lpstr>Case Study: Dr Pepper Snapple Group Migrates from SAP ECC to HANA (SoH)</vt:lpstr>
      <vt:lpstr>Dr Pepper Snapple Group: Successful Migration to HANA Results</vt:lpstr>
      <vt:lpstr>Begin Digital Transformation  of  Finance</vt:lpstr>
      <vt:lpstr>Transition Path: How Will Finance Be Impacted by the Move to S/4HANA?</vt:lpstr>
      <vt:lpstr>Capabilities: What New Features and Functionality are Available in S/4HANA?</vt:lpstr>
      <vt:lpstr>Digital Transformation: What Opportunities Exist for Finance in S/4HANA?</vt:lpstr>
      <vt:lpstr>Extend SAP S/4HANA with BTP Enabled Apps &amp; Services </vt:lpstr>
      <vt:lpstr>Timing: When Should Finance Look at Implementing Improvements for S/4HANA?</vt:lpstr>
      <vt:lpstr>Zoetis Automates AR Processing BEFORE Moving to S/4HANA</vt:lpstr>
      <vt:lpstr>Zurich North America Digitizes Claims WHILE Moving to S/4HANA</vt:lpstr>
      <vt:lpstr>Search for Invoice/Claims Payment by Status Code and Drill to View Details </vt:lpstr>
      <vt:lpstr>Wrap Up</vt:lpstr>
      <vt:lpstr>How to Remove Roadblocks on Road to S/4HANA and Maximize Value </vt:lpstr>
      <vt:lpstr>Why S/4HANA &amp; Serrala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Roadblocks on Your Road to S/4HANA</dc:title>
  <dc:creator>Christine Monk</dc:creator>
  <cp:lastModifiedBy>Christine Monk</cp:lastModifiedBy>
  <cp:revision>3</cp:revision>
  <dcterms:created xsi:type="dcterms:W3CDTF">2023-11-27T18:26:36Z</dcterms:created>
  <dcterms:modified xsi:type="dcterms:W3CDTF">2023-12-07T21:23:44Z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0x0101001F575A1A937EF24494EE60AE05F95631</vt:lpwstr>
  </property>
  <property fmtid="{D5CDD505-2E9C-101B-9397-08002B2CF9AE}" pid="3" name="MediaServiceImageTags">
    <vt:lpwstr/>
  </property>
</Properties>
</file>