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BE1_5F0C0666.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 id="2147483699" r:id="rId2"/>
    <p:sldMasterId id="2147483700" r:id="rId3"/>
  </p:sldMasterIdLst>
  <p:notesMasterIdLst>
    <p:notesMasterId r:id="rId20"/>
  </p:notesMasterIdLst>
  <p:sldIdLst>
    <p:sldId id="256" r:id="rId4"/>
    <p:sldId id="259" r:id="rId5"/>
    <p:sldId id="3045" r:id="rId6"/>
    <p:sldId id="3043" r:id="rId7"/>
    <p:sldId id="263" r:id="rId8"/>
    <p:sldId id="262" r:id="rId9"/>
    <p:sldId id="261" r:id="rId10"/>
    <p:sldId id="269" r:id="rId11"/>
    <p:sldId id="3041" r:id="rId12"/>
    <p:sldId id="3042" r:id="rId13"/>
    <p:sldId id="3044" r:id="rId14"/>
    <p:sldId id="275" r:id="rId15"/>
    <p:sldId id="266" r:id="rId16"/>
    <p:sldId id="277" r:id="rId17"/>
    <p:sldId id="279" r:id="rId18"/>
    <p:sldId id="267" r:id="rId19"/>
  </p:sldIdLst>
  <p:sldSz cx="12192000" cy="6858000"/>
  <p:notesSz cx="6858000" cy="9144000"/>
  <p:embeddedFontLst>
    <p:embeddedFont>
      <p:font typeface="Arial Black" panose="020B0A04020102020204" pitchFamily="34" charset="0"/>
      <p:regular r:id="rId21"/>
      <p:bold r:id="rId22"/>
    </p:embeddedFont>
    <p:embeddedFont>
      <p:font typeface="Calibri" panose="020F0502020204030204" pitchFamily="34" charset="0"/>
      <p:regular r:id="rId23"/>
      <p:bold r:id="rId24"/>
      <p:italic r:id="rId25"/>
      <p:boldItalic r:id="rId26"/>
    </p:embeddedFont>
    <p:embeddedFont>
      <p:font typeface="Open Sans"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DC46FE-0C5E-64E7-4561-7988BB69713D}" name="Roger Egle" initials="RE" userId="S::roger.egle@onapsis.com::bff45baf-f5cc-4bfb-b0d8-a796dfad80e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78" autoAdjust="0"/>
  </p:normalViewPr>
  <p:slideViewPr>
    <p:cSldViewPr snapToGrid="0">
      <p:cViewPr varScale="1">
        <p:scale>
          <a:sx n="62" d="100"/>
          <a:sy n="62" d="100"/>
        </p:scale>
        <p:origin x="8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microsoft.com/office/2018/10/relationships/authors" Target="authors.xml"/><Relationship Id="rId8" Type="http://schemas.openxmlformats.org/officeDocument/2006/relationships/slide" Target="slides/slide5.xml"/></Relationships>
</file>

<file path=ppt/comments/modernComment_BE1_5F0C0666.xml><?xml version="1.0" encoding="utf-8"?>
<p188:cmLst xmlns:a="http://schemas.openxmlformats.org/drawingml/2006/main" xmlns:r="http://schemas.openxmlformats.org/officeDocument/2006/relationships" xmlns:p188="http://schemas.microsoft.com/office/powerpoint/2018/8/main">
  <p188:cm id="{CBC45914-A70C-49F7-8946-2EE12BB8AC03}" authorId="{D1DC46FE-0C5E-64E7-4561-7988BB69713D}" created="2023-02-06T23:18:41.525">
    <pc:sldMkLst xmlns:pc="http://schemas.microsoft.com/office/powerpoint/2013/main/command">
      <pc:docMk/>
      <pc:sldMk cId="1594623590" sldId="3041"/>
    </pc:sldMkLst>
    <p188:txBody>
      <a:bodyPr/>
      <a:lstStyle/>
      <a:p>
        <a:r>
          <a:rPr lang="en-US"/>
          <a:t>Move order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hitesourcesoftware.com/wp-content/media/2021/04/whitesource-ponemon-research-report.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napsis.com/IDC-survey-ERP-security-assessme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500"/>
              </a:spcBef>
              <a:spcAft>
                <a:spcPts val="0"/>
              </a:spcAft>
              <a:buClr>
                <a:schemeClr val="dk1"/>
              </a:buClr>
              <a:buSzPts val="1100"/>
              <a:buFont typeface="Arial"/>
              <a:buNone/>
            </a:pPr>
            <a:endParaRPr dirty="0">
              <a:solidFill>
                <a:schemeClr val="dk1"/>
              </a:solidFill>
            </a:endParaRPr>
          </a:p>
          <a:p>
            <a:pPr marL="0" lvl="0" indent="0" algn="l" rtl="0">
              <a:lnSpc>
                <a:spcPct val="140000"/>
              </a:lnSpc>
              <a:spcBef>
                <a:spcPts val="500"/>
              </a:spcBef>
              <a:spcAft>
                <a:spcPts val="500"/>
              </a:spcAft>
              <a:buClr>
                <a:schemeClr val="dk1"/>
              </a:buClr>
              <a:buSzPts val="1100"/>
              <a:buFont typeface="Arial"/>
              <a:buNone/>
            </a:pPr>
            <a:r>
              <a:rPr lang="en" dirty="0">
                <a:solidFill>
                  <a:schemeClr val="dk1"/>
                </a:solidFill>
              </a:rPr>
              <a:t>Now more than ever, hackers have the means, the resources and the motives to exploit and attack your organization’s most critical business systems. Ransomware attacks, application-specific vulnerabilities, such as Log4j &amp; ICMAD, and attacks from threat actor groups, like Elephant Beetle, have introduced risk to organizations. In this session, you will learn about the growing threats to your business-critical applications, why defense-in-depth strategies are no longer as effective as they used to be and what you can do to ensure your organization is protected from these external threats.</a:t>
            </a:r>
            <a:endParaRPr dirty="0"/>
          </a:p>
        </p:txBody>
      </p:sp>
      <p:sp>
        <p:nvSpPr>
          <p:cNvPr id="263" name="Google Shape;2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01163ace27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g101163ace27_0_5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b="1">
                <a:solidFill>
                  <a:schemeClr val="dk1"/>
                </a:solidFill>
              </a:rPr>
              <a:t>Goal of the slide: </a:t>
            </a:r>
            <a:r>
              <a:rPr lang="en" sz="800">
                <a:solidFill>
                  <a:schemeClr val="dk1"/>
                </a:solidFill>
              </a:rPr>
              <a:t>Call out four key best practices as a takeaway for consideration </a:t>
            </a:r>
            <a:endParaRPr sz="800" b="1">
              <a:solidFill>
                <a:schemeClr val="dk1"/>
              </a:solidFill>
            </a:endParaRPr>
          </a:p>
          <a:p>
            <a:pPr marL="158750" lvl="0" indent="0" algn="l" rtl="0">
              <a:spcBef>
                <a:spcPts val="0"/>
              </a:spcBef>
              <a:spcAft>
                <a:spcPts val="0"/>
              </a:spcAft>
              <a:buClr>
                <a:schemeClr val="dk1"/>
              </a:buClr>
              <a:buSzPts val="1100"/>
              <a:buFont typeface="Arial"/>
              <a:buNone/>
            </a:pPr>
            <a:endParaRPr sz="800" b="1">
              <a:solidFill>
                <a:schemeClr val="dk1"/>
              </a:solidFill>
            </a:endParaRPr>
          </a:p>
          <a:p>
            <a:pPr marL="0" lvl="0" indent="0" algn="l" rtl="0">
              <a:spcBef>
                <a:spcPts val="0"/>
              </a:spcBef>
              <a:spcAft>
                <a:spcPts val="0"/>
              </a:spcAft>
              <a:buClr>
                <a:schemeClr val="dk1"/>
              </a:buClr>
              <a:buSzPts val="1100"/>
              <a:buFont typeface="Arial"/>
              <a:buNone/>
            </a:pPr>
            <a:r>
              <a:rPr lang="en" sz="800" b="1">
                <a:solidFill>
                  <a:schemeClr val="dk1"/>
                </a:solidFill>
              </a:rPr>
              <a:t>Example of how to introduce the slide: </a:t>
            </a:r>
            <a:r>
              <a:rPr lang="en" sz="800">
                <a:solidFill>
                  <a:schemeClr val="dk1"/>
                </a:solidFill>
              </a:rPr>
              <a:t>“And once you’ve thought about some of those considerations, here are four best practices as takeaways that you can implement to start answering those questions that I posted on the previous slide. “</a:t>
            </a:r>
            <a:endParaRPr sz="800">
              <a:solidFill>
                <a:schemeClr val="dk1"/>
              </a:solidFill>
            </a:endParaRPr>
          </a:p>
          <a:p>
            <a:pPr marL="0" lvl="0" indent="0" algn="l" rtl="0">
              <a:spcBef>
                <a:spcPts val="0"/>
              </a:spcBef>
              <a:spcAft>
                <a:spcPts val="0"/>
              </a:spcAft>
              <a:buClr>
                <a:schemeClr val="dk1"/>
              </a:buClr>
              <a:buSzPts val="1100"/>
              <a:buFont typeface="Arial"/>
              <a:buNone/>
            </a:pPr>
            <a:endParaRPr sz="800">
              <a:solidFill>
                <a:schemeClr val="dk1"/>
              </a:solidFill>
            </a:endParaRPr>
          </a:p>
          <a:p>
            <a:pPr marL="0" lvl="0" indent="0" algn="l" rtl="0">
              <a:spcBef>
                <a:spcPts val="0"/>
              </a:spcBef>
              <a:spcAft>
                <a:spcPts val="0"/>
              </a:spcAft>
              <a:buClr>
                <a:schemeClr val="dk1"/>
              </a:buClr>
              <a:buSzPts val="1100"/>
              <a:buFont typeface="Arial"/>
              <a:buNone/>
            </a:pPr>
            <a:r>
              <a:rPr lang="en" sz="800">
                <a:solidFill>
                  <a:schemeClr val="dk1"/>
                </a:solidFill>
              </a:rPr>
              <a:t>First - treat your business critical applications like you would any other critical infrastructure - these applications are the core of your business and you should think about risk identification for them in the same way you would for your other critical infrastructure to your business since they “keep the lights on” to your business</a:t>
            </a:r>
            <a:endParaRPr sz="800">
              <a:solidFill>
                <a:schemeClr val="dk1"/>
              </a:solidFill>
            </a:endParaRPr>
          </a:p>
          <a:p>
            <a:pPr marL="0" lvl="0" indent="0" algn="l" rtl="0">
              <a:spcBef>
                <a:spcPts val="0"/>
              </a:spcBef>
              <a:spcAft>
                <a:spcPts val="0"/>
              </a:spcAft>
              <a:buClr>
                <a:schemeClr val="dk1"/>
              </a:buClr>
              <a:buSzPts val="1100"/>
              <a:buFont typeface="Arial"/>
              <a:buNone/>
            </a:pPr>
            <a:r>
              <a:rPr lang="en" sz="800">
                <a:solidFill>
                  <a:schemeClr val="dk1"/>
                </a:solidFill>
              </a:rPr>
              <a:t>Second - have a repeatable, scheduled, patch management process in place that is given priority. Don’t treat patching as something you will get around to eventually, prioritize, programitize and implement a program</a:t>
            </a:r>
            <a:endParaRPr sz="800">
              <a:solidFill>
                <a:schemeClr val="dk1"/>
              </a:solidFill>
            </a:endParaRPr>
          </a:p>
          <a:p>
            <a:pPr marL="0" lvl="0" indent="0" algn="l" rtl="0">
              <a:spcBef>
                <a:spcPts val="0"/>
              </a:spcBef>
              <a:spcAft>
                <a:spcPts val="0"/>
              </a:spcAft>
              <a:buClr>
                <a:schemeClr val="dk1"/>
              </a:buClr>
              <a:buSzPts val="1100"/>
              <a:buFont typeface="Arial"/>
              <a:buNone/>
            </a:pPr>
            <a:r>
              <a:rPr lang="en" sz="800">
                <a:solidFill>
                  <a:schemeClr val="dk1"/>
                </a:solidFill>
              </a:rPr>
              <a:t>Third - when you are building out a vulnerability management program across your organization, be sure it includes business critical systems - be sure that the tools you are using to scan for vulnerabilities also include these types of applications and that your risk identification, prioritization and mitigation strategy for vulnerabilities includes these applications</a:t>
            </a:r>
            <a:endParaRPr sz="800">
              <a:solidFill>
                <a:schemeClr val="dk1"/>
              </a:solidFill>
            </a:endParaRPr>
          </a:p>
          <a:p>
            <a:pPr marL="0" lvl="0" indent="0" algn="l" rtl="0">
              <a:spcBef>
                <a:spcPts val="0"/>
              </a:spcBef>
              <a:spcAft>
                <a:spcPts val="0"/>
              </a:spcAft>
              <a:buClr>
                <a:schemeClr val="dk1"/>
              </a:buClr>
              <a:buSzPts val="1100"/>
              <a:buFont typeface="Arial"/>
              <a:buNone/>
            </a:pPr>
            <a:r>
              <a:rPr lang="en" sz="800">
                <a:solidFill>
                  <a:schemeClr val="dk1"/>
                </a:solidFill>
              </a:rPr>
              <a:t>Fourth - Be sure you are not introducing new vulnerabilities into your environment by building security into your development cycle for these applications </a:t>
            </a:r>
            <a:endParaRPr sz="800">
              <a:solidFill>
                <a:schemeClr val="dk1"/>
              </a:solidFill>
            </a:endParaRPr>
          </a:p>
        </p:txBody>
      </p:sp>
    </p:spTree>
    <p:extLst>
      <p:ext uri="{BB962C8B-B14F-4D97-AF65-F5344CB8AC3E}">
        <p14:creationId xmlns:p14="http://schemas.microsoft.com/office/powerpoint/2010/main" val="1207012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700" b="1"/>
          </a:p>
          <a:p>
            <a:pPr marL="0" lvl="0" indent="0" algn="l" rtl="0">
              <a:lnSpc>
                <a:spcPct val="100000"/>
              </a:lnSpc>
              <a:spcBef>
                <a:spcPts val="0"/>
              </a:spcBef>
              <a:spcAft>
                <a:spcPts val="0"/>
              </a:spcAft>
              <a:buSzPts val="1100"/>
              <a:buNone/>
            </a:pPr>
            <a:endParaRPr sz="700" b="1"/>
          </a:p>
          <a:p>
            <a:pPr marL="0" lvl="0" indent="0" algn="l" rtl="0">
              <a:lnSpc>
                <a:spcPct val="100000"/>
              </a:lnSpc>
              <a:spcBef>
                <a:spcPts val="0"/>
              </a:spcBef>
              <a:spcAft>
                <a:spcPts val="0"/>
              </a:spcAft>
              <a:buSzPts val="1100"/>
              <a:buNone/>
            </a:pPr>
            <a:endParaRPr sz="700" b="1"/>
          </a:p>
          <a:p>
            <a:pPr marL="0" lvl="0" indent="0" algn="l" rtl="0">
              <a:lnSpc>
                <a:spcPct val="100000"/>
              </a:lnSpc>
              <a:spcBef>
                <a:spcPts val="0"/>
              </a:spcBef>
              <a:spcAft>
                <a:spcPts val="0"/>
              </a:spcAft>
              <a:buSzPts val="1100"/>
              <a:buNone/>
            </a:pPr>
            <a:endParaRPr sz="700" b="1"/>
          </a:p>
          <a:p>
            <a:pPr marL="0" lvl="0" indent="0" algn="l" rtl="0">
              <a:lnSpc>
                <a:spcPct val="100000"/>
              </a:lnSpc>
              <a:spcBef>
                <a:spcPts val="0"/>
              </a:spcBef>
              <a:spcAft>
                <a:spcPts val="0"/>
              </a:spcAft>
              <a:buSzPts val="1100"/>
              <a:buNone/>
            </a:pPr>
            <a:r>
              <a:rPr lang="en-US" sz="700" b="1"/>
              <a:t>Goal of the slide: </a:t>
            </a:r>
            <a:r>
              <a:rPr lang="en-US" sz="700" b="0"/>
              <a:t>Provide a deeper dive into each of the core products within the Platform. This is an opportunity to cater the conversation to their specific pain points. You can spend more time on which product(s) addresses those and just provide a brief overview, if anything, for the others. </a:t>
            </a:r>
            <a:endParaRPr sz="700" b="1"/>
          </a:p>
          <a:p>
            <a:pPr marL="158750" lvl="0" indent="0" algn="l" rtl="0">
              <a:lnSpc>
                <a:spcPct val="100000"/>
              </a:lnSpc>
              <a:spcBef>
                <a:spcPts val="0"/>
              </a:spcBef>
              <a:spcAft>
                <a:spcPts val="0"/>
              </a:spcAft>
              <a:buSzPts val="1100"/>
              <a:buNone/>
            </a:pPr>
            <a:endParaRPr sz="700" b="1"/>
          </a:p>
          <a:p>
            <a:pPr marL="158750" lvl="0" indent="0" algn="l" rtl="0">
              <a:lnSpc>
                <a:spcPct val="100000"/>
              </a:lnSpc>
              <a:spcBef>
                <a:spcPts val="0"/>
              </a:spcBef>
              <a:spcAft>
                <a:spcPts val="0"/>
              </a:spcAft>
              <a:buSzPts val="1100"/>
              <a:buNone/>
            </a:pPr>
            <a:r>
              <a:rPr lang="en-US" sz="700" b="1"/>
              <a:t>Example of how to introduce the slide: </a:t>
            </a:r>
            <a:r>
              <a:rPr lang="en-US" sz="700" b="0"/>
              <a:t>“This slide goes a little more in depth into the product offerings and functionality provided by the Onapsis Platform.” </a:t>
            </a:r>
            <a:endParaRPr sz="700" b="1"/>
          </a:p>
          <a:p>
            <a:pPr marL="158750" lvl="0" indent="0" algn="l" rtl="0">
              <a:lnSpc>
                <a:spcPct val="100000"/>
              </a:lnSpc>
              <a:spcBef>
                <a:spcPts val="0"/>
              </a:spcBef>
              <a:spcAft>
                <a:spcPts val="0"/>
              </a:spcAft>
              <a:buSzPts val="1100"/>
              <a:buNone/>
            </a:pPr>
            <a:endParaRPr sz="700" b="1"/>
          </a:p>
          <a:p>
            <a:pPr marL="158750" marR="0" lvl="0" indent="0" algn="l" rtl="0">
              <a:lnSpc>
                <a:spcPct val="100000"/>
              </a:lnSpc>
              <a:spcBef>
                <a:spcPts val="0"/>
              </a:spcBef>
              <a:spcAft>
                <a:spcPts val="0"/>
              </a:spcAft>
              <a:buClr>
                <a:srgbClr val="000000"/>
              </a:buClr>
              <a:buSzPts val="1100"/>
              <a:buFont typeface="Arial"/>
              <a:buNone/>
            </a:pPr>
            <a:r>
              <a:rPr lang="en-US" sz="700" b="1"/>
              <a:t>Example of how to explain the bottom “Management Functionality” box: </a:t>
            </a:r>
            <a:r>
              <a:rPr lang="en-US" sz="700" b="0"/>
              <a:t>“At the bottom, you can see some of the core functionality provided by the platform, including reporting and analysis capabilities that make it easy to view trends and measure success, those integrations with ticketing systems and SIEMs that we talked about earlier, scheduling and workflows so you can easily assign tasks to people, asset discovery so you can inventory all assets in your landscape, and user roles so you can give permissions based on business need.”</a:t>
            </a:r>
            <a:endParaRPr/>
          </a:p>
          <a:p>
            <a:pPr marL="158750" marR="0" lvl="0" indent="0" algn="l" rtl="0">
              <a:lnSpc>
                <a:spcPct val="100000"/>
              </a:lnSpc>
              <a:spcBef>
                <a:spcPts val="0"/>
              </a:spcBef>
              <a:spcAft>
                <a:spcPts val="0"/>
              </a:spcAft>
              <a:buClr>
                <a:srgbClr val="000000"/>
              </a:buClr>
              <a:buSzPts val="1100"/>
              <a:buFont typeface="Arial"/>
              <a:buNone/>
            </a:pPr>
            <a:endParaRPr sz="700" b="1"/>
          </a:p>
          <a:p>
            <a:pPr marL="158750" lvl="0" indent="0" algn="l" rtl="0">
              <a:lnSpc>
                <a:spcPct val="100000"/>
              </a:lnSpc>
              <a:spcBef>
                <a:spcPts val="0"/>
              </a:spcBef>
              <a:spcAft>
                <a:spcPts val="0"/>
              </a:spcAft>
              <a:buSzPts val="1100"/>
              <a:buNone/>
            </a:pPr>
            <a:r>
              <a:rPr lang="en-US" sz="700" b="1"/>
              <a:t>Examples of how to talk through each of the product components; the key takeaways for each product: </a:t>
            </a:r>
            <a:endParaRPr/>
          </a:p>
          <a:p>
            <a:pPr marL="457200" lvl="0" indent="-228600" algn="l" rtl="0">
              <a:lnSpc>
                <a:spcPct val="100000"/>
              </a:lnSpc>
              <a:spcBef>
                <a:spcPts val="0"/>
              </a:spcBef>
              <a:spcAft>
                <a:spcPts val="0"/>
              </a:spcAft>
              <a:buSzPts val="1100"/>
              <a:buChar char="●"/>
            </a:pPr>
            <a:r>
              <a:rPr lang="en-US" sz="700"/>
              <a:t>Assess</a:t>
            </a:r>
            <a:endParaRPr/>
          </a:p>
          <a:p>
            <a:pPr marL="914400" lvl="1" indent="-228600" algn="l" rtl="0">
              <a:lnSpc>
                <a:spcPct val="100000"/>
              </a:lnSpc>
              <a:spcBef>
                <a:spcPts val="0"/>
              </a:spcBef>
              <a:spcAft>
                <a:spcPts val="0"/>
              </a:spcAft>
              <a:buSzPts val="1100"/>
              <a:buChar char="○"/>
            </a:pPr>
            <a:r>
              <a:rPr lang="en-US" sz="700"/>
              <a:t>Provides the ability to understand core vulnerability management tenets – system misconfigurations, missing patches, vulnerabilities that are available for exploitation – as well as authorization issues </a:t>
            </a:r>
            <a:endParaRPr/>
          </a:p>
          <a:p>
            <a:pPr marL="914400" lvl="1" indent="-228600" algn="l" rtl="0">
              <a:lnSpc>
                <a:spcPct val="100000"/>
              </a:lnSpc>
              <a:spcBef>
                <a:spcPts val="0"/>
              </a:spcBef>
              <a:spcAft>
                <a:spcPts val="0"/>
              </a:spcAft>
              <a:buSzPts val="1100"/>
              <a:buChar char="○"/>
            </a:pPr>
            <a:r>
              <a:rPr lang="en-US" sz="700"/>
              <a:t>Not just a list of problems, provides step-by-step instructions on how to fix</a:t>
            </a:r>
            <a:endParaRPr/>
          </a:p>
          <a:p>
            <a:pPr marL="914400" lvl="1" indent="-228600" algn="l" rtl="0">
              <a:lnSpc>
                <a:spcPct val="100000"/>
              </a:lnSpc>
              <a:spcBef>
                <a:spcPts val="0"/>
              </a:spcBef>
              <a:spcAft>
                <a:spcPts val="0"/>
              </a:spcAft>
              <a:buSzPts val="1100"/>
              <a:buChar char="○"/>
            </a:pPr>
            <a:r>
              <a:rPr lang="en-US" sz="700"/>
              <a:t>Can plug into existing workflows (e.g., via ServiceNow) so the correct people can go in and address them</a:t>
            </a:r>
            <a:endParaRPr/>
          </a:p>
          <a:p>
            <a:pPr marL="457200" lvl="0" indent="-228600" algn="l" rtl="0">
              <a:lnSpc>
                <a:spcPct val="100000"/>
              </a:lnSpc>
              <a:spcBef>
                <a:spcPts val="0"/>
              </a:spcBef>
              <a:spcAft>
                <a:spcPts val="0"/>
              </a:spcAft>
              <a:buSzPts val="1100"/>
              <a:buChar char="●"/>
            </a:pPr>
            <a:r>
              <a:rPr lang="en-US" sz="700"/>
              <a:t>Defend</a:t>
            </a:r>
            <a:endParaRPr/>
          </a:p>
          <a:p>
            <a:pPr marL="914400" lvl="1" indent="-228600" algn="l" rtl="0">
              <a:lnSpc>
                <a:spcPct val="100000"/>
              </a:lnSpc>
              <a:spcBef>
                <a:spcPts val="0"/>
              </a:spcBef>
              <a:spcAft>
                <a:spcPts val="0"/>
              </a:spcAft>
              <a:buSzPts val="1100"/>
              <a:buChar char="○"/>
            </a:pPr>
            <a:r>
              <a:rPr lang="en-US" sz="700"/>
              <a:t>Looks at your environment in real time</a:t>
            </a:r>
            <a:endParaRPr/>
          </a:p>
          <a:p>
            <a:pPr marL="914400" lvl="1" indent="-228600" algn="l" rtl="0">
              <a:lnSpc>
                <a:spcPct val="100000"/>
              </a:lnSpc>
              <a:spcBef>
                <a:spcPts val="0"/>
              </a:spcBef>
              <a:spcAft>
                <a:spcPts val="0"/>
              </a:spcAft>
              <a:buSzPts val="1100"/>
              <a:buChar char="○"/>
            </a:pPr>
            <a:r>
              <a:rPr lang="en-US" sz="700"/>
              <a:t>Going back to the small window between patch and exploitation attempts, you need a compensating control while your teams apply the patch / work on a remediation plan</a:t>
            </a:r>
            <a:endParaRPr/>
          </a:p>
          <a:p>
            <a:pPr marL="914400" lvl="1" indent="-228600" algn="l" rtl="0">
              <a:lnSpc>
                <a:spcPct val="100000"/>
              </a:lnSpc>
              <a:spcBef>
                <a:spcPts val="0"/>
              </a:spcBef>
              <a:spcAft>
                <a:spcPts val="0"/>
              </a:spcAft>
              <a:buSzPts val="1100"/>
              <a:buChar char="○"/>
            </a:pPr>
            <a:r>
              <a:rPr lang="en-US" sz="700"/>
              <a:t>If someone tries to take advantage of risk in your system, we’ll be able to trigger an alarm so you can take appropriate action</a:t>
            </a:r>
            <a:endParaRPr/>
          </a:p>
          <a:p>
            <a:pPr marL="914400" lvl="1" indent="-228600" algn="l" rtl="0">
              <a:lnSpc>
                <a:spcPct val="100000"/>
              </a:lnSpc>
              <a:spcBef>
                <a:spcPts val="0"/>
              </a:spcBef>
              <a:spcAft>
                <a:spcPts val="0"/>
              </a:spcAft>
              <a:buSzPts val="1100"/>
              <a:buChar char="○"/>
            </a:pPr>
            <a:r>
              <a:rPr lang="en-US" sz="700"/>
              <a:t>Can integrate with SIEMs / SOC so data about your business-critical apps can be correlated with other activity</a:t>
            </a:r>
            <a:endParaRPr/>
          </a:p>
          <a:p>
            <a:pPr marL="457200" lvl="0" indent="-228600" algn="l" rtl="0">
              <a:lnSpc>
                <a:spcPct val="100000"/>
              </a:lnSpc>
              <a:spcBef>
                <a:spcPts val="0"/>
              </a:spcBef>
              <a:spcAft>
                <a:spcPts val="0"/>
              </a:spcAft>
              <a:buSzPts val="1100"/>
              <a:buChar char="●"/>
            </a:pPr>
            <a:r>
              <a:rPr lang="en-US" sz="700"/>
              <a:t>Control</a:t>
            </a:r>
            <a:endParaRPr/>
          </a:p>
          <a:p>
            <a:pPr marL="914400" lvl="1" indent="-228600" algn="l" rtl="0">
              <a:lnSpc>
                <a:spcPct val="100000"/>
              </a:lnSpc>
              <a:spcBef>
                <a:spcPts val="0"/>
              </a:spcBef>
              <a:spcAft>
                <a:spcPts val="0"/>
              </a:spcAft>
              <a:buSzPts val="1100"/>
              <a:buChar char="○"/>
            </a:pPr>
            <a:r>
              <a:rPr lang="en-US" sz="700"/>
              <a:t>Gives the ability to shift left and support DevSecOps practices</a:t>
            </a:r>
            <a:endParaRPr/>
          </a:p>
          <a:p>
            <a:pPr marL="914400" lvl="1" indent="-228600" algn="l" rtl="0">
              <a:lnSpc>
                <a:spcPct val="100000"/>
              </a:lnSpc>
              <a:spcBef>
                <a:spcPts val="0"/>
              </a:spcBef>
              <a:spcAft>
                <a:spcPts val="0"/>
              </a:spcAft>
              <a:buSzPts val="1100"/>
              <a:buChar char="○"/>
            </a:pPr>
            <a:r>
              <a:rPr lang="en-US" sz="700"/>
              <a:t>Automates code and transport analysis throughout the application development lifecycle</a:t>
            </a:r>
            <a:endParaRPr/>
          </a:p>
          <a:p>
            <a:pPr marL="914400" lvl="1" indent="-228600" algn="l" rtl="0">
              <a:lnSpc>
                <a:spcPct val="100000"/>
              </a:lnSpc>
              <a:spcBef>
                <a:spcPts val="0"/>
              </a:spcBef>
              <a:spcAft>
                <a:spcPts val="0"/>
              </a:spcAft>
              <a:buSzPts val="1100"/>
              <a:buChar char="○"/>
            </a:pPr>
            <a:r>
              <a:rPr lang="en-US" sz="700"/>
              <a:t>Integrate into existing workbenches so developers can do their jobs faster and better</a:t>
            </a:r>
            <a:endParaRPr/>
          </a:p>
          <a:p>
            <a:pPr marL="457200" lvl="0" indent="-228600" algn="l" rtl="0">
              <a:lnSpc>
                <a:spcPct val="100000"/>
              </a:lnSpc>
              <a:spcBef>
                <a:spcPts val="0"/>
              </a:spcBef>
              <a:spcAft>
                <a:spcPts val="0"/>
              </a:spcAft>
              <a:buSzPts val="1100"/>
              <a:buChar char="●"/>
            </a:pPr>
            <a:r>
              <a:rPr lang="en-US" sz="700"/>
              <a:t>Comply</a:t>
            </a:r>
            <a:endParaRPr/>
          </a:p>
          <a:p>
            <a:pPr marL="914400" lvl="1" indent="-228600" algn="l" rtl="0">
              <a:lnSpc>
                <a:spcPct val="100000"/>
              </a:lnSpc>
              <a:spcBef>
                <a:spcPts val="0"/>
              </a:spcBef>
              <a:spcAft>
                <a:spcPts val="0"/>
              </a:spcAft>
              <a:buSzPts val="1100"/>
              <a:buChar char="○"/>
            </a:pPr>
            <a:r>
              <a:rPr lang="en-US" sz="700"/>
              <a:t>This is all about automating efforts around testing IT controls and collecting audit evidence</a:t>
            </a:r>
            <a:endParaRPr/>
          </a:p>
          <a:p>
            <a:pPr marL="914400" lvl="1" indent="-228600" algn="l" rtl="0">
              <a:lnSpc>
                <a:spcPct val="100000"/>
              </a:lnSpc>
              <a:spcBef>
                <a:spcPts val="0"/>
              </a:spcBef>
              <a:spcAft>
                <a:spcPts val="0"/>
              </a:spcAft>
              <a:buSzPts val="1100"/>
              <a:buChar char="○"/>
            </a:pPr>
            <a:r>
              <a:rPr lang="en-US" sz="700"/>
              <a:t>Automatically assesses application configurations, password requirements, access and authorization controls, etc. and helps you understand how errors in these areas can impact IT controls or compliance standards</a:t>
            </a:r>
            <a:endParaRPr/>
          </a:p>
          <a:p>
            <a:pPr marL="228600" lvl="0" indent="0" algn="l" rtl="0">
              <a:lnSpc>
                <a:spcPct val="100000"/>
              </a:lnSpc>
              <a:spcBef>
                <a:spcPts val="0"/>
              </a:spcBef>
              <a:spcAft>
                <a:spcPts val="0"/>
              </a:spcAft>
              <a:buSzPts val="1100"/>
              <a:buNone/>
            </a:pPr>
            <a:endParaRPr sz="700"/>
          </a:p>
          <a:p>
            <a:pPr marL="228600" lvl="0" indent="0" algn="l" rtl="0">
              <a:lnSpc>
                <a:spcPct val="100000"/>
              </a:lnSpc>
              <a:spcBef>
                <a:spcPts val="0"/>
              </a:spcBef>
              <a:spcAft>
                <a:spcPts val="0"/>
              </a:spcAft>
              <a:buSzPts val="1100"/>
              <a:buNone/>
            </a:pPr>
            <a:r>
              <a:rPr lang="en-US" sz="700" b="1"/>
              <a:t>Sample Questions</a:t>
            </a:r>
            <a:endParaRPr/>
          </a:p>
          <a:p>
            <a:pPr marL="400050" lvl="0" indent="-171450" algn="l" rtl="0">
              <a:lnSpc>
                <a:spcPct val="100000"/>
              </a:lnSpc>
              <a:spcBef>
                <a:spcPts val="0"/>
              </a:spcBef>
              <a:spcAft>
                <a:spcPts val="0"/>
              </a:spcAft>
              <a:buSzPts val="1100"/>
              <a:buChar char="●"/>
            </a:pPr>
            <a:r>
              <a:rPr lang="en-US" sz="700" b="0"/>
              <a:t>Do you think [product] would help solve some of those challenges you mentioned earlier? Do you see Onapsis fitting into your broader cybersecurity portfolio? </a:t>
            </a:r>
            <a:endParaRPr/>
          </a:p>
          <a:p>
            <a:pPr marL="400050" lvl="0" indent="-171450" algn="l" rtl="0">
              <a:lnSpc>
                <a:spcPct val="100000"/>
              </a:lnSpc>
              <a:spcBef>
                <a:spcPts val="0"/>
              </a:spcBef>
              <a:spcAft>
                <a:spcPts val="0"/>
              </a:spcAft>
              <a:buSzPts val="1100"/>
              <a:buChar char="●"/>
            </a:pPr>
            <a:r>
              <a:rPr lang="en-US" sz="700" b="0"/>
              <a:t>Are you interested in seeing a demo of these products in action?</a:t>
            </a:r>
            <a:endParaRPr/>
          </a:p>
          <a:p>
            <a:pPr marL="685800" lvl="1" indent="0" algn="l" rtl="0">
              <a:lnSpc>
                <a:spcPct val="100000"/>
              </a:lnSpc>
              <a:spcBef>
                <a:spcPts val="0"/>
              </a:spcBef>
              <a:spcAft>
                <a:spcPts val="0"/>
              </a:spcAft>
              <a:buSzPts val="1100"/>
              <a:buNone/>
            </a:pPr>
            <a:endParaRPr sz="700"/>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0" name="Google Shape;640;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Metrics are based on conversations from our 300+ customers.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2f0707e101_4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g12f0707e101_4_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Customer: OG&amp;E (Oklahoma Gas &amp; Electric)</a:t>
            </a:r>
            <a:endParaRPr/>
          </a:p>
          <a:p>
            <a:pPr marL="0" lvl="0" indent="0" algn="l" rtl="0">
              <a:lnSpc>
                <a:spcPct val="100000"/>
              </a:lnSpc>
              <a:spcBef>
                <a:spcPts val="0"/>
              </a:spcBef>
              <a:spcAft>
                <a:spcPts val="0"/>
              </a:spcAft>
              <a:buClr>
                <a:schemeClr val="dk1"/>
              </a:buClr>
              <a:buSzPts val="1100"/>
              <a:buFont typeface="Arial"/>
              <a:buNone/>
            </a:pPr>
            <a:r>
              <a:rPr lang="en"/>
              <a:t>Use Case:</a:t>
            </a:r>
            <a:r>
              <a:rPr lang="en">
                <a:solidFill>
                  <a:schemeClr val="dk1"/>
                </a:solidFill>
              </a:rPr>
              <a:t>Vulnerability Management </a:t>
            </a:r>
            <a:endParaRPr>
              <a:solidFill>
                <a:schemeClr val="dk1"/>
              </a:solidFill>
            </a:endParaRPr>
          </a:p>
          <a:p>
            <a:pPr marL="0" lvl="0" indent="0" algn="l" rtl="0">
              <a:lnSpc>
                <a:spcPct val="100000"/>
              </a:lnSpc>
              <a:spcBef>
                <a:spcPts val="0"/>
              </a:spcBef>
              <a:spcAft>
                <a:spcPts val="0"/>
              </a:spcAft>
              <a:buClr>
                <a:schemeClr val="dk1"/>
              </a:buClr>
              <a:buSzPts val="3200"/>
              <a:buFont typeface="Arial"/>
              <a:buNone/>
            </a:pPr>
            <a:r>
              <a:rPr lang="en">
                <a:solidFill>
                  <a:schemeClr val="dk1"/>
                </a:solidFill>
              </a:rPr>
              <a:t>Gained visibility to assess and remediate vulnerabilities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2" name="Google Shape;682;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01600" algn="l" rtl="0">
              <a:lnSpc>
                <a:spcPct val="100000"/>
              </a:lnSpc>
              <a:spcBef>
                <a:spcPts val="0"/>
              </a:spcBef>
              <a:spcAft>
                <a:spcPts val="0"/>
              </a:spcAft>
              <a:buClr>
                <a:srgbClr val="000000"/>
              </a:buClr>
              <a:buSzPts val="1100"/>
              <a:buFont typeface="Arial"/>
              <a:buNone/>
            </a:pPr>
            <a:r>
              <a:rPr lang="en-US"/>
              <a:t>Metrics are based on conversations from our 300+ customers. </a:t>
            </a:r>
            <a:endParaRPr/>
          </a:p>
          <a:p>
            <a:pPr marL="171450" lvl="0" indent="-10160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4" name="Google Shape;734;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Metrics are based on conversations from our 300+ customers.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6" name="Google Shape;58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28a2b831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1028a2b831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Calibri"/>
              <a:buNone/>
            </a:pPr>
            <a:endParaRPr sz="8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028a2b831d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1028a2b831d_1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sz="800" b="1"/>
              <a:t>Goal of slide:</a:t>
            </a:r>
            <a:r>
              <a:rPr lang="en-US" sz="800"/>
              <a:t> Explain why traditional security approaches aren’t effective at protecting their business-critical applications. Organizations spend a ton on security and we’re saying they’re still not doing enough? Here we are pointing out why - traditional approaches don’t cover the critical application layer, the application layer is growing increasingly complex and more vulnerable, and threat actors are targeting it directly. </a:t>
            </a:r>
            <a:endParaRPr sz="800"/>
          </a:p>
          <a:p>
            <a:pPr marL="0" lvl="0" indent="0" algn="l" rtl="0">
              <a:spcBef>
                <a:spcPts val="0"/>
              </a:spcBef>
              <a:spcAft>
                <a:spcPts val="0"/>
              </a:spcAft>
              <a:buClr>
                <a:schemeClr val="dk1"/>
              </a:buClr>
              <a:buSzPts val="1200"/>
              <a:buFont typeface="Calibri"/>
              <a:buNone/>
            </a:pPr>
            <a:endParaRPr sz="800"/>
          </a:p>
          <a:p>
            <a:pPr marL="0" lvl="0" indent="0" algn="l" rtl="0">
              <a:spcBef>
                <a:spcPts val="0"/>
              </a:spcBef>
              <a:spcAft>
                <a:spcPts val="0"/>
              </a:spcAft>
              <a:buClr>
                <a:schemeClr val="dk1"/>
              </a:buClr>
              <a:buSzPts val="1200"/>
              <a:buFont typeface="Calibri"/>
              <a:buNone/>
            </a:pPr>
            <a:r>
              <a:rPr lang="en-US" sz="800" b="1"/>
              <a:t>Example of how to introduce slide:</a:t>
            </a:r>
            <a:r>
              <a:rPr lang="en-US" sz="800"/>
              <a:t> </a:t>
            </a:r>
            <a:r>
              <a:rPr lang="en-US" sz="800" b="1"/>
              <a:t>“</a:t>
            </a:r>
            <a:r>
              <a:rPr lang="en-US" sz="800"/>
              <a:t>What’s going on here? You’ve already made extensive security investments, so why aren’t they protecting these critical applications? The problem is that these traditional layered defense-in-depth models surround but ultimately neglect the application layer, leaving the applications more vulnerable than ever.” </a:t>
            </a:r>
            <a:endParaRPr sz="800"/>
          </a:p>
          <a:p>
            <a:pPr marL="0" lvl="0" indent="0" algn="l" rtl="0">
              <a:spcBef>
                <a:spcPts val="0"/>
              </a:spcBef>
              <a:spcAft>
                <a:spcPts val="0"/>
              </a:spcAft>
              <a:buClr>
                <a:schemeClr val="dk1"/>
              </a:buClr>
              <a:buSzPts val="1200"/>
              <a:buFont typeface="Calibri"/>
              <a:buNone/>
            </a:pPr>
            <a:endParaRPr sz="800"/>
          </a:p>
          <a:p>
            <a:pPr marL="0" lvl="0" indent="0" algn="l" rtl="0">
              <a:spcBef>
                <a:spcPts val="0"/>
              </a:spcBef>
              <a:spcAft>
                <a:spcPts val="0"/>
              </a:spcAft>
              <a:buClr>
                <a:schemeClr val="dk1"/>
              </a:buClr>
              <a:buSzPts val="1200"/>
              <a:buFont typeface="Calibri"/>
              <a:buNone/>
            </a:pPr>
            <a:r>
              <a:rPr lang="en-US" sz="800" b="1"/>
              <a:t>Stat Sources</a:t>
            </a:r>
            <a:r>
              <a:rPr lang="en-US" sz="800"/>
              <a:t>: </a:t>
            </a:r>
            <a:endParaRPr sz="800"/>
          </a:p>
          <a:p>
            <a:pPr marL="0" lvl="0" indent="0" algn="l" rtl="0">
              <a:spcBef>
                <a:spcPts val="0"/>
              </a:spcBef>
              <a:spcAft>
                <a:spcPts val="0"/>
              </a:spcAft>
              <a:buClr>
                <a:schemeClr val="dk1"/>
              </a:buClr>
              <a:buSzPts val="1200"/>
              <a:buFont typeface="Calibri"/>
              <a:buNone/>
            </a:pPr>
            <a:endParaRPr sz="800"/>
          </a:p>
          <a:p>
            <a:pPr marL="0" lvl="0" indent="0" algn="l" rtl="0">
              <a:spcBef>
                <a:spcPts val="0"/>
              </a:spcBef>
              <a:spcAft>
                <a:spcPts val="0"/>
              </a:spcAft>
              <a:buClr>
                <a:schemeClr val="dk1"/>
              </a:buClr>
              <a:buSzPts val="1200"/>
              <a:buFont typeface="Calibri"/>
              <a:buNone/>
            </a:pPr>
            <a:r>
              <a:rPr lang="en-US" sz="800"/>
              <a:t>Ponemon report </a:t>
            </a:r>
            <a:r>
              <a:rPr lang="en-US" sz="800" u="sng">
                <a:solidFill>
                  <a:schemeClr val="hlink"/>
                </a:solidFill>
                <a:hlinkClick r:id="rId3"/>
              </a:rPr>
              <a:t>https://www.whitesourcesoftware.com/wp-content/media/2021/04/whitesource-ponemon-research-report.pdf</a:t>
            </a:r>
            <a:endParaRPr sz="800"/>
          </a:p>
          <a:p>
            <a:pPr marL="0" lvl="0" indent="0" algn="l" rtl="0">
              <a:spcBef>
                <a:spcPts val="0"/>
              </a:spcBef>
              <a:spcAft>
                <a:spcPts val="0"/>
              </a:spcAft>
              <a:buClr>
                <a:schemeClr val="dk1"/>
              </a:buClr>
              <a:buSzPts val="1200"/>
              <a:buFont typeface="Calibri"/>
              <a:buNone/>
            </a:pPr>
            <a:endParaRPr sz="800"/>
          </a:p>
          <a:p>
            <a:pPr marL="0" lvl="0" indent="0" algn="l" rtl="0">
              <a:spcBef>
                <a:spcPts val="0"/>
              </a:spcBef>
              <a:spcAft>
                <a:spcPts val="0"/>
              </a:spcAft>
              <a:buClr>
                <a:schemeClr val="dk1"/>
              </a:buClr>
              <a:buSzPts val="1200"/>
              <a:buFont typeface="Calibri"/>
              <a:buNone/>
            </a:pPr>
            <a:r>
              <a:rPr lang="en-US" sz="800"/>
              <a:t>https://www.gartner.com/en/newsroom/press-releases/2021-05-17-gartner-forecasts-worldwide-security-and-risk-managem</a:t>
            </a:r>
            <a:endParaRPr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7a46b708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dirty="0"/>
          </a:p>
        </p:txBody>
      </p:sp>
      <p:sp>
        <p:nvSpPr>
          <p:cNvPr id="213" name="Google Shape;213;ge7a46b70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6" name="Google Shape;476;p8:notes"/>
          <p:cNvSpPr txBox="1">
            <a:spLocks noGrp="1"/>
          </p:cNvSpPr>
          <p:nvPr>
            <p:ph type="body" idx="1"/>
          </p:nvPr>
        </p:nvSpPr>
        <p:spPr>
          <a:xfrm>
            <a:off x="685800" y="4343401"/>
            <a:ext cx="5486400" cy="4114800"/>
          </a:xfrm>
          <a:prstGeom prst="rect">
            <a:avLst/>
          </a:prstGeom>
          <a:noFill/>
          <a:ln>
            <a:noFill/>
          </a:ln>
        </p:spPr>
        <p:txBody>
          <a:bodyPr spcFirstLastPara="1" wrap="square" lIns="91225" tIns="91225" rIns="91225" bIns="912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6a6d08519d_0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16a6d08519d_0_6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800" b="1"/>
              <a:t>Goal of the slide: </a:t>
            </a:r>
            <a:r>
              <a:rPr lang="en-US" sz="800" b="0"/>
              <a:t>Talk about Onapsis Research Labs a differentiator for us – we have a dedicated team focused just on business-critical applications; their threat intelligence allows us to be true experts in the space and thought leaders when it comes to educating both the general public and the vendors about threat, vulnerabilities, and best practices</a:t>
            </a:r>
            <a:endParaRPr sz="800" b="1"/>
          </a:p>
          <a:p>
            <a:pPr marL="158750" lvl="0" indent="0" algn="l" rtl="0">
              <a:lnSpc>
                <a:spcPct val="100000"/>
              </a:lnSpc>
              <a:spcBef>
                <a:spcPts val="0"/>
              </a:spcBef>
              <a:spcAft>
                <a:spcPts val="0"/>
              </a:spcAft>
              <a:buSzPts val="1100"/>
              <a:buNone/>
            </a:pPr>
            <a:endParaRPr sz="800" b="1"/>
          </a:p>
          <a:p>
            <a:pPr marL="158750" lvl="0" indent="0" algn="l" rtl="0">
              <a:lnSpc>
                <a:spcPct val="100000"/>
              </a:lnSpc>
              <a:spcBef>
                <a:spcPts val="0"/>
              </a:spcBef>
              <a:spcAft>
                <a:spcPts val="0"/>
              </a:spcAft>
              <a:buSzPts val="1100"/>
              <a:buNone/>
            </a:pPr>
            <a:r>
              <a:rPr lang="en-US" sz="800" b="1"/>
              <a:t>Example of how to introduce and talk through the slide: “</a:t>
            </a:r>
            <a:r>
              <a:rPr lang="en-US" sz="800" b="0"/>
              <a:t>As I just mentioned, underpinning and powering the Onapsis Platform, and really everything we do here, is the Onapsis Research Labs, our team of cybersecurity experts that are dedicated to business-critical applications. You can see some of their achievements here, but a couple to call out – they’ve discovered over 800 zero-day vulnerabilities and multiple global CERT alerts have been based on their research. That evidence of hundreds of SAP exploits I mentioned earlier? That research came from this team. We automatically update our products with the latest threat intelligence and other security guidance from this team, so customers can stay ahead of that constantly evolving and growing threat landscape that we talked about earlier.”</a:t>
            </a:r>
            <a:endParaRPr/>
          </a:p>
          <a:p>
            <a:pPr marL="158750" lvl="0" indent="0" algn="l" rtl="0">
              <a:lnSpc>
                <a:spcPct val="100000"/>
              </a:lnSpc>
              <a:spcBef>
                <a:spcPts val="0"/>
              </a:spcBef>
              <a:spcAft>
                <a:spcPts val="0"/>
              </a:spcAft>
              <a:buSzPts val="1100"/>
              <a:buNone/>
            </a:pPr>
            <a:endParaRPr sz="800" b="0"/>
          </a:p>
          <a:p>
            <a:pPr marL="158750" lvl="0" indent="0" algn="l" rtl="0">
              <a:lnSpc>
                <a:spcPct val="100000"/>
              </a:lnSpc>
              <a:spcBef>
                <a:spcPts val="0"/>
              </a:spcBef>
              <a:spcAft>
                <a:spcPts val="0"/>
              </a:spcAft>
              <a:buSzPts val="1100"/>
              <a:buNone/>
            </a:pPr>
            <a:r>
              <a:rPr lang="en-US" sz="800" b="1"/>
              <a:t>Supporting Concepts:</a:t>
            </a:r>
            <a:endParaRPr/>
          </a:p>
          <a:p>
            <a:pPr marL="457200" lvl="0" indent="-228600" algn="l" rtl="0">
              <a:lnSpc>
                <a:spcPct val="100000"/>
              </a:lnSpc>
              <a:spcBef>
                <a:spcPts val="0"/>
              </a:spcBef>
              <a:spcAft>
                <a:spcPts val="0"/>
              </a:spcAft>
              <a:buSzPts val="1100"/>
              <a:buChar char="●"/>
            </a:pPr>
            <a:r>
              <a:rPr lang="en-US" sz="800"/>
              <a:t>Onapsis Research Labs works directly with SAP and Oracle product security teams to responsibly disclose this information so issues can be appropriately patches</a:t>
            </a:r>
            <a:endParaRPr/>
          </a:p>
          <a:p>
            <a:pPr marL="228600" lvl="0" indent="0" algn="l" rtl="0">
              <a:lnSpc>
                <a:spcPct val="100000"/>
              </a:lnSpc>
              <a:spcBef>
                <a:spcPts val="0"/>
              </a:spcBef>
              <a:spcAft>
                <a:spcPts val="0"/>
              </a:spcAft>
              <a:buSzPts val="1100"/>
              <a:buNone/>
            </a:pPr>
            <a:endParaRPr sz="800"/>
          </a:p>
          <a:p>
            <a:pPr marL="228600" lvl="0" indent="0" algn="l" rtl="0">
              <a:lnSpc>
                <a:spcPct val="100000"/>
              </a:lnSpc>
              <a:spcBef>
                <a:spcPts val="0"/>
              </a:spcBef>
              <a:spcAft>
                <a:spcPts val="0"/>
              </a:spcAft>
              <a:buSzPts val="1100"/>
              <a:buNone/>
            </a:pPr>
            <a:r>
              <a:rPr lang="en-US" sz="800" b="1"/>
              <a:t>Sample Questions: </a:t>
            </a:r>
            <a:endParaRPr/>
          </a:p>
          <a:p>
            <a:pPr marL="400050" lvl="0" indent="-171450" algn="l" rtl="0">
              <a:lnSpc>
                <a:spcPct val="100000"/>
              </a:lnSpc>
              <a:spcBef>
                <a:spcPts val="0"/>
              </a:spcBef>
              <a:spcAft>
                <a:spcPts val="0"/>
              </a:spcAft>
              <a:buSzPts val="1100"/>
              <a:buChar char="●"/>
            </a:pPr>
            <a:r>
              <a:rPr lang="en-US" sz="800"/>
              <a:t>What is your process for staying up to date with any new vulnerabilities as reported by [SAP, Oracle] or any government agency (e.g., DHS)?</a:t>
            </a:r>
            <a:endParaRPr/>
          </a:p>
          <a:p>
            <a:pPr marL="400050" lvl="0" indent="-171450" algn="l" rtl="0">
              <a:lnSpc>
                <a:spcPct val="100000"/>
              </a:lnSpc>
              <a:spcBef>
                <a:spcPts val="0"/>
              </a:spcBef>
              <a:spcAft>
                <a:spcPts val="0"/>
              </a:spcAft>
              <a:buSzPts val="1100"/>
              <a:buChar char="●"/>
            </a:pPr>
            <a:r>
              <a:rPr lang="en-US" sz="800"/>
              <a:t>How much time do you spend validating which patch you should apply?</a:t>
            </a:r>
            <a:endParaRPr/>
          </a:p>
          <a:p>
            <a:pPr marL="457200" lvl="0" indent="-228600" algn="l" rtl="0">
              <a:lnSpc>
                <a:spcPct val="100000"/>
              </a:lnSpc>
              <a:spcBef>
                <a:spcPts val="0"/>
              </a:spcBef>
              <a:spcAft>
                <a:spcPts val="0"/>
              </a:spcAft>
              <a:buSzPts val="1100"/>
              <a:buNone/>
            </a:pPr>
            <a:endParaRPr/>
          </a:p>
        </p:txBody>
      </p:sp>
      <p:sp>
        <p:nvSpPr>
          <p:cNvPr id="347" name="Google Shape;347;g16a6d08519d_0_66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5ef6431d8c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g15ef6431d8c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sz="800" b="1" dirty="0"/>
              <a:t>Goal of the slide: </a:t>
            </a:r>
            <a:r>
              <a:rPr lang="en" sz="800" b="0" dirty="0"/>
              <a:t>Show the potential business impact of leaving business-critical applications unprotected</a:t>
            </a:r>
            <a:endParaRPr sz="800" b="1" dirty="0"/>
          </a:p>
          <a:p>
            <a:pPr marL="158750" lvl="0" indent="0" algn="l" rtl="0">
              <a:lnSpc>
                <a:spcPct val="100000"/>
              </a:lnSpc>
              <a:spcBef>
                <a:spcPts val="0"/>
              </a:spcBef>
              <a:spcAft>
                <a:spcPts val="0"/>
              </a:spcAft>
              <a:buSzPts val="1100"/>
              <a:buNone/>
            </a:pPr>
            <a:endParaRPr sz="800" b="1" dirty="0"/>
          </a:p>
          <a:p>
            <a:pPr marL="158750" lvl="0" indent="0" algn="l" rtl="0">
              <a:lnSpc>
                <a:spcPct val="100000"/>
              </a:lnSpc>
              <a:spcBef>
                <a:spcPts val="0"/>
              </a:spcBef>
              <a:spcAft>
                <a:spcPts val="0"/>
              </a:spcAft>
              <a:buSzPts val="1100"/>
              <a:buNone/>
            </a:pPr>
            <a:r>
              <a:rPr lang="en" sz="800" b="1" dirty="0"/>
              <a:t>Example of how to introduce the slide: </a:t>
            </a:r>
            <a:r>
              <a:rPr lang="en" sz="800" b="0" dirty="0"/>
              <a:t>“If you decide not to act on this, there are some considerations you should bear in mind. These are just a few examples from trusted resources like DarkReading, Centrify, Forbes, etc. that illustrate what happens if you don’t address the potential risks in your environment, including negative impacts on productive or availability and costs associated with non-compliance or downtime. Taking a closer look at how you approach security and compliance for your business-critical applications is something we strongly encourage all organizations to do. And in a few slides, we’ll go into the benefits of working with Onapsis and how you can avoid some of these negative consequences.”</a:t>
            </a:r>
            <a:endParaRPr dirty="0"/>
          </a:p>
          <a:p>
            <a:pPr marL="457200" lvl="0" indent="-228600" algn="l" rtl="0">
              <a:lnSpc>
                <a:spcPct val="100000"/>
              </a:lnSpc>
              <a:spcBef>
                <a:spcPts val="0"/>
              </a:spcBef>
              <a:spcAft>
                <a:spcPts val="0"/>
              </a:spcAft>
              <a:buSzPts val="1100"/>
              <a:buNone/>
            </a:pPr>
            <a:endParaRPr sz="800" b="0" dirty="0"/>
          </a:p>
          <a:p>
            <a:pPr marL="158750" lvl="0" indent="0" algn="l" rtl="0">
              <a:lnSpc>
                <a:spcPct val="100000"/>
              </a:lnSpc>
              <a:spcBef>
                <a:spcPts val="0"/>
              </a:spcBef>
              <a:spcAft>
                <a:spcPts val="0"/>
              </a:spcAft>
              <a:buSzPts val="1100"/>
              <a:buNone/>
            </a:pPr>
            <a:r>
              <a:rPr lang="en" sz="800" b="1" dirty="0"/>
              <a:t>Sample Questions:</a:t>
            </a:r>
            <a:endParaRPr dirty="0"/>
          </a:p>
          <a:p>
            <a:pPr marL="457200" lvl="0" indent="-298450" algn="l" rtl="0">
              <a:lnSpc>
                <a:spcPct val="100000"/>
              </a:lnSpc>
              <a:spcBef>
                <a:spcPts val="0"/>
              </a:spcBef>
              <a:spcAft>
                <a:spcPts val="0"/>
              </a:spcAft>
              <a:buSzPts val="1100"/>
              <a:buChar char="●"/>
            </a:pPr>
            <a:r>
              <a:rPr lang="en" sz="800" b="0" dirty="0"/>
              <a:t>If a major issue or downtime occurs with [SAP, Oracle], which part of your business would be the most impacted?</a:t>
            </a:r>
            <a:endParaRPr dirty="0"/>
          </a:p>
          <a:p>
            <a:pPr marL="457200" lvl="0" indent="-298450" algn="l" rtl="0">
              <a:lnSpc>
                <a:spcPct val="100000"/>
              </a:lnSpc>
              <a:spcBef>
                <a:spcPts val="0"/>
              </a:spcBef>
              <a:spcAft>
                <a:spcPts val="0"/>
              </a:spcAft>
              <a:buSzPts val="1100"/>
              <a:buChar char="●"/>
            </a:pPr>
            <a:r>
              <a:rPr lang="en" sz="800" b="0" dirty="0"/>
              <a:t>What are the important compliance requirements your business is subject to (SOX, GDPR, CCPA, etc.)?</a:t>
            </a:r>
            <a:endParaRPr dirty="0"/>
          </a:p>
          <a:p>
            <a:pPr marL="158750" lvl="0" indent="0" algn="l" rtl="0">
              <a:lnSpc>
                <a:spcPct val="100000"/>
              </a:lnSpc>
              <a:spcBef>
                <a:spcPts val="0"/>
              </a:spcBef>
              <a:spcAft>
                <a:spcPts val="0"/>
              </a:spcAft>
              <a:buSzPts val="1100"/>
              <a:buNone/>
            </a:pPr>
            <a:endParaRPr sz="800" b="0" dirty="0"/>
          </a:p>
          <a:p>
            <a:pPr marL="158750" marR="0" lvl="0" indent="0" algn="l" rtl="0">
              <a:lnSpc>
                <a:spcPct val="100000"/>
              </a:lnSpc>
              <a:spcBef>
                <a:spcPts val="0"/>
              </a:spcBef>
              <a:spcAft>
                <a:spcPts val="0"/>
              </a:spcAft>
              <a:buClr>
                <a:srgbClr val="000000"/>
              </a:buClr>
              <a:buSzPts val="1100"/>
              <a:buFont typeface="Arial"/>
              <a:buNone/>
            </a:pPr>
            <a:endParaRPr sz="800" u="sng" dirty="0">
              <a:solidFill>
                <a:srgbClr val="2200CC"/>
              </a:solidFill>
              <a:hlinkClick r:id="rId3">
                <a:extLst>
                  <a:ext uri="{A12FA001-AC4F-418D-AE19-62706E023703}">
                    <ahyp:hlinkClr xmlns:ahyp="http://schemas.microsoft.com/office/drawing/2018/hyperlinkcolor" val="tx"/>
                  </a:ext>
                </a:extLst>
              </a:hlinkClick>
            </a:endParaRPr>
          </a:p>
          <a:p>
            <a:pPr marL="158750" marR="0" lvl="0" indent="0" algn="l" rtl="0">
              <a:lnSpc>
                <a:spcPct val="100000"/>
              </a:lnSpc>
              <a:spcBef>
                <a:spcPts val="0"/>
              </a:spcBef>
              <a:spcAft>
                <a:spcPts val="0"/>
              </a:spcAft>
              <a:buClr>
                <a:srgbClr val="000000"/>
              </a:buClr>
              <a:buSzPts val="1100"/>
              <a:buFont typeface="Arial"/>
              <a:buNone/>
            </a:pPr>
            <a:r>
              <a:rPr lang="en" sz="800" u="sng" dirty="0">
                <a:solidFill>
                  <a:srgbClr val="2200CC"/>
                </a:solidFill>
                <a:hlinkClick r:id="rId3">
                  <a:extLst>
                    <a:ext uri="{A12FA001-AC4F-418D-AE19-62706E023703}">
                      <ahyp:hlinkClr xmlns:ahyp="http://schemas.microsoft.com/office/drawing/2018/hyperlinkcolor" val="tx"/>
                    </a:ext>
                  </a:extLst>
                </a:hlinkClick>
              </a:rPr>
              <a:t>Sources: </a:t>
            </a:r>
            <a:endParaRPr sz="800" dirty="0"/>
          </a:p>
          <a:p>
            <a:pPr marL="158750" marR="0" lvl="0" indent="0" algn="l" rtl="0">
              <a:lnSpc>
                <a:spcPct val="100000"/>
              </a:lnSpc>
              <a:spcBef>
                <a:spcPts val="0"/>
              </a:spcBef>
              <a:spcAft>
                <a:spcPts val="0"/>
              </a:spcAft>
              <a:buClr>
                <a:srgbClr val="000000"/>
              </a:buClr>
              <a:buSzPts val="1100"/>
              <a:buFont typeface="Arial"/>
              <a:buNone/>
            </a:pPr>
            <a:r>
              <a:rPr lang="en" sz="800" u="sng" dirty="0">
                <a:solidFill>
                  <a:schemeClr val="accent5"/>
                </a:solidFill>
                <a:hlinkClick r:id="rId3">
                  <a:extLst>
                    <a:ext uri="{A12FA001-AC4F-418D-AE19-62706E023703}">
                      <ahyp:hlinkClr xmlns:ahyp="http://schemas.microsoft.com/office/drawing/2018/hyperlinkcolor" val="tx"/>
                    </a:ext>
                  </a:extLst>
                </a:hlinkClick>
              </a:rPr>
              <a:t>1 </a:t>
            </a:r>
            <a:r>
              <a:rPr lang="en" sz="800" dirty="0">
                <a:solidFill>
                  <a:schemeClr val="accent5"/>
                </a:solidFill>
              </a:rPr>
              <a:t>https://www.centrify.com/resources/industry-research/pam-survey/</a:t>
            </a:r>
            <a:endParaRPr sz="800" dirty="0"/>
          </a:p>
          <a:p>
            <a:pPr marL="158750" marR="0" lvl="0" indent="0" algn="l" rtl="0">
              <a:lnSpc>
                <a:spcPct val="100000"/>
              </a:lnSpc>
              <a:spcBef>
                <a:spcPts val="0"/>
              </a:spcBef>
              <a:spcAft>
                <a:spcPts val="0"/>
              </a:spcAft>
              <a:buClr>
                <a:srgbClr val="000000"/>
              </a:buClr>
              <a:buSzPts val="1100"/>
              <a:buFont typeface="Arial"/>
              <a:buNone/>
            </a:pPr>
            <a:r>
              <a:rPr lang="en" sz="800" dirty="0">
                <a:solidFill>
                  <a:schemeClr val="accent5"/>
                </a:solidFill>
              </a:rPr>
              <a:t>2 https://www.darkreading.com/vulnerabilities---threats/missing-patches-misconfiguration-top-technical-breach-causes/d/d-id/1337410#:~:text=Nearly%2060%25%20of%20data%20breaches,or%20application%20patch%2C%20researchers%20report.</a:t>
            </a:r>
            <a:endParaRPr sz="800" dirty="0"/>
          </a:p>
          <a:p>
            <a:pPr marL="158750" marR="0" lvl="0" indent="0" algn="l" rtl="0">
              <a:lnSpc>
                <a:spcPct val="100000"/>
              </a:lnSpc>
              <a:spcBef>
                <a:spcPts val="0"/>
              </a:spcBef>
              <a:spcAft>
                <a:spcPts val="0"/>
              </a:spcAft>
              <a:buClr>
                <a:srgbClr val="000000"/>
              </a:buClr>
              <a:buSzPts val="1100"/>
              <a:buFont typeface="Arial"/>
              <a:buNone/>
            </a:pPr>
            <a:r>
              <a:rPr lang="en" sz="800" u="sng" dirty="0">
                <a:solidFill>
                  <a:schemeClr val="accent5"/>
                </a:solidFill>
                <a:hlinkClick r:id="rId3">
                  <a:extLst>
                    <a:ext uri="{A12FA001-AC4F-418D-AE19-62706E023703}">
                      <ahyp:hlinkClr xmlns:ahyp="http://schemas.microsoft.com/office/drawing/2018/hyperlinkcolor" val="tx"/>
                    </a:ext>
                  </a:extLst>
                </a:hlinkClick>
              </a:rPr>
              <a:t>3 </a:t>
            </a:r>
            <a:r>
              <a:rPr lang="en" sz="800" dirty="0">
                <a:solidFill>
                  <a:schemeClr val="accent5"/>
                </a:solidFill>
              </a:rPr>
              <a:t>https://www.fortinet.com/content/dam/fortinet/assets/analyst-reports/report-cio-and-cybersecurity.pdf</a:t>
            </a:r>
            <a:endParaRPr sz="800" dirty="0"/>
          </a:p>
          <a:p>
            <a:pPr marL="158750" marR="0" lvl="0" indent="0" algn="l" rtl="0">
              <a:lnSpc>
                <a:spcPct val="100000"/>
              </a:lnSpc>
              <a:spcBef>
                <a:spcPts val="0"/>
              </a:spcBef>
              <a:spcAft>
                <a:spcPts val="0"/>
              </a:spcAft>
              <a:buClr>
                <a:srgbClr val="000000"/>
              </a:buClr>
              <a:buSzPts val="1100"/>
              <a:buFont typeface="Arial"/>
              <a:buNone/>
            </a:pPr>
            <a:r>
              <a:rPr lang="en" sz="800" u="sng" dirty="0">
                <a:solidFill>
                  <a:schemeClr val="accent5"/>
                </a:solidFill>
                <a:hlinkClick r:id="rId3">
                  <a:extLst>
                    <a:ext uri="{A12FA001-AC4F-418D-AE19-62706E023703}">
                      <ahyp:hlinkClr xmlns:ahyp="http://schemas.microsoft.com/office/drawing/2018/hyperlinkcolor" val="tx"/>
                    </a:ext>
                  </a:extLst>
                </a:hlinkClick>
              </a:rPr>
              <a:t>4 https://www.onapsis.com/IDC-survey-ERP-security-assessment</a:t>
            </a:r>
            <a:r>
              <a:rPr lang="en" sz="800" dirty="0">
                <a:solidFill>
                  <a:schemeClr val="accent5"/>
                </a:solidFill>
              </a:rPr>
              <a:t> </a:t>
            </a:r>
            <a:endParaRPr sz="800" u="sng" dirty="0">
              <a:solidFill>
                <a:srgbClr val="2200CC"/>
              </a:solidFill>
              <a:hlinkClick r:id="rId3">
                <a:extLst>
                  <a:ext uri="{A12FA001-AC4F-418D-AE19-62706E023703}">
                    <ahyp:hlinkClr xmlns:ahyp="http://schemas.microsoft.com/office/drawing/2018/hyperlinkcolor" val="tx"/>
                  </a:ext>
                </a:extLst>
              </a:hlinkClick>
            </a:endParaRPr>
          </a:p>
          <a:p>
            <a:pPr marL="158750" marR="0" lvl="0" indent="0" algn="l" rtl="0">
              <a:lnSpc>
                <a:spcPct val="100000"/>
              </a:lnSpc>
              <a:spcBef>
                <a:spcPts val="0"/>
              </a:spcBef>
              <a:spcAft>
                <a:spcPts val="0"/>
              </a:spcAft>
              <a:buClr>
                <a:srgbClr val="000000"/>
              </a:buClr>
              <a:buSzPts val="1100"/>
              <a:buFont typeface="Arial"/>
              <a:buNone/>
            </a:pPr>
            <a:r>
              <a:rPr lang="en" sz="800" u="sng" dirty="0">
                <a:solidFill>
                  <a:schemeClr val="accent5"/>
                </a:solidFill>
                <a:hlinkClick r:id="rId3">
                  <a:extLst>
                    <a:ext uri="{A12FA001-AC4F-418D-AE19-62706E023703}">
                      <ahyp:hlinkClr xmlns:ahyp="http://schemas.microsoft.com/office/drawing/2018/hyperlinkcolor" val="tx"/>
                    </a:ext>
                  </a:extLst>
                </a:hlinkClick>
              </a:rPr>
              <a:t>5</a:t>
            </a:r>
            <a:r>
              <a:rPr lang="en" sz="800" dirty="0">
                <a:solidFill>
                  <a:schemeClr val="accent5"/>
                </a:solidFill>
              </a:rPr>
              <a:t> </a:t>
            </a:r>
            <a:r>
              <a:rPr lang="en" sz="800" dirty="0"/>
              <a:t>https://www.ascentregtech.com/compliance/the-not-so-hidden-costs-of-compliance/ (full report: http://dynamic.globalscape.com/files/Whitepaper-The-True-Cost-of-Compliance-with-Data-Protection-Regulations.pdf)</a:t>
            </a:r>
            <a:endParaRPr sz="800" dirty="0">
              <a:solidFill>
                <a:schemeClr val="accent5"/>
              </a:solidFill>
            </a:endParaRPr>
          </a:p>
          <a:p>
            <a:pPr marL="158750" marR="0" lvl="0" indent="0" algn="l" rtl="0">
              <a:lnSpc>
                <a:spcPct val="100000"/>
              </a:lnSpc>
              <a:spcBef>
                <a:spcPts val="0"/>
              </a:spcBef>
              <a:spcAft>
                <a:spcPts val="0"/>
              </a:spcAft>
              <a:buClr>
                <a:srgbClr val="000000"/>
              </a:buClr>
              <a:buSzPts val="1100"/>
              <a:buFont typeface="Arial"/>
              <a:buNone/>
            </a:pPr>
            <a:r>
              <a:rPr lang="en" sz="800" dirty="0">
                <a:solidFill>
                  <a:schemeClr val="accent5"/>
                </a:solidFill>
              </a:rPr>
              <a:t>6 </a:t>
            </a:r>
            <a:r>
              <a:rPr lang="en" sz="800" u="sng" dirty="0">
                <a:solidFill>
                  <a:srgbClr val="0563C1"/>
                </a:solidFill>
                <a:latin typeface="Calibri"/>
                <a:ea typeface="Calibri"/>
                <a:cs typeface="Calibri"/>
                <a:sym typeface="Calibri"/>
              </a:rPr>
              <a:t>https://www.techrepublic.com/article/73-of-cloud-migrations-take-a-year-or-longer-report-says/</a:t>
            </a:r>
            <a:endParaRPr sz="800" dirty="0"/>
          </a:p>
          <a:p>
            <a:pPr marL="158750" marR="0" lvl="0" indent="0" algn="l" rtl="0">
              <a:lnSpc>
                <a:spcPct val="100000"/>
              </a:lnSpc>
              <a:spcBef>
                <a:spcPts val="0"/>
              </a:spcBef>
              <a:spcAft>
                <a:spcPts val="0"/>
              </a:spcAft>
              <a:buClr>
                <a:srgbClr val="000000"/>
              </a:buClr>
              <a:buSzPts val="1100"/>
              <a:buFont typeface="Arial"/>
              <a:buNone/>
            </a:pPr>
            <a:r>
              <a:rPr lang="en" sz="800" dirty="0">
                <a:solidFill>
                  <a:schemeClr val="accent5"/>
                </a:solidFill>
              </a:rPr>
              <a:t>7 https://www.forbes.com/sites/sergeiklebnikov/2019/11/06/companies-with-security-fails-dont-see-their-stocks-drop-as-much-according-to-report/?sh=e375b0a62e04 </a:t>
            </a:r>
            <a:endParaRPr sz="8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7053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sz="800" b="1" dirty="0"/>
              <a:t>Goal of the slide: </a:t>
            </a:r>
            <a:r>
              <a:rPr lang="en" sz="800" b="0" dirty="0"/>
              <a:t>Explain </a:t>
            </a:r>
            <a:r>
              <a:rPr lang="en" sz="800" dirty="0"/>
              <a:t>the implication of what we just discussed on the previous slide - their current approaches and tools don’t adequately support the critical application layer and that makes it difficult for organizations to build successful programs for these apps like they’ve done for other enterprise systems. </a:t>
            </a:r>
            <a:r>
              <a:rPr lang="en" sz="800" b="0" dirty="0"/>
              <a:t>This is an opportunity to use language that prospects are familiar with. They likely have solutions for these areas already (e.g., Tenable or Rapid7 for vulnerability management), but the problem is those existing tools don’t cover these applications.  </a:t>
            </a:r>
            <a:endParaRPr sz="800" b="1" dirty="0"/>
          </a:p>
          <a:p>
            <a:pPr marL="158750" lvl="0" indent="0" algn="l" rtl="0">
              <a:lnSpc>
                <a:spcPct val="100000"/>
              </a:lnSpc>
              <a:spcBef>
                <a:spcPts val="0"/>
              </a:spcBef>
              <a:spcAft>
                <a:spcPts val="0"/>
              </a:spcAft>
              <a:buSzPts val="1100"/>
              <a:buNone/>
            </a:pPr>
            <a:endParaRPr sz="800" b="1" dirty="0"/>
          </a:p>
          <a:p>
            <a:pPr marL="158750" lvl="0" indent="0" algn="l" rtl="0">
              <a:lnSpc>
                <a:spcPct val="100000"/>
              </a:lnSpc>
              <a:spcBef>
                <a:spcPts val="0"/>
              </a:spcBef>
              <a:spcAft>
                <a:spcPts val="0"/>
              </a:spcAft>
              <a:buSzPts val="1100"/>
              <a:buNone/>
            </a:pPr>
            <a:r>
              <a:rPr lang="en" sz="800" b="1" dirty="0"/>
              <a:t>Example of how to introduce the slide: </a:t>
            </a:r>
            <a:r>
              <a:rPr lang="en" sz="800" b="0" dirty="0"/>
              <a:t>“This leads to a </a:t>
            </a:r>
            <a:r>
              <a:rPr lang="en" sz="800" dirty="0"/>
              <a:t>practical problem - you have programs for vulnerability management, threat detection, app security testing for various other systems, but the tools you use for them don’t adequately support these critical applications like SAP and Oracle. This creates a lot of challenges when you try to address these fundamental security concepts for your business’s most important assets.”</a:t>
            </a:r>
            <a:r>
              <a:rPr lang="en" sz="800" b="0" dirty="0"/>
              <a:t> </a:t>
            </a:r>
            <a:endParaRPr sz="800" dirty="0"/>
          </a:p>
          <a:p>
            <a:pPr marL="158750" lvl="0" indent="0" algn="l" rtl="0">
              <a:lnSpc>
                <a:spcPct val="100000"/>
              </a:lnSpc>
              <a:spcBef>
                <a:spcPts val="0"/>
              </a:spcBef>
              <a:spcAft>
                <a:spcPts val="0"/>
              </a:spcAft>
              <a:buSzPts val="1100"/>
              <a:buNone/>
            </a:pPr>
            <a:endParaRPr sz="800" b="0" dirty="0"/>
          </a:p>
          <a:p>
            <a:pPr marL="158750" lvl="0" indent="0" algn="l" rtl="0">
              <a:lnSpc>
                <a:spcPct val="100000"/>
              </a:lnSpc>
              <a:spcBef>
                <a:spcPts val="0"/>
              </a:spcBef>
              <a:spcAft>
                <a:spcPts val="0"/>
              </a:spcAft>
              <a:buSzPts val="1100"/>
              <a:buNone/>
            </a:pPr>
            <a:r>
              <a:rPr lang="en" sz="800" b="1" dirty="0"/>
              <a:t>Example of how to introduce each of the three areas on the slide:</a:t>
            </a:r>
            <a:endParaRPr sz="800" dirty="0"/>
          </a:p>
          <a:p>
            <a:pPr marL="457200" lvl="0" indent="-279400" algn="l" rtl="0">
              <a:lnSpc>
                <a:spcPct val="100000"/>
              </a:lnSpc>
              <a:spcBef>
                <a:spcPts val="0"/>
              </a:spcBef>
              <a:spcAft>
                <a:spcPts val="0"/>
              </a:spcAft>
              <a:buSzPts val="800"/>
              <a:buChar char="●"/>
            </a:pPr>
            <a:r>
              <a:rPr lang="en" sz="800" b="0" dirty="0"/>
              <a:t>Vulnerability management – this is about understanding the size and scope of risk within these applications </a:t>
            </a:r>
            <a:endParaRPr sz="800" dirty="0"/>
          </a:p>
          <a:p>
            <a:pPr marL="457200" lvl="0" indent="-279400" algn="l" rtl="0">
              <a:lnSpc>
                <a:spcPct val="100000"/>
              </a:lnSpc>
              <a:spcBef>
                <a:spcPts val="0"/>
              </a:spcBef>
              <a:spcAft>
                <a:spcPts val="0"/>
              </a:spcAft>
              <a:buSzPts val="800"/>
              <a:buChar char="●"/>
            </a:pPr>
            <a:r>
              <a:rPr lang="en" sz="800" b="0" dirty="0"/>
              <a:t>Threat detection and response - t</a:t>
            </a:r>
            <a:r>
              <a:rPr lang="en" sz="800" dirty="0"/>
              <a:t>his is about monitoring your environment for both threats (e.g., we just showed how quickly the attack community can weaponize vulnerabilities, so if you can’t go in and patch right away you need to make sure you’re monitoring your systems and have a compensating control in place) and from a general hygiene perspective (e.g., monitoring user access and privileges)</a:t>
            </a:r>
            <a:r>
              <a:rPr lang="en" sz="800" b="0" dirty="0"/>
              <a:t> </a:t>
            </a:r>
            <a:endParaRPr sz="800" dirty="0"/>
          </a:p>
          <a:p>
            <a:pPr marL="457200" marR="0" lvl="0" indent="-279400" algn="l" rtl="0">
              <a:lnSpc>
                <a:spcPct val="100000"/>
              </a:lnSpc>
              <a:spcBef>
                <a:spcPts val="0"/>
              </a:spcBef>
              <a:spcAft>
                <a:spcPts val="0"/>
              </a:spcAft>
              <a:buClr>
                <a:srgbClr val="000000"/>
              </a:buClr>
              <a:buSzPts val="800"/>
              <a:buFont typeface="Arial"/>
              <a:buChar char="●"/>
            </a:pPr>
            <a:r>
              <a:rPr lang="en" sz="800" b="0" dirty="0"/>
              <a:t>Application security testing - t</a:t>
            </a:r>
            <a:r>
              <a:rPr lang="en" sz="800" dirty="0"/>
              <a:t>his is about supporting / enabling DevSecOps practices</a:t>
            </a:r>
            <a:endParaRPr sz="800" dirty="0"/>
          </a:p>
          <a:p>
            <a:pPr marL="158750" marR="0" lvl="0" indent="0" algn="l" rtl="0">
              <a:lnSpc>
                <a:spcPct val="100000"/>
              </a:lnSpc>
              <a:spcBef>
                <a:spcPts val="0"/>
              </a:spcBef>
              <a:spcAft>
                <a:spcPts val="0"/>
              </a:spcAft>
              <a:buClr>
                <a:srgbClr val="000000"/>
              </a:buClr>
              <a:buSzPts val="1100"/>
              <a:buFont typeface="Arial"/>
              <a:buNone/>
            </a:pPr>
            <a:endParaRPr sz="800" b="1" dirty="0"/>
          </a:p>
          <a:p>
            <a:pPr marL="158750" marR="0" lvl="0" indent="0" algn="l" rtl="0">
              <a:lnSpc>
                <a:spcPct val="100000"/>
              </a:lnSpc>
              <a:spcBef>
                <a:spcPts val="0"/>
              </a:spcBef>
              <a:spcAft>
                <a:spcPts val="0"/>
              </a:spcAft>
              <a:buClr>
                <a:srgbClr val="000000"/>
              </a:buClr>
              <a:buSzPts val="1100"/>
              <a:buFont typeface="Arial"/>
              <a:buNone/>
            </a:pPr>
            <a:r>
              <a:rPr lang="en" sz="800" b="1" dirty="0"/>
              <a:t>Sample Questions:</a:t>
            </a:r>
            <a:endParaRPr sz="800" dirty="0"/>
          </a:p>
          <a:p>
            <a:pPr marL="914400" marR="0" lvl="1" indent="-279400" algn="l" rtl="0">
              <a:lnSpc>
                <a:spcPct val="100000"/>
              </a:lnSpc>
              <a:spcBef>
                <a:spcPts val="0"/>
              </a:spcBef>
              <a:spcAft>
                <a:spcPts val="0"/>
              </a:spcAft>
              <a:buClr>
                <a:srgbClr val="000000"/>
              </a:buClr>
              <a:buSzPts val="800"/>
              <a:buFont typeface="Arial"/>
              <a:buChar char="○"/>
            </a:pPr>
            <a:r>
              <a:rPr lang="en" sz="800" b="0" dirty="0"/>
              <a:t>How do you currently do vulnerability management for your [SAP, Oracle, Salesforce]?</a:t>
            </a:r>
            <a:endParaRPr sz="800" dirty="0"/>
          </a:p>
          <a:p>
            <a:pPr marL="914400" lvl="1" indent="-279400" algn="l" rtl="0">
              <a:lnSpc>
                <a:spcPct val="100000"/>
              </a:lnSpc>
              <a:spcBef>
                <a:spcPts val="0"/>
              </a:spcBef>
              <a:spcAft>
                <a:spcPts val="0"/>
              </a:spcAft>
              <a:buSzPts val="800"/>
              <a:buChar char="○"/>
            </a:pPr>
            <a:r>
              <a:rPr lang="en" sz="800" dirty="0"/>
              <a:t>What is your process for staying up to date with any new vulnerabilities reported by [SAP, Oracle] or a government agency like DHS?</a:t>
            </a:r>
            <a:endParaRPr sz="800" dirty="0"/>
          </a:p>
          <a:p>
            <a:pPr marL="914400" lvl="1" indent="-279400" algn="l" rtl="0">
              <a:lnSpc>
                <a:spcPct val="100000"/>
              </a:lnSpc>
              <a:spcBef>
                <a:spcPts val="0"/>
              </a:spcBef>
              <a:spcAft>
                <a:spcPts val="0"/>
              </a:spcAft>
              <a:buSzPts val="800"/>
              <a:buChar char="○"/>
            </a:pPr>
            <a:r>
              <a:rPr lang="en" sz="800" b="0" dirty="0"/>
              <a:t>How do you handle threat monitoring for [SAP, Oracle, Salesforce]? </a:t>
            </a:r>
            <a:endParaRPr sz="800" dirty="0"/>
          </a:p>
          <a:p>
            <a:pPr marL="914400" lvl="1" indent="-279400" algn="l" rtl="0">
              <a:lnSpc>
                <a:spcPct val="100000"/>
              </a:lnSpc>
              <a:spcBef>
                <a:spcPts val="0"/>
              </a:spcBef>
              <a:spcAft>
                <a:spcPts val="0"/>
              </a:spcAft>
              <a:buSzPts val="800"/>
              <a:buChar char="○"/>
            </a:pPr>
            <a:r>
              <a:rPr lang="en" sz="800" b="0" dirty="0"/>
              <a:t>Are you using a SIEM? What data is collected there?</a:t>
            </a:r>
            <a:endParaRPr sz="800" dirty="0"/>
          </a:p>
          <a:p>
            <a:pPr marL="914400" lvl="1" indent="-279400" algn="l" rtl="0">
              <a:lnSpc>
                <a:spcPct val="100000"/>
              </a:lnSpc>
              <a:spcBef>
                <a:spcPts val="0"/>
              </a:spcBef>
              <a:spcAft>
                <a:spcPts val="0"/>
              </a:spcAft>
              <a:buSzPts val="800"/>
              <a:buChar char="○"/>
            </a:pPr>
            <a:r>
              <a:rPr lang="en" sz="800" b="0" dirty="0"/>
              <a:t>How are you identifying and investigating authorization and user access issues today? </a:t>
            </a:r>
            <a:endParaRPr sz="800" dirty="0"/>
          </a:p>
          <a:p>
            <a:pPr marL="914400" lvl="1" indent="-279400" algn="l" rtl="0">
              <a:lnSpc>
                <a:spcPct val="100000"/>
              </a:lnSpc>
              <a:spcBef>
                <a:spcPts val="0"/>
              </a:spcBef>
              <a:spcAft>
                <a:spcPts val="0"/>
              </a:spcAft>
              <a:buSzPts val="800"/>
              <a:buChar char="○"/>
            </a:pPr>
            <a:r>
              <a:rPr lang="en" sz="800" dirty="0">
                <a:latin typeface="Arial"/>
                <a:ea typeface="Arial"/>
                <a:cs typeface="Arial"/>
                <a:sym typeface="Arial"/>
              </a:rPr>
              <a:t>Are you reviewing your custom code before releasing it to QA or Prod?</a:t>
            </a:r>
            <a:endParaRPr sz="800" dirty="0"/>
          </a:p>
          <a:p>
            <a:pPr marL="914400" lvl="1" indent="-279400" algn="l" rtl="0">
              <a:lnSpc>
                <a:spcPct val="100000"/>
              </a:lnSpc>
              <a:spcBef>
                <a:spcPts val="0"/>
              </a:spcBef>
              <a:spcAft>
                <a:spcPts val="0"/>
              </a:spcAft>
              <a:buSzPts val="800"/>
              <a:buChar char="○"/>
            </a:pPr>
            <a:r>
              <a:rPr lang="en" sz="800" dirty="0">
                <a:latin typeface="Arial"/>
                <a:ea typeface="Arial"/>
                <a:cs typeface="Arial"/>
                <a:sym typeface="Arial"/>
              </a:rPr>
              <a:t>If any tools are being used today, which tools are being used to review custom code for quality and security issues?</a:t>
            </a:r>
            <a:endParaRPr sz="800" dirty="0"/>
          </a:p>
          <a:p>
            <a:pPr marL="914400" lvl="1" indent="-279400" algn="l" rtl="0">
              <a:lnSpc>
                <a:spcPct val="100000"/>
              </a:lnSpc>
              <a:spcBef>
                <a:spcPts val="0"/>
              </a:spcBef>
              <a:spcAft>
                <a:spcPts val="0"/>
              </a:spcAft>
              <a:buSzPts val="800"/>
              <a:buChar char="○"/>
            </a:pPr>
            <a:r>
              <a:rPr lang="en" sz="800" dirty="0">
                <a:latin typeface="Arial"/>
                <a:ea typeface="Arial"/>
                <a:cs typeface="Arial"/>
                <a:sym typeface="Arial"/>
              </a:rPr>
              <a:t>How long does your code review process take today? </a:t>
            </a:r>
            <a:endParaRPr sz="800" dirty="0"/>
          </a:p>
          <a:p>
            <a:pPr marL="158750" lvl="0" indent="0" algn="l" rtl="0">
              <a:lnSpc>
                <a:spcPct val="100000"/>
              </a:lnSpc>
              <a:spcBef>
                <a:spcPts val="0"/>
              </a:spcBef>
              <a:spcAft>
                <a:spcPts val="0"/>
              </a:spcAft>
              <a:buSzPts val="1100"/>
              <a:buNone/>
            </a:pPr>
            <a:endParaRPr sz="800" b="1" dirty="0"/>
          </a:p>
          <a:p>
            <a:pPr marL="158750" lvl="0" indent="0" algn="l" rtl="0">
              <a:lnSpc>
                <a:spcPct val="100000"/>
              </a:lnSpc>
              <a:spcBef>
                <a:spcPts val="0"/>
              </a:spcBef>
              <a:spcAft>
                <a:spcPts val="0"/>
              </a:spcAft>
              <a:buSzPts val="1100"/>
              <a:buNone/>
            </a:pPr>
            <a:r>
              <a:rPr lang="en" sz="800" b="1" dirty="0"/>
              <a:t>Supporting Concepts:</a:t>
            </a:r>
            <a:endParaRPr sz="800" dirty="0"/>
          </a:p>
          <a:p>
            <a:pPr marL="457200" lvl="0" indent="-279400" algn="l" rtl="0">
              <a:lnSpc>
                <a:spcPct val="100000"/>
              </a:lnSpc>
              <a:spcBef>
                <a:spcPts val="0"/>
              </a:spcBef>
              <a:spcAft>
                <a:spcPts val="0"/>
              </a:spcAft>
              <a:buSzPts val="800"/>
              <a:buChar char="●"/>
            </a:pPr>
            <a:r>
              <a:rPr lang="en" sz="800" dirty="0"/>
              <a:t>Vulnerability Management</a:t>
            </a:r>
            <a:endParaRPr sz="800" dirty="0"/>
          </a:p>
          <a:p>
            <a:pPr marL="914400" lvl="1" indent="-279400" algn="l" rtl="0">
              <a:lnSpc>
                <a:spcPct val="100000"/>
              </a:lnSpc>
              <a:spcBef>
                <a:spcPts val="0"/>
              </a:spcBef>
              <a:spcAft>
                <a:spcPts val="0"/>
              </a:spcAft>
              <a:buSzPts val="800"/>
              <a:buChar char="○"/>
            </a:pPr>
            <a:r>
              <a:rPr lang="en" sz="800" dirty="0"/>
              <a:t>Vulnerability management program does not currently include business-critical applications</a:t>
            </a:r>
            <a:endParaRPr sz="800" dirty="0"/>
          </a:p>
          <a:p>
            <a:pPr marL="914400" lvl="1" indent="-279400" algn="l" rtl="0">
              <a:lnSpc>
                <a:spcPct val="100000"/>
              </a:lnSpc>
              <a:spcBef>
                <a:spcPts val="0"/>
              </a:spcBef>
              <a:spcAft>
                <a:spcPts val="0"/>
              </a:spcAft>
              <a:buSzPts val="800"/>
              <a:buChar char="○"/>
            </a:pPr>
            <a:r>
              <a:rPr lang="en" sz="800" dirty="0"/>
              <a:t>No visibility into vulnerabilities and exploitable risk meaning potential issues with not meeting regulatory requirements</a:t>
            </a:r>
            <a:endParaRPr sz="800" dirty="0"/>
          </a:p>
          <a:p>
            <a:pPr marL="914400" lvl="1" indent="-279400" algn="l" rtl="0">
              <a:lnSpc>
                <a:spcPct val="100000"/>
              </a:lnSpc>
              <a:spcBef>
                <a:spcPts val="0"/>
              </a:spcBef>
              <a:spcAft>
                <a:spcPts val="0"/>
              </a:spcAft>
              <a:buSzPts val="800"/>
              <a:buChar char="○"/>
            </a:pPr>
            <a:r>
              <a:rPr lang="en" sz="800" dirty="0"/>
              <a:t>Vulnerabilities in SAP are managed by the BASIS team, InfoSec/Vuln Team has no visibility into their work/results</a:t>
            </a:r>
            <a:endParaRPr sz="800" dirty="0"/>
          </a:p>
          <a:p>
            <a:pPr marL="914400" lvl="1" indent="-279400" algn="l" rtl="0">
              <a:lnSpc>
                <a:spcPct val="100000"/>
              </a:lnSpc>
              <a:spcBef>
                <a:spcPts val="0"/>
              </a:spcBef>
              <a:spcAft>
                <a:spcPts val="0"/>
              </a:spcAft>
              <a:buSzPts val="800"/>
              <a:buChar char="○"/>
            </a:pPr>
            <a:r>
              <a:rPr lang="en" sz="800" dirty="0"/>
              <a:t>More business-critical processes are now running in SaaS applications, and there no processes to measure of how securely they are configured</a:t>
            </a:r>
            <a:endParaRPr sz="800" dirty="0"/>
          </a:p>
          <a:p>
            <a:pPr marL="914400" lvl="1" indent="-279400" algn="l" rtl="0">
              <a:lnSpc>
                <a:spcPct val="100000"/>
              </a:lnSpc>
              <a:spcBef>
                <a:spcPts val="0"/>
              </a:spcBef>
              <a:spcAft>
                <a:spcPts val="0"/>
              </a:spcAft>
              <a:buSzPts val="800"/>
              <a:buChar char="○"/>
            </a:pPr>
            <a:r>
              <a:rPr lang="en" sz="800" dirty="0"/>
              <a:t>Custom applications are developed by a third party and there is no visibility into how secure that code is</a:t>
            </a:r>
            <a:endParaRPr sz="800" dirty="0"/>
          </a:p>
          <a:p>
            <a:pPr marL="914400" lvl="1" indent="-279400" algn="l" rtl="0">
              <a:lnSpc>
                <a:spcPct val="100000"/>
              </a:lnSpc>
              <a:spcBef>
                <a:spcPts val="0"/>
              </a:spcBef>
              <a:spcAft>
                <a:spcPts val="0"/>
              </a:spcAft>
              <a:buSzPts val="800"/>
              <a:buChar char="○"/>
            </a:pPr>
            <a:r>
              <a:rPr lang="en" sz="800" dirty="0"/>
              <a:t>Creating reports on the security posture of my business-critical applications is manual and time consuming</a:t>
            </a:r>
            <a:endParaRPr sz="800" dirty="0"/>
          </a:p>
          <a:p>
            <a:pPr marL="457200" lvl="0" indent="-279400" algn="l" rtl="0">
              <a:lnSpc>
                <a:spcPct val="100000"/>
              </a:lnSpc>
              <a:spcBef>
                <a:spcPts val="0"/>
              </a:spcBef>
              <a:spcAft>
                <a:spcPts val="0"/>
              </a:spcAft>
              <a:buSzPts val="800"/>
              <a:buChar char="●"/>
            </a:pPr>
            <a:r>
              <a:rPr lang="en" sz="800" b="0" dirty="0"/>
              <a:t>Threat Detection &amp; Response</a:t>
            </a:r>
            <a:endParaRPr sz="800" dirty="0"/>
          </a:p>
          <a:p>
            <a:pPr marL="914400" lvl="1" indent="-279400" algn="l" rtl="0">
              <a:lnSpc>
                <a:spcPct val="100000"/>
              </a:lnSpc>
              <a:spcBef>
                <a:spcPts val="0"/>
              </a:spcBef>
              <a:spcAft>
                <a:spcPts val="0"/>
              </a:spcAft>
              <a:buSzPts val="800"/>
              <a:buChar char="○"/>
            </a:pPr>
            <a:r>
              <a:rPr lang="en" sz="800" dirty="0"/>
              <a:t>No continuous monitoring of threat activity against business-critical applications</a:t>
            </a:r>
            <a:endParaRPr sz="800" dirty="0"/>
          </a:p>
          <a:p>
            <a:pPr marL="914400" lvl="1" indent="-279400" algn="l" rtl="0">
              <a:lnSpc>
                <a:spcPct val="100000"/>
              </a:lnSpc>
              <a:spcBef>
                <a:spcPts val="0"/>
              </a:spcBef>
              <a:spcAft>
                <a:spcPts val="0"/>
              </a:spcAft>
              <a:buSzPts val="800"/>
              <a:buChar char="○"/>
            </a:pPr>
            <a:r>
              <a:rPr lang="en" sz="800" dirty="0"/>
              <a:t>No or basic integration of security events for business-critical business applications into Security Operations Centers (SOC)</a:t>
            </a:r>
            <a:endParaRPr sz="800" dirty="0"/>
          </a:p>
          <a:p>
            <a:pPr marL="914400" lvl="1" indent="-279400" algn="l" rtl="0">
              <a:lnSpc>
                <a:spcPct val="100000"/>
              </a:lnSpc>
              <a:spcBef>
                <a:spcPts val="0"/>
              </a:spcBef>
              <a:spcAft>
                <a:spcPts val="0"/>
              </a:spcAft>
              <a:buSzPts val="800"/>
              <a:buChar char="○"/>
            </a:pPr>
            <a:r>
              <a:rPr lang="en" sz="800" dirty="0"/>
              <a:t>Lacking business-critical application incident and issue correlation with enterprise-wide security events for root cause analysis</a:t>
            </a:r>
            <a:endParaRPr sz="800" dirty="0"/>
          </a:p>
          <a:p>
            <a:pPr marL="914400" lvl="1" indent="-279400" algn="l" rtl="0">
              <a:lnSpc>
                <a:spcPct val="100000"/>
              </a:lnSpc>
              <a:spcBef>
                <a:spcPts val="0"/>
              </a:spcBef>
              <a:spcAft>
                <a:spcPts val="0"/>
              </a:spcAft>
              <a:buSzPts val="800"/>
              <a:buChar char="○"/>
            </a:pPr>
            <a:r>
              <a:rPr lang="en" sz="800" dirty="0"/>
              <a:t>Experiencing audit failures or expensive, time-consuming manual audit of logs</a:t>
            </a:r>
            <a:endParaRPr sz="800" dirty="0"/>
          </a:p>
          <a:p>
            <a:pPr marL="914400" lvl="1" indent="-279400" algn="l" rtl="0">
              <a:lnSpc>
                <a:spcPct val="100000"/>
              </a:lnSpc>
              <a:spcBef>
                <a:spcPts val="0"/>
              </a:spcBef>
              <a:spcAft>
                <a:spcPts val="0"/>
              </a:spcAft>
              <a:buSzPts val="800"/>
              <a:buChar char="○"/>
            </a:pPr>
            <a:r>
              <a:rPr lang="en" sz="800" dirty="0"/>
              <a:t>No visibility into user access abuse and privilege misuse</a:t>
            </a:r>
            <a:endParaRPr sz="800" dirty="0"/>
          </a:p>
          <a:p>
            <a:pPr marL="457200" lvl="0" indent="-279400" algn="l" rtl="0">
              <a:lnSpc>
                <a:spcPct val="100000"/>
              </a:lnSpc>
              <a:spcBef>
                <a:spcPts val="0"/>
              </a:spcBef>
              <a:spcAft>
                <a:spcPts val="0"/>
              </a:spcAft>
              <a:buSzPts val="800"/>
              <a:buChar char="●"/>
            </a:pPr>
            <a:r>
              <a:rPr lang="en" sz="800" b="0" dirty="0"/>
              <a:t>Application Security Testing</a:t>
            </a:r>
            <a:endParaRPr sz="800" dirty="0"/>
          </a:p>
          <a:p>
            <a:pPr marL="914400" lvl="1" indent="-279400" algn="l" rtl="0">
              <a:lnSpc>
                <a:spcPct val="100000"/>
              </a:lnSpc>
              <a:spcBef>
                <a:spcPts val="0"/>
              </a:spcBef>
              <a:spcAft>
                <a:spcPts val="0"/>
              </a:spcAft>
              <a:buSzPts val="800"/>
              <a:buChar char="○"/>
            </a:pPr>
            <a:r>
              <a:rPr lang="en" sz="800" dirty="0"/>
              <a:t>No ability to establish compensating controls for known vulnerabilities and potential zero-day threats</a:t>
            </a:r>
            <a:endParaRPr sz="800" dirty="0"/>
          </a:p>
          <a:p>
            <a:pPr marL="914400" lvl="1" indent="-279400" algn="l" rtl="0">
              <a:lnSpc>
                <a:spcPct val="100000"/>
              </a:lnSpc>
              <a:spcBef>
                <a:spcPts val="0"/>
              </a:spcBef>
              <a:spcAft>
                <a:spcPts val="0"/>
              </a:spcAft>
              <a:buSzPts val="800"/>
              <a:buChar char="○"/>
            </a:pPr>
            <a:r>
              <a:rPr lang="en" sz="800" dirty="0"/>
              <a:t>Manual code reviews are expensive, error-prone, and time-consuming</a:t>
            </a:r>
            <a:endParaRPr sz="800" dirty="0"/>
          </a:p>
          <a:p>
            <a:pPr marL="1371600" lvl="2" indent="-279400" algn="l" rtl="0">
              <a:lnSpc>
                <a:spcPct val="100000"/>
              </a:lnSpc>
              <a:spcBef>
                <a:spcPts val="0"/>
              </a:spcBef>
              <a:spcAft>
                <a:spcPts val="0"/>
              </a:spcAft>
              <a:buSzPts val="800"/>
              <a:buChar char="■"/>
            </a:pPr>
            <a:r>
              <a:rPr lang="en" sz="800" dirty="0"/>
              <a:t>General code assessment tools do not support single vendor (SAP) technology</a:t>
            </a:r>
            <a:endParaRPr sz="800" dirty="0"/>
          </a:p>
          <a:p>
            <a:pPr marL="1371600" lvl="2" indent="-279400" algn="l" rtl="0">
              <a:lnSpc>
                <a:spcPct val="100000"/>
              </a:lnSpc>
              <a:spcBef>
                <a:spcPts val="0"/>
              </a:spcBef>
              <a:spcAft>
                <a:spcPts val="0"/>
              </a:spcAft>
              <a:buSzPts val="800"/>
              <a:buChar char="■"/>
            </a:pPr>
            <a:r>
              <a:rPr lang="en" sz="800" dirty="0"/>
              <a:t>Lengthy review/approval processes results in incomplete check of code and project delays</a:t>
            </a:r>
            <a:endParaRPr sz="800" dirty="0"/>
          </a:p>
          <a:p>
            <a:pPr marL="914400" lvl="1" indent="-279400" algn="l" rtl="0">
              <a:lnSpc>
                <a:spcPct val="100000"/>
              </a:lnSpc>
              <a:spcBef>
                <a:spcPts val="0"/>
              </a:spcBef>
              <a:spcAft>
                <a:spcPts val="0"/>
              </a:spcAft>
              <a:buSzPts val="800"/>
              <a:buChar char="○"/>
            </a:pPr>
            <a:r>
              <a:rPr lang="en" sz="800" dirty="0"/>
              <a:t>Unable to accurately report on state of security/risk of custom code </a:t>
            </a:r>
            <a:endParaRPr sz="800" dirty="0"/>
          </a:p>
          <a:p>
            <a:pPr marL="914400" lvl="1" indent="-279400" algn="l" rtl="0">
              <a:lnSpc>
                <a:spcPct val="100000"/>
              </a:lnSpc>
              <a:spcBef>
                <a:spcPts val="0"/>
              </a:spcBef>
              <a:spcAft>
                <a:spcPts val="0"/>
              </a:spcAft>
              <a:buSzPts val="800"/>
              <a:buChar char="○"/>
            </a:pPr>
            <a:r>
              <a:rPr lang="en" sz="800" dirty="0">
                <a:latin typeface="Arial"/>
                <a:ea typeface="Arial"/>
                <a:cs typeface="Arial"/>
                <a:sym typeface="Arial"/>
              </a:rPr>
              <a:t>Insecure and problematic code is only identified after it is deployed to production - very expensive to fix</a:t>
            </a:r>
            <a:endParaRPr sz="800" dirty="0"/>
          </a:p>
          <a:p>
            <a:pPr marL="914400" lvl="1" indent="-279400" algn="l" rtl="0">
              <a:lnSpc>
                <a:spcPct val="100000"/>
              </a:lnSpc>
              <a:spcBef>
                <a:spcPts val="0"/>
              </a:spcBef>
              <a:spcAft>
                <a:spcPts val="0"/>
              </a:spcAft>
              <a:buSzPts val="800"/>
              <a:buChar char="○"/>
            </a:pPr>
            <a:r>
              <a:rPr lang="en" sz="800" dirty="0">
                <a:latin typeface="Arial"/>
                <a:ea typeface="Arial"/>
                <a:cs typeface="Arial"/>
                <a:sym typeface="Arial"/>
              </a:rPr>
              <a:t>High failure rate of new code deployed to production</a:t>
            </a:r>
            <a:endParaRPr sz="800" dirty="0"/>
          </a:p>
          <a:p>
            <a:pPr marL="914400" lvl="1" indent="-279400" algn="l" rtl="0">
              <a:lnSpc>
                <a:spcPct val="100000"/>
              </a:lnSpc>
              <a:spcBef>
                <a:spcPts val="0"/>
              </a:spcBef>
              <a:spcAft>
                <a:spcPts val="0"/>
              </a:spcAft>
              <a:buSzPts val="800"/>
              <a:buChar char="○"/>
            </a:pPr>
            <a:r>
              <a:rPr lang="en" sz="800" dirty="0">
                <a:latin typeface="Arial"/>
                <a:ea typeface="Arial"/>
                <a:cs typeface="Arial"/>
                <a:sym typeface="Arial"/>
              </a:rPr>
              <a:t>Desire for security to be a consistent part of DevOps process, not a final check</a:t>
            </a:r>
            <a:endParaRPr sz="800" dirty="0"/>
          </a:p>
          <a:p>
            <a:pPr marL="457200" lvl="0" indent="-279400" algn="l" rtl="0">
              <a:lnSpc>
                <a:spcPct val="100000"/>
              </a:lnSpc>
              <a:spcBef>
                <a:spcPts val="0"/>
              </a:spcBef>
              <a:spcAft>
                <a:spcPts val="0"/>
              </a:spcAft>
              <a:buSzPts val="800"/>
              <a:buChar char="●"/>
            </a:pPr>
            <a:r>
              <a:rPr lang="en" sz="800" dirty="0">
                <a:latin typeface="Arial"/>
                <a:ea typeface="Arial"/>
                <a:cs typeface="Arial"/>
                <a:sym typeface="Arial"/>
              </a:rPr>
              <a:t>Supporting SAP code issues stats (source – our Code Quality Benchmark eBook):</a:t>
            </a:r>
            <a:endParaRPr sz="800" dirty="0"/>
          </a:p>
          <a:p>
            <a:pPr marL="914400" lvl="1" indent="-279400" algn="l" rtl="0">
              <a:lnSpc>
                <a:spcPct val="100000"/>
              </a:lnSpc>
              <a:spcBef>
                <a:spcPts val="0"/>
              </a:spcBef>
              <a:spcAft>
                <a:spcPts val="0"/>
              </a:spcAft>
              <a:buSzPts val="800"/>
              <a:buChar char="○"/>
            </a:pPr>
            <a:r>
              <a:rPr lang="en" sz="800" dirty="0">
                <a:latin typeface="Arial"/>
                <a:ea typeface="Arial"/>
                <a:cs typeface="Arial"/>
                <a:sym typeface="Arial"/>
              </a:rPr>
              <a:t>Average SAP system contains two million lines of custom code</a:t>
            </a:r>
            <a:endParaRPr sz="800" dirty="0"/>
          </a:p>
          <a:p>
            <a:pPr marL="914400" lvl="1" indent="-279400" algn="l" rtl="0">
              <a:lnSpc>
                <a:spcPct val="100000"/>
              </a:lnSpc>
              <a:spcBef>
                <a:spcPts val="0"/>
              </a:spcBef>
              <a:spcAft>
                <a:spcPts val="0"/>
              </a:spcAft>
              <a:buSzPts val="800"/>
              <a:buChar char="○"/>
            </a:pPr>
            <a:r>
              <a:rPr lang="en" sz="800" dirty="0">
                <a:latin typeface="Arial"/>
                <a:ea typeface="Arial"/>
                <a:cs typeface="Arial"/>
                <a:sym typeface="Arial"/>
              </a:rPr>
              <a:t>1.1 critical security issues per 1,000 lines of custom code</a:t>
            </a:r>
            <a:endParaRPr sz="800" dirty="0"/>
          </a:p>
          <a:p>
            <a:pPr marL="914400" lvl="1" indent="-279400" algn="l" rtl="0">
              <a:lnSpc>
                <a:spcPct val="100000"/>
              </a:lnSpc>
              <a:spcBef>
                <a:spcPts val="0"/>
              </a:spcBef>
              <a:spcAft>
                <a:spcPts val="0"/>
              </a:spcAft>
              <a:buSzPts val="800"/>
              <a:buChar char="○"/>
            </a:pPr>
            <a:r>
              <a:rPr lang="en" sz="800" dirty="0">
                <a:latin typeface="Arial"/>
                <a:ea typeface="Arial"/>
                <a:cs typeface="Arial"/>
                <a:sym typeface="Arial"/>
              </a:rPr>
              <a:t>1.1 critical performance issues per 1,000 lines of custom code</a:t>
            </a:r>
            <a:endParaRPr sz="800" dirty="0"/>
          </a:p>
          <a:p>
            <a:pPr marL="914400" lvl="1" indent="-279400" algn="l" rtl="0">
              <a:lnSpc>
                <a:spcPct val="100000"/>
              </a:lnSpc>
              <a:spcBef>
                <a:spcPts val="0"/>
              </a:spcBef>
              <a:spcAft>
                <a:spcPts val="0"/>
              </a:spcAft>
              <a:buSzPts val="800"/>
              <a:buChar char="○"/>
            </a:pPr>
            <a:r>
              <a:rPr lang="en" sz="800" dirty="0">
                <a:latin typeface="Arial"/>
                <a:ea typeface="Arial"/>
                <a:cs typeface="Arial"/>
                <a:sym typeface="Arial"/>
              </a:rPr>
              <a:t>4.6 critical robustness issues per 1,000 lines of custom code</a:t>
            </a:r>
            <a:endParaRPr sz="800" dirty="0"/>
          </a:p>
          <a:p>
            <a:pPr marL="101600" lvl="0" indent="0" algn="l" rtl="0">
              <a:lnSpc>
                <a:spcPct val="100000"/>
              </a:lnSpc>
              <a:spcBef>
                <a:spcPts val="2000"/>
              </a:spcBef>
              <a:spcAft>
                <a:spcPts val="0"/>
              </a:spcAft>
              <a:buSzPts val="2000"/>
              <a:buNone/>
            </a:pPr>
            <a:endParaRPr sz="800" b="0" dirty="0"/>
          </a:p>
          <a:p>
            <a:pPr marL="0" lvl="0" indent="0" algn="l" rtl="0">
              <a:lnSpc>
                <a:spcPct val="100000"/>
              </a:lnSpc>
              <a:spcBef>
                <a:spcPts val="2000"/>
              </a:spcBef>
              <a:spcAft>
                <a:spcPts val="0"/>
              </a:spcAft>
              <a:buSzPts val="1100"/>
              <a:buNone/>
            </a:pPr>
            <a:r>
              <a:rPr lang="en" sz="800" b="1" dirty="0"/>
              <a:t>Stats sources: </a:t>
            </a:r>
            <a:endParaRPr sz="800" dirty="0"/>
          </a:p>
          <a:p>
            <a:pPr marL="0" lvl="0" indent="0" algn="l" rtl="0">
              <a:lnSpc>
                <a:spcPct val="100000"/>
              </a:lnSpc>
              <a:spcBef>
                <a:spcPts val="2000"/>
              </a:spcBef>
              <a:spcAft>
                <a:spcPts val="0"/>
              </a:spcAft>
              <a:buSzPts val="1100"/>
              <a:buNone/>
            </a:pPr>
            <a:r>
              <a:rPr lang="en" sz="800" dirty="0"/>
              <a:t>1https://www.cpomagazine.com/cyber-security/application-security-backsliding-over-70-of-organizations-say-their-portfolio-is-more-vulnerable/</a:t>
            </a:r>
            <a:endParaRPr sz="800" dirty="0"/>
          </a:p>
          <a:p>
            <a:pPr marL="0" lvl="0" indent="0" algn="l" rtl="0">
              <a:lnSpc>
                <a:spcPct val="100000"/>
              </a:lnSpc>
              <a:spcBef>
                <a:spcPts val="2000"/>
              </a:spcBef>
              <a:spcAft>
                <a:spcPts val="0"/>
              </a:spcAft>
              <a:buSzPts val="1100"/>
              <a:buNone/>
            </a:pPr>
            <a:r>
              <a:rPr lang="en" sz="800" dirty="0"/>
              <a:t>2https://www.helpnetsecurity.com/2019/10/15/privileged-user-abuse/</a:t>
            </a:r>
            <a:endParaRPr sz="800" dirty="0"/>
          </a:p>
          <a:p>
            <a:pPr marL="158750" lvl="0" indent="0" algn="l" rtl="0">
              <a:lnSpc>
                <a:spcPct val="100000"/>
              </a:lnSpc>
              <a:spcBef>
                <a:spcPts val="0"/>
              </a:spcBef>
              <a:spcAft>
                <a:spcPts val="0"/>
              </a:spcAft>
              <a:buSzPts val="1100"/>
              <a:buNone/>
            </a:pPr>
            <a:endParaRPr sz="800" dirty="0"/>
          </a:p>
        </p:txBody>
      </p:sp>
    </p:spTree>
    <p:extLst>
      <p:ext uri="{BB962C8B-B14F-4D97-AF65-F5344CB8AC3E}">
        <p14:creationId xmlns:p14="http://schemas.microsoft.com/office/powerpoint/2010/main" val="3661108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p:cSld name="Cover ">
    <p:spTree>
      <p:nvGrpSpPr>
        <p:cNvPr id="1" name="Shape 12"/>
        <p:cNvGrpSpPr/>
        <p:nvPr/>
      </p:nvGrpSpPr>
      <p:grpSpPr>
        <a:xfrm>
          <a:off x="0" y="0"/>
          <a:ext cx="0" cy="0"/>
          <a:chOff x="0" y="0"/>
          <a:chExt cx="0" cy="0"/>
        </a:xfrm>
      </p:grpSpPr>
      <p:pic>
        <p:nvPicPr>
          <p:cNvPr id="13" name="Google Shape;13;p2" descr="A picture containing text, person&#10;&#10;Description automatically generated"/>
          <p:cNvPicPr preferRelativeResize="0"/>
          <p:nvPr/>
        </p:nvPicPr>
        <p:blipFill rotWithShape="1">
          <a:blip r:embed="rId2">
            <a:alphaModFix/>
          </a:blip>
          <a:srcRect t="7337" b="18554"/>
          <a:stretch/>
        </p:blipFill>
        <p:spPr>
          <a:xfrm flipH="1">
            <a:off x="-1" y="0"/>
            <a:ext cx="12205382" cy="6023053"/>
          </a:xfrm>
          <a:prstGeom prst="rect">
            <a:avLst/>
          </a:prstGeom>
          <a:noFill/>
          <a:ln>
            <a:noFill/>
          </a:ln>
        </p:spPr>
      </p:pic>
      <p:sp>
        <p:nvSpPr>
          <p:cNvPr id="14" name="Google Shape;14;p2"/>
          <p:cNvSpPr/>
          <p:nvPr/>
        </p:nvSpPr>
        <p:spPr>
          <a:xfrm>
            <a:off x="0" y="4506686"/>
            <a:ext cx="12205386" cy="2351314"/>
          </a:xfrm>
          <a:prstGeom prst="rect">
            <a:avLst/>
          </a:prstGeom>
          <a:solidFill>
            <a:srgbClr val="0A14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 name="Google Shape;15;p2"/>
          <p:cNvPicPr preferRelativeResize="0"/>
          <p:nvPr/>
        </p:nvPicPr>
        <p:blipFill rotWithShape="1">
          <a:blip r:embed="rId3">
            <a:alphaModFix/>
          </a:blip>
          <a:srcRect r="42838"/>
          <a:stretch/>
        </p:blipFill>
        <p:spPr>
          <a:xfrm rot="10800000">
            <a:off x="-1" y="2062896"/>
            <a:ext cx="1600023" cy="3020526"/>
          </a:xfrm>
          <a:prstGeom prst="rect">
            <a:avLst/>
          </a:prstGeom>
          <a:noFill/>
          <a:ln>
            <a:noFill/>
          </a:ln>
        </p:spPr>
      </p:pic>
      <p:pic>
        <p:nvPicPr>
          <p:cNvPr id="16" name="Google Shape;16;p2" descr="A picture containing text, clipart&#10;&#10;Description automatically generated"/>
          <p:cNvPicPr preferRelativeResize="0"/>
          <p:nvPr/>
        </p:nvPicPr>
        <p:blipFill rotWithShape="1">
          <a:blip r:embed="rId4">
            <a:alphaModFix/>
          </a:blip>
          <a:srcRect/>
          <a:stretch/>
        </p:blipFill>
        <p:spPr>
          <a:xfrm>
            <a:off x="733568" y="603217"/>
            <a:ext cx="2778959" cy="591918"/>
          </a:xfrm>
          <a:prstGeom prst="rect">
            <a:avLst/>
          </a:prstGeom>
          <a:noFill/>
          <a:ln>
            <a:noFill/>
          </a:ln>
        </p:spPr>
      </p:pic>
      <p:sp>
        <p:nvSpPr>
          <p:cNvPr id="17" name="Google Shape;17;p2"/>
          <p:cNvSpPr/>
          <p:nvPr/>
        </p:nvSpPr>
        <p:spPr>
          <a:xfrm>
            <a:off x="802105" y="3429000"/>
            <a:ext cx="10651958" cy="34420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8" name="Google Shape;18;p2" descr="A picture containing logo&#10;&#10;Description automatically generated"/>
          <p:cNvPicPr preferRelativeResize="0"/>
          <p:nvPr/>
        </p:nvPicPr>
        <p:blipFill rotWithShape="1">
          <a:blip r:embed="rId5">
            <a:alphaModFix/>
          </a:blip>
          <a:srcRect r="78826"/>
          <a:stretch/>
        </p:blipFill>
        <p:spPr>
          <a:xfrm>
            <a:off x="10535875" y="4940641"/>
            <a:ext cx="540914" cy="542150"/>
          </a:xfrm>
          <a:prstGeom prst="rect">
            <a:avLst/>
          </a:prstGeom>
          <a:noFill/>
          <a:ln>
            <a:noFill/>
          </a:ln>
        </p:spPr>
      </p:pic>
      <p:cxnSp>
        <p:nvCxnSpPr>
          <p:cNvPr id="19" name="Google Shape;19;p2"/>
          <p:cNvCxnSpPr/>
          <p:nvPr/>
        </p:nvCxnSpPr>
        <p:spPr>
          <a:xfrm>
            <a:off x="10225771" y="4295561"/>
            <a:ext cx="0" cy="1961062"/>
          </a:xfrm>
          <a:prstGeom prst="straightConnector1">
            <a:avLst/>
          </a:prstGeom>
          <a:noFill/>
          <a:ln w="9525" cap="flat" cmpd="sng">
            <a:solidFill>
              <a:schemeClr val="accent1"/>
            </a:solidFill>
            <a:prstDash val="solid"/>
            <a:miter lim="800000"/>
            <a:headEnd type="none" w="sm" len="sm"/>
            <a:tailEnd type="none" w="sm" len="sm"/>
          </a:ln>
        </p:spPr>
      </p:cxnSp>
      <p:sp>
        <p:nvSpPr>
          <p:cNvPr id="20" name="Google Shape;20;p2"/>
          <p:cNvSpPr txBox="1">
            <a:spLocks noGrp="1"/>
          </p:cNvSpPr>
          <p:nvPr>
            <p:ph type="body" idx="1"/>
          </p:nvPr>
        </p:nvSpPr>
        <p:spPr>
          <a:xfrm>
            <a:off x="1434265" y="6134683"/>
            <a:ext cx="8334241" cy="48487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b="0" i="1" u="none" strike="noStrike" cap="none">
                <a:solidFill>
                  <a:srgbClr val="5A19E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2"/>
          </p:nvPr>
        </p:nvSpPr>
        <p:spPr>
          <a:xfrm>
            <a:off x="1450308" y="3922939"/>
            <a:ext cx="8334241" cy="106591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3600"/>
              <a:buNone/>
              <a:defRPr sz="3600" b="0" i="0" u="none" strike="noStrike" cap="none">
                <a:solidFill>
                  <a:schemeClr val="accent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
          <p:cNvSpPr txBox="1">
            <a:spLocks noGrp="1"/>
          </p:cNvSpPr>
          <p:nvPr>
            <p:ph type="body" idx="3"/>
          </p:nvPr>
        </p:nvSpPr>
        <p:spPr>
          <a:xfrm>
            <a:off x="1459817" y="5177992"/>
            <a:ext cx="8334241" cy="48487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400"/>
              <a:buNone/>
              <a:defRPr sz="2400" b="0" i="0" u="none" strike="noStrike" cap="none">
                <a:solidFill>
                  <a:schemeClr val="accent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264963" y="206800"/>
            <a:ext cx="9076800" cy="1025600"/>
          </a:xfrm>
          <a:prstGeom prst="rect">
            <a:avLst/>
          </a:prstGeom>
          <a:noFill/>
          <a:ln>
            <a:noFill/>
          </a:ln>
        </p:spPr>
        <p:txBody>
          <a:bodyPr spcFirstLastPara="1" wrap="square" lIns="68575" tIns="34275" rIns="68575" bIns="34275" anchor="ctr" anchorCtr="0">
            <a:noAutofit/>
          </a:bodyPr>
          <a:lstStyle>
            <a:lvl1pPr lvl="0" algn="l">
              <a:lnSpc>
                <a:spcPct val="80000"/>
              </a:lnSpc>
              <a:spcBef>
                <a:spcPts val="0"/>
              </a:spcBef>
              <a:spcAft>
                <a:spcPts val="0"/>
              </a:spcAft>
              <a:buClr>
                <a:srgbClr val="0054A6"/>
              </a:buClr>
              <a:buSzPts val="2100"/>
              <a:buFont typeface="Arial"/>
              <a:buNone/>
              <a:defRPr sz="2800" b="1" cap="none">
                <a:solidFill>
                  <a:srgbClr val="0054A6"/>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75"/>
        <p:cNvGrpSpPr/>
        <p:nvPr/>
      </p:nvGrpSpPr>
      <p:grpSpPr>
        <a:xfrm>
          <a:off x="0" y="0"/>
          <a:ext cx="0" cy="0"/>
          <a:chOff x="0" y="0"/>
          <a:chExt cx="0" cy="0"/>
        </a:xfrm>
      </p:grpSpPr>
      <p:sp>
        <p:nvSpPr>
          <p:cNvPr id="76" name="Google Shape;76;p1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77" name="Google Shape;77;p14"/>
          <p:cNvSpPr txBox="1">
            <a:spLocks noGrp="1"/>
          </p:cNvSpPr>
          <p:nvPr>
            <p:ph type="title"/>
          </p:nvPr>
        </p:nvSpPr>
        <p:spPr>
          <a:xfrm>
            <a:off x="345017" y="332077"/>
            <a:ext cx="10027707" cy="77613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body" idx="1"/>
          </p:nvPr>
        </p:nvSpPr>
        <p:spPr>
          <a:xfrm>
            <a:off x="345017" y="1763713"/>
            <a:ext cx="10027707" cy="4294187"/>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SzPts val="2400"/>
              <a:buChar char="›"/>
              <a:defRPr sz="1800"/>
            </a:lvl1pPr>
            <a:lvl2pPr marL="914400" lvl="1" indent="-381000" algn="l">
              <a:lnSpc>
                <a:spcPct val="90000"/>
              </a:lnSpc>
              <a:spcBef>
                <a:spcPts val="500"/>
              </a:spcBef>
              <a:spcAft>
                <a:spcPts val="0"/>
              </a:spcAft>
              <a:buSzPts val="2400"/>
              <a:buChar char="›"/>
              <a:defRPr sz="1800"/>
            </a:lvl2pPr>
            <a:lvl3pPr marL="1371600" lvl="2" indent="-381000" algn="l">
              <a:lnSpc>
                <a:spcPct val="90000"/>
              </a:lnSpc>
              <a:spcBef>
                <a:spcPts val="500"/>
              </a:spcBef>
              <a:spcAft>
                <a:spcPts val="0"/>
              </a:spcAft>
              <a:buSzPts val="2400"/>
              <a:buChar char="›"/>
              <a:defRPr sz="1800"/>
            </a:lvl3pPr>
            <a:lvl4pPr marL="1828800" lvl="3" indent="-381000" algn="l">
              <a:lnSpc>
                <a:spcPct val="90000"/>
              </a:lnSpc>
              <a:spcBef>
                <a:spcPts val="500"/>
              </a:spcBef>
              <a:spcAft>
                <a:spcPts val="0"/>
              </a:spcAft>
              <a:buSzPts val="2400"/>
              <a:buChar char="›"/>
              <a:defRPr sz="1800"/>
            </a:lvl4pPr>
            <a:lvl5pPr marL="2286000" lvl="4" indent="-381000" algn="l">
              <a:lnSpc>
                <a:spcPct val="90000"/>
              </a:lnSpc>
              <a:spcBef>
                <a:spcPts val="500"/>
              </a:spcBef>
              <a:spcAft>
                <a:spcPts val="0"/>
              </a:spcAft>
              <a:buSzPts val="2400"/>
              <a:buChar char="›"/>
              <a:defRPr sz="1800"/>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9" name="Google Shape;79;p14"/>
          <p:cNvSpPr txBox="1">
            <a:spLocks noGrp="1"/>
          </p:cNvSpPr>
          <p:nvPr>
            <p:ph type="body" idx="2"/>
          </p:nvPr>
        </p:nvSpPr>
        <p:spPr>
          <a:xfrm>
            <a:off x="345017" y="1228002"/>
            <a:ext cx="10037763" cy="4921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1600">
                <a:solidFill>
                  <a:schemeClr val="dk2"/>
                </a:solidFill>
              </a:defRPr>
            </a:lvl1pPr>
            <a:lvl2pPr marL="914400" lvl="1" indent="-381000" algn="l">
              <a:lnSpc>
                <a:spcPct val="90000"/>
              </a:lnSpc>
              <a:spcBef>
                <a:spcPts val="500"/>
              </a:spcBef>
              <a:spcAft>
                <a:spcPts val="0"/>
              </a:spcAft>
              <a:buSzPts val="2400"/>
              <a:buChar char="›"/>
              <a:defRPr/>
            </a:lvl2pPr>
            <a:lvl3pPr marL="1371600" lvl="2" indent="-381000" algn="l">
              <a:lnSpc>
                <a:spcPct val="90000"/>
              </a:lnSpc>
              <a:spcBef>
                <a:spcPts val="500"/>
              </a:spcBef>
              <a:spcAft>
                <a:spcPts val="0"/>
              </a:spcAft>
              <a:buSzPts val="2400"/>
              <a:buChar char="›"/>
              <a:defRPr/>
            </a:lvl3pPr>
            <a:lvl4pPr marL="1828800" lvl="3" indent="-381000" algn="l">
              <a:lnSpc>
                <a:spcPct val="90000"/>
              </a:lnSpc>
              <a:spcBef>
                <a:spcPts val="500"/>
              </a:spcBef>
              <a:spcAft>
                <a:spcPts val="0"/>
              </a:spcAft>
              <a:buSzPts val="2400"/>
              <a:buChar char="›"/>
              <a:defRPr/>
            </a:lvl4pPr>
            <a:lvl5pPr marL="2286000" lvl="4" indent="-381000" algn="l">
              <a:lnSpc>
                <a:spcPct val="90000"/>
              </a:lnSpc>
              <a:spcBef>
                <a:spcPts val="500"/>
              </a:spcBef>
              <a:spcAft>
                <a:spcPts val="0"/>
              </a:spcAft>
              <a:buSzPts val="24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2"/>
        <p:cNvGrpSpPr/>
        <p:nvPr/>
      </p:nvGrpSpPr>
      <p:grpSpPr>
        <a:xfrm>
          <a:off x="0" y="0"/>
          <a:ext cx="0" cy="0"/>
          <a:chOff x="0" y="0"/>
          <a:chExt cx="0" cy="0"/>
        </a:xfrm>
      </p:grpSpPr>
      <p:sp>
        <p:nvSpPr>
          <p:cNvPr id="53" name="Google Shape;53;p9"/>
          <p:cNvSpPr txBox="1">
            <a:spLocks noGrp="1"/>
          </p:cNvSpPr>
          <p:nvPr>
            <p:ph type="body" idx="1"/>
          </p:nvPr>
        </p:nvSpPr>
        <p:spPr>
          <a:xfrm>
            <a:off x="381000" y="150315"/>
            <a:ext cx="11253280" cy="92785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9"/>
          <p:cNvSpPr txBox="1">
            <a:spLocks noGrp="1"/>
          </p:cNvSpPr>
          <p:nvPr>
            <p:ph type="body" idx="2"/>
          </p:nvPr>
        </p:nvSpPr>
        <p:spPr>
          <a:xfrm>
            <a:off x="381000" y="1270000"/>
            <a:ext cx="11253788" cy="480325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35067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7"/>
        <p:cNvGrpSpPr/>
        <p:nvPr/>
      </p:nvGrpSpPr>
      <p:grpSpPr>
        <a:xfrm>
          <a:off x="0" y="0"/>
          <a:ext cx="0" cy="0"/>
          <a:chOff x="0" y="0"/>
          <a:chExt cx="0" cy="0"/>
        </a:xfrm>
      </p:grpSpPr>
      <p:sp>
        <p:nvSpPr>
          <p:cNvPr id="88" name="Google Shape;88;p16"/>
          <p:cNvSpPr txBox="1">
            <a:spLocks noGrp="1"/>
          </p:cNvSpPr>
          <p:nvPr>
            <p:ph type="body" idx="1"/>
          </p:nvPr>
        </p:nvSpPr>
        <p:spPr>
          <a:xfrm>
            <a:off x="992776" y="150315"/>
            <a:ext cx="10641600" cy="6345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
  <p:cSld name="Cover ">
    <p:spTree>
      <p:nvGrpSpPr>
        <p:cNvPr id="1" name="Shape 90"/>
        <p:cNvGrpSpPr/>
        <p:nvPr/>
      </p:nvGrpSpPr>
      <p:grpSpPr>
        <a:xfrm>
          <a:off x="0" y="0"/>
          <a:ext cx="0" cy="0"/>
          <a:chOff x="0" y="0"/>
          <a:chExt cx="0" cy="0"/>
        </a:xfrm>
      </p:grpSpPr>
      <p:pic>
        <p:nvPicPr>
          <p:cNvPr id="91" name="Google Shape;91;p18" descr="A picture containing text, person&#10;&#10;Description automatically generated"/>
          <p:cNvPicPr preferRelativeResize="0"/>
          <p:nvPr/>
        </p:nvPicPr>
        <p:blipFill rotWithShape="1">
          <a:blip r:embed="rId2">
            <a:alphaModFix/>
          </a:blip>
          <a:srcRect t="7336" b="18556"/>
          <a:stretch/>
        </p:blipFill>
        <p:spPr>
          <a:xfrm flipH="1">
            <a:off x="-1" y="0"/>
            <a:ext cx="12205383" cy="6023053"/>
          </a:xfrm>
          <a:prstGeom prst="rect">
            <a:avLst/>
          </a:prstGeom>
          <a:noFill/>
          <a:ln>
            <a:noFill/>
          </a:ln>
        </p:spPr>
      </p:pic>
      <p:sp>
        <p:nvSpPr>
          <p:cNvPr id="92" name="Google Shape;92;p18"/>
          <p:cNvSpPr/>
          <p:nvPr/>
        </p:nvSpPr>
        <p:spPr>
          <a:xfrm>
            <a:off x="0" y="4506686"/>
            <a:ext cx="12205500" cy="2351400"/>
          </a:xfrm>
          <a:prstGeom prst="rect">
            <a:avLst/>
          </a:prstGeom>
          <a:solidFill>
            <a:srgbClr val="0A14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3" name="Google Shape;93;p18"/>
          <p:cNvPicPr preferRelativeResize="0"/>
          <p:nvPr/>
        </p:nvPicPr>
        <p:blipFill rotWithShape="1">
          <a:blip r:embed="rId3">
            <a:alphaModFix/>
          </a:blip>
          <a:srcRect r="42837"/>
          <a:stretch/>
        </p:blipFill>
        <p:spPr>
          <a:xfrm rot="10800000">
            <a:off x="-1" y="2062896"/>
            <a:ext cx="1600023" cy="3020526"/>
          </a:xfrm>
          <a:prstGeom prst="rect">
            <a:avLst/>
          </a:prstGeom>
          <a:noFill/>
          <a:ln>
            <a:noFill/>
          </a:ln>
        </p:spPr>
      </p:pic>
      <p:pic>
        <p:nvPicPr>
          <p:cNvPr id="94" name="Google Shape;94;p18" descr="A picture containing text, clipart&#10;&#10;Description automatically generated"/>
          <p:cNvPicPr preferRelativeResize="0"/>
          <p:nvPr/>
        </p:nvPicPr>
        <p:blipFill rotWithShape="1">
          <a:blip r:embed="rId4">
            <a:alphaModFix/>
          </a:blip>
          <a:srcRect/>
          <a:stretch/>
        </p:blipFill>
        <p:spPr>
          <a:xfrm>
            <a:off x="733568" y="603217"/>
            <a:ext cx="2778960" cy="591918"/>
          </a:xfrm>
          <a:prstGeom prst="rect">
            <a:avLst/>
          </a:prstGeom>
          <a:noFill/>
          <a:ln>
            <a:noFill/>
          </a:ln>
        </p:spPr>
      </p:pic>
      <p:sp>
        <p:nvSpPr>
          <p:cNvPr id="95" name="Google Shape;95;p18"/>
          <p:cNvSpPr/>
          <p:nvPr/>
        </p:nvSpPr>
        <p:spPr>
          <a:xfrm>
            <a:off x="802105" y="3429000"/>
            <a:ext cx="10652100" cy="3442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6" name="Google Shape;96;p18" descr="A picture containing logo&#10;&#10;Description automatically generated"/>
          <p:cNvPicPr preferRelativeResize="0"/>
          <p:nvPr/>
        </p:nvPicPr>
        <p:blipFill rotWithShape="1">
          <a:blip r:embed="rId5">
            <a:alphaModFix/>
          </a:blip>
          <a:srcRect r="78826"/>
          <a:stretch/>
        </p:blipFill>
        <p:spPr>
          <a:xfrm>
            <a:off x="10535875" y="4940641"/>
            <a:ext cx="540913" cy="542150"/>
          </a:xfrm>
          <a:prstGeom prst="rect">
            <a:avLst/>
          </a:prstGeom>
          <a:noFill/>
          <a:ln>
            <a:noFill/>
          </a:ln>
        </p:spPr>
      </p:pic>
      <p:cxnSp>
        <p:nvCxnSpPr>
          <p:cNvPr id="97" name="Google Shape;97;p18"/>
          <p:cNvCxnSpPr/>
          <p:nvPr/>
        </p:nvCxnSpPr>
        <p:spPr>
          <a:xfrm>
            <a:off x="10225771" y="4295561"/>
            <a:ext cx="0" cy="1961100"/>
          </a:xfrm>
          <a:prstGeom prst="straightConnector1">
            <a:avLst/>
          </a:prstGeom>
          <a:noFill/>
          <a:ln w="9525" cap="flat" cmpd="sng">
            <a:solidFill>
              <a:schemeClr val="accent1"/>
            </a:solidFill>
            <a:prstDash val="solid"/>
            <a:miter lim="800000"/>
            <a:headEnd type="none" w="sm" len="sm"/>
            <a:tailEnd type="none" w="sm" len="sm"/>
          </a:ln>
        </p:spPr>
      </p:cxnSp>
      <p:sp>
        <p:nvSpPr>
          <p:cNvPr id="98" name="Google Shape;98;p18"/>
          <p:cNvSpPr txBox="1">
            <a:spLocks noGrp="1"/>
          </p:cNvSpPr>
          <p:nvPr>
            <p:ph type="body" idx="1"/>
          </p:nvPr>
        </p:nvSpPr>
        <p:spPr>
          <a:xfrm>
            <a:off x="1434265" y="6134683"/>
            <a:ext cx="8334300" cy="4848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1600"/>
              <a:buNone/>
              <a:defRPr sz="1600" b="0" i="1" u="none" strike="noStrike" cap="none">
                <a:solidFill>
                  <a:srgbClr val="5A19EB"/>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p18"/>
          <p:cNvSpPr txBox="1">
            <a:spLocks noGrp="1"/>
          </p:cNvSpPr>
          <p:nvPr>
            <p:ph type="body" idx="2"/>
          </p:nvPr>
        </p:nvSpPr>
        <p:spPr>
          <a:xfrm>
            <a:off x="1450308" y="3922939"/>
            <a:ext cx="8334300" cy="10659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3600"/>
              <a:buNone/>
              <a:defRPr sz="3600" b="0" i="0" u="none" strike="noStrike"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0" name="Google Shape;100;p18"/>
          <p:cNvSpPr txBox="1">
            <a:spLocks noGrp="1"/>
          </p:cNvSpPr>
          <p:nvPr>
            <p:ph type="body" idx="3"/>
          </p:nvPr>
        </p:nvSpPr>
        <p:spPr>
          <a:xfrm>
            <a:off x="1459817" y="5177992"/>
            <a:ext cx="8334300" cy="4848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400"/>
              <a:buNone/>
              <a:defRPr sz="2400" b="0" i="0" u="none" strike="noStrike" cap="none">
                <a:solidFill>
                  <a:schemeClr val="accent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Side">
  <p:cSld name="One Side">
    <p:spTree>
      <p:nvGrpSpPr>
        <p:cNvPr id="1" name="Shape 101"/>
        <p:cNvGrpSpPr/>
        <p:nvPr/>
      </p:nvGrpSpPr>
      <p:grpSpPr>
        <a:xfrm>
          <a:off x="0" y="0"/>
          <a:ext cx="0" cy="0"/>
          <a:chOff x="0" y="0"/>
          <a:chExt cx="0" cy="0"/>
        </a:xfrm>
      </p:grpSpPr>
      <p:sp>
        <p:nvSpPr>
          <p:cNvPr id="102" name="Google Shape;102;p19"/>
          <p:cNvSpPr/>
          <p:nvPr/>
        </p:nvSpPr>
        <p:spPr>
          <a:xfrm>
            <a:off x="0" y="0"/>
            <a:ext cx="3384900" cy="6858000"/>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1446"/>
              </a:solidFill>
              <a:latin typeface="Arial"/>
              <a:ea typeface="Arial"/>
              <a:cs typeface="Arial"/>
              <a:sym typeface="Arial"/>
            </a:endParaRPr>
          </a:p>
        </p:txBody>
      </p:sp>
      <p:sp>
        <p:nvSpPr>
          <p:cNvPr id="103" name="Google Shape;103;p19"/>
          <p:cNvSpPr txBox="1">
            <a:spLocks noGrp="1"/>
          </p:cNvSpPr>
          <p:nvPr>
            <p:ph type="body" idx="1"/>
          </p:nvPr>
        </p:nvSpPr>
        <p:spPr>
          <a:xfrm>
            <a:off x="592646" y="1255394"/>
            <a:ext cx="2488200" cy="1443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000"/>
              <a:buNone/>
              <a:defRPr sz="2000" b="1" i="0" u="none" strike="noStrike" cap="none">
                <a:solidFill>
                  <a:srgbClr val="0A1446"/>
                </a:solidFill>
                <a:latin typeface="Arial"/>
                <a:ea typeface="Arial"/>
                <a:cs typeface="Arial"/>
                <a:sym typeface="Arial"/>
              </a:defRPr>
            </a:lvl1pPr>
            <a:lvl2pPr marL="914400" lvl="1" indent="-228600" algn="ctr" rtl="0">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2pPr>
            <a:lvl3pPr marL="1371600" lvl="2" indent="-228600" algn="ctr" rtl="0">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3pPr>
            <a:lvl4pPr marL="1828800" lvl="3" indent="-228600" algn="ctr" rtl="0">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4pPr>
            <a:lvl5pPr marL="2286000" lvl="4" indent="-228600" algn="ctr" rtl="0">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4" name="Google Shape;104;p19"/>
          <p:cNvCxnSpPr/>
          <p:nvPr/>
        </p:nvCxnSpPr>
        <p:spPr>
          <a:xfrm>
            <a:off x="398762" y="1035961"/>
            <a:ext cx="0" cy="5829300"/>
          </a:xfrm>
          <a:prstGeom prst="straightConnector1">
            <a:avLst/>
          </a:prstGeom>
          <a:noFill/>
          <a:ln w="19050" cap="flat" cmpd="sng">
            <a:solidFill>
              <a:schemeClr val="accent1"/>
            </a:solidFill>
            <a:prstDash val="solid"/>
            <a:miter lim="800000"/>
            <a:headEnd type="none" w="sm" len="sm"/>
            <a:tailEnd type="none" w="sm" len="sm"/>
          </a:ln>
        </p:spPr>
      </p:cxnSp>
      <p:pic>
        <p:nvPicPr>
          <p:cNvPr id="105" name="Google Shape;105;p19" descr="A picture containing logo&#10;&#10;Description automatically generated"/>
          <p:cNvPicPr preferRelativeResize="0"/>
          <p:nvPr/>
        </p:nvPicPr>
        <p:blipFill rotWithShape="1">
          <a:blip r:embed="rId2">
            <a:alphaModFix/>
          </a:blip>
          <a:srcRect r="77873"/>
          <a:stretch/>
        </p:blipFill>
        <p:spPr>
          <a:xfrm>
            <a:off x="127020" y="268409"/>
            <a:ext cx="554742" cy="532055"/>
          </a:xfrm>
          <a:prstGeom prst="rect">
            <a:avLst/>
          </a:prstGeom>
          <a:noFill/>
          <a:ln>
            <a:noFill/>
          </a:ln>
        </p:spPr>
      </p:pic>
      <p:sp>
        <p:nvSpPr>
          <p:cNvPr id="106" name="Google Shape;106;p19"/>
          <p:cNvSpPr txBox="1">
            <a:spLocks noGrp="1"/>
          </p:cNvSpPr>
          <p:nvPr>
            <p:ph type="body" idx="2"/>
          </p:nvPr>
        </p:nvSpPr>
        <p:spPr>
          <a:xfrm>
            <a:off x="3578766" y="417095"/>
            <a:ext cx="8228100" cy="6144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7" name="Google Shape;107;p19"/>
          <p:cNvSpPr txBox="1">
            <a:spLocks noGrp="1"/>
          </p:cNvSpPr>
          <p:nvPr>
            <p:ph type="body" idx="3"/>
          </p:nvPr>
        </p:nvSpPr>
        <p:spPr>
          <a:xfrm>
            <a:off x="592646" y="2837918"/>
            <a:ext cx="2488200" cy="27585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1600"/>
              <a:buNone/>
              <a:defRPr sz="1600">
                <a:solidFill>
                  <a:schemeClr val="accent3"/>
                </a:solidFill>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400"/>
              <a:buNone/>
              <a:defRPr/>
            </a:lvl3pPr>
            <a:lvl4pPr marL="1828800" lvl="3" indent="-228600" algn="l" rtl="0">
              <a:lnSpc>
                <a:spcPct val="90000"/>
              </a:lnSpc>
              <a:spcBef>
                <a:spcPts val="500"/>
              </a:spcBef>
              <a:spcAft>
                <a:spcPts val="0"/>
              </a:spcAft>
              <a:buSzPts val="2400"/>
              <a:buNone/>
              <a:defRPr/>
            </a:lvl4pPr>
            <a:lvl5pPr marL="2286000" lvl="4" indent="-228600" algn="l" rtl="0">
              <a:lnSpc>
                <a:spcPct val="90000"/>
              </a:lnSpc>
              <a:spcBef>
                <a:spcPts val="500"/>
              </a:spcBef>
              <a:spcAft>
                <a:spcPts val="0"/>
              </a:spcAft>
              <a:buSzPts val="2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spTree>
      <p:nvGrpSpPr>
        <p:cNvPr id="1" name="Shape 108"/>
        <p:cNvGrpSpPr/>
        <p:nvPr/>
      </p:nvGrpSpPr>
      <p:grpSpPr>
        <a:xfrm>
          <a:off x="0" y="0"/>
          <a:ext cx="0" cy="0"/>
          <a:chOff x="0" y="0"/>
          <a:chExt cx="0" cy="0"/>
        </a:xfrm>
      </p:grpSpPr>
      <p:sp>
        <p:nvSpPr>
          <p:cNvPr id="109" name="Google Shape;109;p20"/>
          <p:cNvSpPr txBox="1">
            <a:spLocks noGrp="1"/>
          </p:cNvSpPr>
          <p:nvPr>
            <p:ph type="body" idx="1"/>
          </p:nvPr>
        </p:nvSpPr>
        <p:spPr>
          <a:xfrm>
            <a:off x="992776" y="150315"/>
            <a:ext cx="10641600" cy="6345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0" name="Google Shape;110;p20"/>
          <p:cNvSpPr txBox="1">
            <a:spLocks noGrp="1"/>
          </p:cNvSpPr>
          <p:nvPr>
            <p:ph type="body" idx="2"/>
          </p:nvPr>
        </p:nvSpPr>
        <p:spPr>
          <a:xfrm>
            <a:off x="992776" y="1489167"/>
            <a:ext cx="10641900" cy="51198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000"/>
              <a:buNone/>
              <a:defRPr sz="2000"/>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400"/>
              <a:buNone/>
              <a:defRPr/>
            </a:lvl3pPr>
            <a:lvl4pPr marL="1828800" lvl="3" indent="-228600" algn="l" rtl="0">
              <a:lnSpc>
                <a:spcPct val="90000"/>
              </a:lnSpc>
              <a:spcBef>
                <a:spcPts val="500"/>
              </a:spcBef>
              <a:spcAft>
                <a:spcPts val="0"/>
              </a:spcAft>
              <a:buSzPts val="2400"/>
              <a:buNone/>
              <a:defRPr/>
            </a:lvl4pPr>
            <a:lvl5pPr marL="2286000" lvl="4" indent="-228600" algn="l" rtl="0">
              <a:lnSpc>
                <a:spcPct val="90000"/>
              </a:lnSpc>
              <a:spcBef>
                <a:spcPts val="500"/>
              </a:spcBef>
              <a:spcAft>
                <a:spcPts val="0"/>
              </a:spcAft>
              <a:buSzPts val="2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p20"/>
          <p:cNvSpPr txBox="1">
            <a:spLocks noGrp="1"/>
          </p:cNvSpPr>
          <p:nvPr>
            <p:ph type="body" idx="3"/>
          </p:nvPr>
        </p:nvSpPr>
        <p:spPr>
          <a:xfrm>
            <a:off x="992776" y="862104"/>
            <a:ext cx="10641600" cy="431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0"/>
              </a:spcBef>
              <a:spcAft>
                <a:spcPts val="0"/>
              </a:spcAft>
              <a:buSzPts val="1800"/>
              <a:buNone/>
              <a:defRPr sz="1800" cap="none">
                <a:solidFill>
                  <a:srgbClr val="5A19EB"/>
                </a:solidFill>
                <a:latin typeface="Arial"/>
                <a:ea typeface="Arial"/>
                <a:cs typeface="Arial"/>
                <a:sym typeface="Arial"/>
              </a:defRPr>
            </a:lvl1pPr>
            <a:lvl2pPr marL="914400" lvl="1" indent="-381000" algn="ctr" rtl="0">
              <a:lnSpc>
                <a:spcPct val="90000"/>
              </a:lnSpc>
              <a:spcBef>
                <a:spcPts val="500"/>
              </a:spcBef>
              <a:spcAft>
                <a:spcPts val="0"/>
              </a:spcAft>
              <a:buSzPts val="2400"/>
              <a:buChar char="›"/>
              <a:defRPr/>
            </a:lvl2pPr>
            <a:lvl3pPr marL="1371600" lvl="2" indent="-381000" algn="ctr" rtl="0">
              <a:lnSpc>
                <a:spcPct val="90000"/>
              </a:lnSpc>
              <a:spcBef>
                <a:spcPts val="500"/>
              </a:spcBef>
              <a:spcAft>
                <a:spcPts val="0"/>
              </a:spcAft>
              <a:buSzPts val="2400"/>
              <a:buChar char="›"/>
              <a:defRPr/>
            </a:lvl3pPr>
            <a:lvl4pPr marL="1828800" lvl="3" indent="-381000" algn="ctr" rtl="0">
              <a:lnSpc>
                <a:spcPct val="90000"/>
              </a:lnSpc>
              <a:spcBef>
                <a:spcPts val="500"/>
              </a:spcBef>
              <a:spcAft>
                <a:spcPts val="0"/>
              </a:spcAft>
              <a:buSzPts val="2400"/>
              <a:buChar char="›"/>
              <a:defRPr/>
            </a:lvl4pPr>
            <a:lvl5pPr marL="2286000" lvl="4" indent="-381000" algn="ctr" rtl="0">
              <a:lnSpc>
                <a:spcPct val="90000"/>
              </a:lnSpc>
              <a:spcBef>
                <a:spcPts val="500"/>
              </a:spcBef>
              <a:spcAft>
                <a:spcPts val="0"/>
              </a:spcAft>
              <a:buSzPts val="24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ransition Slide 1">
  <p:cSld name="Transition Slide 1">
    <p:spTree>
      <p:nvGrpSpPr>
        <p:cNvPr id="1" name="Shape 112"/>
        <p:cNvGrpSpPr/>
        <p:nvPr/>
      </p:nvGrpSpPr>
      <p:grpSpPr>
        <a:xfrm>
          <a:off x="0" y="0"/>
          <a:ext cx="0" cy="0"/>
          <a:chOff x="0" y="0"/>
          <a:chExt cx="0" cy="0"/>
        </a:xfrm>
      </p:grpSpPr>
      <p:sp>
        <p:nvSpPr>
          <p:cNvPr id="113" name="Google Shape;113;p21"/>
          <p:cNvSpPr/>
          <p:nvPr/>
        </p:nvSpPr>
        <p:spPr>
          <a:xfrm rot="-5400000">
            <a:off x="-2945699" y="2945702"/>
            <a:ext cx="6858000" cy="966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288CB4"/>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4" name="Google Shape;114;p21"/>
          <p:cNvSpPr/>
          <p:nvPr/>
        </p:nvSpPr>
        <p:spPr>
          <a:xfrm rot="-5400000">
            <a:off x="-1634100" y="1634099"/>
            <a:ext cx="6858000" cy="3589800"/>
          </a:xfrm>
          <a:prstGeom prst="rect">
            <a:avLst/>
          </a:prstGeom>
          <a:solidFill>
            <a:srgbClr val="0A14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288CB4"/>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15" name="Google Shape;115;p21"/>
          <p:cNvPicPr preferRelativeResize="0"/>
          <p:nvPr/>
        </p:nvPicPr>
        <p:blipFill rotWithShape="1">
          <a:blip r:embed="rId2">
            <a:alphaModFix/>
          </a:blip>
          <a:srcRect/>
          <a:stretch/>
        </p:blipFill>
        <p:spPr>
          <a:xfrm>
            <a:off x="-947062" y="84240"/>
            <a:ext cx="2697485" cy="2910846"/>
          </a:xfrm>
          <a:prstGeom prst="rect">
            <a:avLst/>
          </a:prstGeom>
          <a:noFill/>
          <a:ln>
            <a:noFill/>
          </a:ln>
        </p:spPr>
      </p:pic>
      <p:cxnSp>
        <p:nvCxnSpPr>
          <p:cNvPr id="116" name="Google Shape;116;p21"/>
          <p:cNvCxnSpPr/>
          <p:nvPr/>
        </p:nvCxnSpPr>
        <p:spPr>
          <a:xfrm>
            <a:off x="7204015" y="2345558"/>
            <a:ext cx="0" cy="2568600"/>
          </a:xfrm>
          <a:prstGeom prst="straightConnector1">
            <a:avLst/>
          </a:prstGeom>
          <a:noFill/>
          <a:ln w="9525" cap="flat" cmpd="sng">
            <a:solidFill>
              <a:schemeClr val="accent1"/>
            </a:solidFill>
            <a:prstDash val="solid"/>
            <a:miter lim="800000"/>
            <a:headEnd type="none" w="sm" len="sm"/>
            <a:tailEnd type="none" w="sm" len="sm"/>
          </a:ln>
        </p:spPr>
      </p:cxnSp>
      <p:sp>
        <p:nvSpPr>
          <p:cNvPr id="117" name="Google Shape;117;p21"/>
          <p:cNvSpPr txBox="1"/>
          <p:nvPr/>
        </p:nvSpPr>
        <p:spPr>
          <a:xfrm>
            <a:off x="7585579" y="4470900"/>
            <a:ext cx="2350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5A19EB"/>
                </a:solidFill>
                <a:latin typeface="Arial"/>
                <a:ea typeface="Arial"/>
                <a:cs typeface="Arial"/>
                <a:sym typeface="Arial"/>
              </a:rPr>
              <a:t>ONAPSIS.COM</a:t>
            </a:r>
            <a:endParaRPr sz="1600" b="1" i="0" u="none" strike="noStrike" cap="none">
              <a:solidFill>
                <a:srgbClr val="5A19EB"/>
              </a:solidFill>
              <a:latin typeface="Arial"/>
              <a:ea typeface="Arial"/>
              <a:cs typeface="Arial"/>
              <a:sym typeface="Arial"/>
            </a:endParaRPr>
          </a:p>
        </p:txBody>
      </p:sp>
      <p:sp>
        <p:nvSpPr>
          <p:cNvPr id="118" name="Google Shape;118;p21"/>
          <p:cNvSpPr/>
          <p:nvPr/>
        </p:nvSpPr>
        <p:spPr>
          <a:xfrm>
            <a:off x="7494138" y="4369298"/>
            <a:ext cx="2172300" cy="479400"/>
          </a:xfrm>
          <a:prstGeom prst="roundRect">
            <a:avLst>
              <a:gd name="adj" fmla="val 50000"/>
            </a:avLst>
          </a:prstGeom>
          <a:noFill/>
          <a:ln w="12700" cap="flat" cmpd="sng">
            <a:solidFill>
              <a:srgbClr val="5A19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9" name="Google Shape;119;p21" descr="A picture containing text, clipart&#10;&#10;Description automatically generated"/>
          <p:cNvPicPr preferRelativeResize="0"/>
          <p:nvPr/>
        </p:nvPicPr>
        <p:blipFill rotWithShape="1">
          <a:blip r:embed="rId3">
            <a:alphaModFix/>
          </a:blip>
          <a:srcRect/>
          <a:stretch/>
        </p:blipFill>
        <p:spPr>
          <a:xfrm>
            <a:off x="618243" y="5540975"/>
            <a:ext cx="2353238" cy="5012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80999" y="134789"/>
            <a:ext cx="11253300" cy="863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2"/>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22" name="Google Shape;122;p22"/>
          <p:cNvSpPr txBox="1">
            <a:spLocks noGrp="1"/>
          </p:cNvSpPr>
          <p:nvPr>
            <p:ph type="body" idx="1"/>
          </p:nvPr>
        </p:nvSpPr>
        <p:spPr>
          <a:xfrm>
            <a:off x="381000" y="1110572"/>
            <a:ext cx="11253300" cy="46020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SzPts val="1900"/>
              <a:buChar char="•"/>
              <a:defRPr/>
            </a:lvl1pPr>
            <a:lvl2pPr marL="914400" lvl="1" indent="-349250" algn="l" rtl="0">
              <a:lnSpc>
                <a:spcPct val="90000"/>
              </a:lnSpc>
              <a:spcBef>
                <a:spcPts val="500"/>
              </a:spcBef>
              <a:spcAft>
                <a:spcPts val="0"/>
              </a:spcAft>
              <a:buSzPts val="1900"/>
              <a:buChar char="•"/>
              <a:defRPr/>
            </a:lvl2pPr>
            <a:lvl3pPr marL="1371600" lvl="2" indent="-349250" algn="l" rtl="0">
              <a:lnSpc>
                <a:spcPct val="90000"/>
              </a:lnSpc>
              <a:spcBef>
                <a:spcPts val="500"/>
              </a:spcBef>
              <a:spcAft>
                <a:spcPts val="0"/>
              </a:spcAft>
              <a:buSzPts val="1900"/>
              <a:buChar char="•"/>
              <a:defRPr/>
            </a:lvl3pPr>
            <a:lvl4pPr marL="1828800" lvl="3" indent="-349250" algn="l" rtl="0">
              <a:lnSpc>
                <a:spcPct val="90000"/>
              </a:lnSpc>
              <a:spcBef>
                <a:spcPts val="500"/>
              </a:spcBef>
              <a:spcAft>
                <a:spcPts val="0"/>
              </a:spcAft>
              <a:buSzPts val="1900"/>
              <a:buChar char="•"/>
              <a:defRPr/>
            </a:lvl4pPr>
            <a:lvl5pPr marL="2286000" lvl="4" indent="-349250" algn="l" rtl="0">
              <a:lnSpc>
                <a:spcPct val="90000"/>
              </a:lnSpc>
              <a:spcBef>
                <a:spcPts val="500"/>
              </a:spcBef>
              <a:spcAft>
                <a:spcPts val="0"/>
              </a:spcAft>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23" name="Google Shape;123;p22"/>
          <p:cNvSpPr txBox="1">
            <a:spLocks noGrp="1"/>
          </p:cNvSpPr>
          <p:nvPr>
            <p:ph type="ftr" idx="11"/>
          </p:nvPr>
        </p:nvSpPr>
        <p:spPr>
          <a:xfrm>
            <a:off x="381000" y="5777853"/>
            <a:ext cx="112533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24" name="Google Shape;124;p22"/>
          <p:cNvSpPr txBox="1">
            <a:spLocks noGrp="1"/>
          </p:cNvSpPr>
          <p:nvPr>
            <p:ph type="sldNum" idx="12"/>
          </p:nvPr>
        </p:nvSpPr>
        <p:spPr>
          <a:xfrm>
            <a:off x="381000" y="6356351"/>
            <a:ext cx="4167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ransition Slide 1">
  <p:cSld name="Transition Slide 1">
    <p:spTree>
      <p:nvGrpSpPr>
        <p:cNvPr id="1" name="Shape 28"/>
        <p:cNvGrpSpPr/>
        <p:nvPr/>
      </p:nvGrpSpPr>
      <p:grpSpPr>
        <a:xfrm>
          <a:off x="0" y="0"/>
          <a:ext cx="0" cy="0"/>
          <a:chOff x="0" y="0"/>
          <a:chExt cx="0" cy="0"/>
        </a:xfrm>
      </p:grpSpPr>
      <p:sp>
        <p:nvSpPr>
          <p:cNvPr id="29" name="Google Shape;29;p5"/>
          <p:cNvSpPr/>
          <p:nvPr/>
        </p:nvSpPr>
        <p:spPr>
          <a:xfrm rot="-5400000">
            <a:off x="-2945675" y="2945676"/>
            <a:ext cx="6858001" cy="966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288CB4"/>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 name="Google Shape;30;p5"/>
          <p:cNvSpPr/>
          <p:nvPr/>
        </p:nvSpPr>
        <p:spPr>
          <a:xfrm rot="-5400000">
            <a:off x="-1634139" y="1634136"/>
            <a:ext cx="6858002" cy="3589725"/>
          </a:xfrm>
          <a:prstGeom prst="rect">
            <a:avLst/>
          </a:prstGeom>
          <a:solidFill>
            <a:srgbClr val="0A14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288CB4"/>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31" name="Google Shape;31;p5"/>
          <p:cNvPicPr preferRelativeResize="0"/>
          <p:nvPr/>
        </p:nvPicPr>
        <p:blipFill rotWithShape="1">
          <a:blip r:embed="rId2">
            <a:alphaModFix/>
          </a:blip>
          <a:srcRect/>
          <a:stretch/>
        </p:blipFill>
        <p:spPr>
          <a:xfrm>
            <a:off x="-947062" y="84240"/>
            <a:ext cx="2697485" cy="2910845"/>
          </a:xfrm>
          <a:prstGeom prst="rect">
            <a:avLst/>
          </a:prstGeom>
          <a:noFill/>
          <a:ln>
            <a:noFill/>
          </a:ln>
        </p:spPr>
      </p:pic>
      <p:cxnSp>
        <p:nvCxnSpPr>
          <p:cNvPr id="32" name="Google Shape;32;p5"/>
          <p:cNvCxnSpPr/>
          <p:nvPr/>
        </p:nvCxnSpPr>
        <p:spPr>
          <a:xfrm>
            <a:off x="7204015" y="2345558"/>
            <a:ext cx="0" cy="2568688"/>
          </a:xfrm>
          <a:prstGeom prst="straightConnector1">
            <a:avLst/>
          </a:prstGeom>
          <a:noFill/>
          <a:ln w="9525" cap="flat" cmpd="sng">
            <a:solidFill>
              <a:schemeClr val="accent1"/>
            </a:solidFill>
            <a:prstDash val="solid"/>
            <a:miter lim="800000"/>
            <a:headEnd type="none" w="sm" len="sm"/>
            <a:tailEnd type="none" w="sm" len="sm"/>
          </a:ln>
        </p:spPr>
      </p:cxnSp>
      <p:sp>
        <p:nvSpPr>
          <p:cNvPr id="33" name="Google Shape;33;p5"/>
          <p:cNvSpPr txBox="1"/>
          <p:nvPr/>
        </p:nvSpPr>
        <p:spPr>
          <a:xfrm>
            <a:off x="7585579" y="4470900"/>
            <a:ext cx="235010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5A19EB"/>
                </a:solidFill>
                <a:latin typeface="Arial"/>
                <a:ea typeface="Arial"/>
                <a:cs typeface="Arial"/>
                <a:sym typeface="Arial"/>
              </a:rPr>
              <a:t>ONAPSIS.COM</a:t>
            </a:r>
            <a:endParaRPr sz="1600" b="1" i="0" u="none" strike="noStrike" cap="none">
              <a:solidFill>
                <a:srgbClr val="5A19EB"/>
              </a:solidFill>
              <a:latin typeface="Arial"/>
              <a:ea typeface="Arial"/>
              <a:cs typeface="Arial"/>
              <a:sym typeface="Arial"/>
            </a:endParaRPr>
          </a:p>
        </p:txBody>
      </p:sp>
      <p:sp>
        <p:nvSpPr>
          <p:cNvPr id="34" name="Google Shape;34;p5"/>
          <p:cNvSpPr/>
          <p:nvPr/>
        </p:nvSpPr>
        <p:spPr>
          <a:xfrm>
            <a:off x="7494138" y="4369298"/>
            <a:ext cx="2172369" cy="479345"/>
          </a:xfrm>
          <a:prstGeom prst="roundRect">
            <a:avLst>
              <a:gd name="adj" fmla="val 50000"/>
            </a:avLst>
          </a:prstGeom>
          <a:noFill/>
          <a:ln w="12700" cap="flat" cmpd="sng">
            <a:solidFill>
              <a:srgbClr val="5A19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5" name="Google Shape;35;p5" descr="A picture containing text, clipart&#10;&#10;Description automatically generated"/>
          <p:cNvPicPr preferRelativeResize="0"/>
          <p:nvPr/>
        </p:nvPicPr>
        <p:blipFill rotWithShape="1">
          <a:blip r:embed="rId3">
            <a:alphaModFix/>
          </a:blip>
          <a:srcRect/>
          <a:stretch/>
        </p:blipFill>
        <p:spPr>
          <a:xfrm>
            <a:off x="618243" y="5540975"/>
            <a:ext cx="2353238" cy="5012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5"/>
        <p:cNvGrpSpPr/>
        <p:nvPr/>
      </p:nvGrpSpPr>
      <p:grpSpPr>
        <a:xfrm>
          <a:off x="0" y="0"/>
          <a:ext cx="0" cy="0"/>
          <a:chOff x="0" y="0"/>
          <a:chExt cx="0" cy="0"/>
        </a:xfrm>
      </p:grpSpPr>
      <p:sp>
        <p:nvSpPr>
          <p:cNvPr id="126" name="Google Shape;126;p23"/>
          <p:cNvSpPr txBox="1">
            <a:spLocks noGrp="1"/>
          </p:cNvSpPr>
          <p:nvPr>
            <p:ph type="body" idx="1"/>
          </p:nvPr>
        </p:nvSpPr>
        <p:spPr>
          <a:xfrm>
            <a:off x="381000" y="150315"/>
            <a:ext cx="11253300" cy="9279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7" name="Google Shape;127;p23"/>
          <p:cNvSpPr txBox="1">
            <a:spLocks noGrp="1"/>
          </p:cNvSpPr>
          <p:nvPr>
            <p:ph type="body" idx="2"/>
          </p:nvPr>
        </p:nvSpPr>
        <p:spPr>
          <a:xfrm>
            <a:off x="381000" y="1270000"/>
            <a:ext cx="11253900" cy="4803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000"/>
              <a:buNone/>
              <a:defRPr/>
            </a:lvl3pPr>
            <a:lvl4pPr marL="1828800" lvl="3" indent="-228600" algn="l" rtl="0">
              <a:lnSpc>
                <a:spcPct val="90000"/>
              </a:lnSpc>
              <a:spcBef>
                <a:spcPts val="500"/>
              </a:spcBef>
              <a:spcAft>
                <a:spcPts val="0"/>
              </a:spcAft>
              <a:buSzPts val="1800"/>
              <a:buNone/>
              <a:defRPr/>
            </a:lvl4pPr>
            <a:lvl5pPr marL="2286000" lvl="4" indent="-228600" algn="l" rtl="0">
              <a:lnSpc>
                <a:spcPct val="90000"/>
              </a:lnSpc>
              <a:spcBef>
                <a:spcPts val="500"/>
              </a:spcBef>
              <a:spcAft>
                <a:spcPts val="0"/>
              </a:spcAft>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ubtitle, Content">
  <p:cSld name="1_Title, Subtitle, Content">
    <p:spTree>
      <p:nvGrpSpPr>
        <p:cNvPr id="1" name="Shape 128"/>
        <p:cNvGrpSpPr/>
        <p:nvPr/>
      </p:nvGrpSpPr>
      <p:grpSpPr>
        <a:xfrm>
          <a:off x="0" y="0"/>
          <a:ext cx="0" cy="0"/>
          <a:chOff x="0" y="0"/>
          <a:chExt cx="0" cy="0"/>
        </a:xfrm>
      </p:grpSpPr>
      <p:sp>
        <p:nvSpPr>
          <p:cNvPr id="129" name="Google Shape;129;p24"/>
          <p:cNvSpPr txBox="1">
            <a:spLocks noGrp="1"/>
          </p:cNvSpPr>
          <p:nvPr>
            <p:ph type="body" idx="1"/>
          </p:nvPr>
        </p:nvSpPr>
        <p:spPr>
          <a:xfrm>
            <a:off x="381000" y="150315"/>
            <a:ext cx="11253300" cy="9279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0" name="Google Shape;130;p24"/>
          <p:cNvSpPr txBox="1">
            <a:spLocks noGrp="1"/>
          </p:cNvSpPr>
          <p:nvPr>
            <p:ph type="body" idx="2"/>
          </p:nvPr>
        </p:nvSpPr>
        <p:spPr>
          <a:xfrm>
            <a:off x="381000" y="1910686"/>
            <a:ext cx="11253900" cy="41625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000"/>
              <a:buNone/>
              <a:defRPr/>
            </a:lvl3pPr>
            <a:lvl4pPr marL="1828800" lvl="3" indent="-228600" algn="l" rtl="0">
              <a:lnSpc>
                <a:spcPct val="90000"/>
              </a:lnSpc>
              <a:spcBef>
                <a:spcPts val="500"/>
              </a:spcBef>
              <a:spcAft>
                <a:spcPts val="0"/>
              </a:spcAft>
              <a:buSzPts val="1800"/>
              <a:buNone/>
              <a:defRPr/>
            </a:lvl4pPr>
            <a:lvl5pPr marL="2286000" lvl="4" indent="-228600" algn="l" rtl="0">
              <a:lnSpc>
                <a:spcPct val="90000"/>
              </a:lnSpc>
              <a:spcBef>
                <a:spcPts val="500"/>
              </a:spcBef>
              <a:spcAft>
                <a:spcPts val="0"/>
              </a:spcAft>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1" name="Google Shape;131;p24"/>
          <p:cNvSpPr txBox="1">
            <a:spLocks noGrp="1"/>
          </p:cNvSpPr>
          <p:nvPr>
            <p:ph type="body" idx="3"/>
          </p:nvPr>
        </p:nvSpPr>
        <p:spPr>
          <a:xfrm>
            <a:off x="381000" y="1235067"/>
            <a:ext cx="11253300" cy="6282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0"/>
              </a:spcBef>
              <a:spcAft>
                <a:spcPts val="0"/>
              </a:spcAft>
              <a:buSzPts val="2800"/>
              <a:buNone/>
              <a:defRPr sz="2800" b="0" i="1" u="none" strike="noStrike" cap="none">
                <a:solidFill>
                  <a:schemeClr val="accent3"/>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32"/>
        <p:cNvGrpSpPr/>
        <p:nvPr/>
      </p:nvGrpSpPr>
      <p:grpSpPr>
        <a:xfrm>
          <a:off x="0" y="0"/>
          <a:ext cx="0" cy="0"/>
          <a:chOff x="0" y="0"/>
          <a:chExt cx="0" cy="0"/>
        </a:xfrm>
      </p:grpSpPr>
      <p:sp>
        <p:nvSpPr>
          <p:cNvPr id="133" name="Google Shape;133;p25"/>
          <p:cNvSpPr txBox="1">
            <a:spLocks noGrp="1"/>
          </p:cNvSpPr>
          <p:nvPr>
            <p:ph type="body" idx="1"/>
          </p:nvPr>
        </p:nvSpPr>
        <p:spPr>
          <a:xfrm>
            <a:off x="992776" y="150315"/>
            <a:ext cx="10641600" cy="6345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4" name="Google Shape;134;p25"/>
          <p:cNvSpPr txBox="1">
            <a:spLocks noGrp="1"/>
          </p:cNvSpPr>
          <p:nvPr>
            <p:ph type="body" idx="2"/>
          </p:nvPr>
        </p:nvSpPr>
        <p:spPr>
          <a:xfrm>
            <a:off x="992776" y="953589"/>
            <a:ext cx="10641900" cy="51198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000"/>
              <a:buNone/>
              <a:defRPr sz="2000">
                <a:solidFill>
                  <a:srgbClr val="0A1446"/>
                </a:solidFill>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400"/>
              <a:buNone/>
              <a:defRPr/>
            </a:lvl3pPr>
            <a:lvl4pPr marL="1828800" lvl="3" indent="-228600" algn="l" rtl="0">
              <a:lnSpc>
                <a:spcPct val="90000"/>
              </a:lnSpc>
              <a:spcBef>
                <a:spcPts val="500"/>
              </a:spcBef>
              <a:spcAft>
                <a:spcPts val="0"/>
              </a:spcAft>
              <a:buSzPts val="2400"/>
              <a:buNone/>
              <a:defRPr/>
            </a:lvl4pPr>
            <a:lvl5pPr marL="2286000" lvl="4" indent="-228600" algn="l" rtl="0">
              <a:lnSpc>
                <a:spcPct val="90000"/>
              </a:lnSpc>
              <a:spcBef>
                <a:spcPts val="500"/>
              </a:spcBef>
              <a:spcAft>
                <a:spcPts val="0"/>
              </a:spcAft>
              <a:buSzPts val="2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ransition Slide">
  <p:cSld name="Transition Slide">
    <p:spTree>
      <p:nvGrpSpPr>
        <p:cNvPr id="1" name="Shape 135"/>
        <p:cNvGrpSpPr/>
        <p:nvPr/>
      </p:nvGrpSpPr>
      <p:grpSpPr>
        <a:xfrm>
          <a:off x="0" y="0"/>
          <a:ext cx="0" cy="0"/>
          <a:chOff x="0" y="0"/>
          <a:chExt cx="0" cy="0"/>
        </a:xfrm>
      </p:grpSpPr>
      <p:sp>
        <p:nvSpPr>
          <p:cNvPr id="136" name="Google Shape;136;p26"/>
          <p:cNvSpPr/>
          <p:nvPr/>
        </p:nvSpPr>
        <p:spPr>
          <a:xfrm>
            <a:off x="0" y="13358"/>
            <a:ext cx="888300" cy="6928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7" name="Google Shape;137;p26" descr="A picture containing text, person&#10;&#10;Description automatically generated"/>
          <p:cNvPicPr preferRelativeResize="0"/>
          <p:nvPr/>
        </p:nvPicPr>
        <p:blipFill rotWithShape="1">
          <a:blip r:embed="rId2">
            <a:alphaModFix/>
          </a:blip>
          <a:srcRect t="32075" b="50888"/>
          <a:stretch/>
        </p:blipFill>
        <p:spPr>
          <a:xfrm flipH="1">
            <a:off x="0" y="5557215"/>
            <a:ext cx="12205383" cy="1384664"/>
          </a:xfrm>
          <a:prstGeom prst="rect">
            <a:avLst/>
          </a:prstGeom>
          <a:noFill/>
          <a:ln>
            <a:noFill/>
          </a:ln>
        </p:spPr>
      </p:pic>
      <p:sp>
        <p:nvSpPr>
          <p:cNvPr id="138" name="Google Shape;138;p26"/>
          <p:cNvSpPr txBox="1">
            <a:spLocks noGrp="1"/>
          </p:cNvSpPr>
          <p:nvPr>
            <p:ph type="body" idx="1"/>
          </p:nvPr>
        </p:nvSpPr>
        <p:spPr>
          <a:xfrm>
            <a:off x="1026926" y="1326083"/>
            <a:ext cx="9294600" cy="9729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3200"/>
              <a:buNone/>
              <a:defRPr sz="3200" b="0" i="0" u="none" strike="noStrike" cap="none">
                <a:solidFill>
                  <a:srgbClr val="0A144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39" name="Google Shape;139;p26" descr="A picture containing logo&#10;&#10;Description automatically generated"/>
          <p:cNvPicPr preferRelativeResize="0"/>
          <p:nvPr/>
        </p:nvPicPr>
        <p:blipFill rotWithShape="1">
          <a:blip r:embed="rId3">
            <a:alphaModFix/>
          </a:blip>
          <a:srcRect r="78826"/>
          <a:stretch/>
        </p:blipFill>
        <p:spPr>
          <a:xfrm>
            <a:off x="451112" y="371067"/>
            <a:ext cx="574781" cy="576095"/>
          </a:xfrm>
          <a:prstGeom prst="rect">
            <a:avLst/>
          </a:prstGeom>
          <a:noFill/>
          <a:ln>
            <a:noFill/>
          </a:ln>
        </p:spPr>
      </p:pic>
      <p:pic>
        <p:nvPicPr>
          <p:cNvPr id="140" name="Google Shape;140;p26"/>
          <p:cNvPicPr preferRelativeResize="0"/>
          <p:nvPr/>
        </p:nvPicPr>
        <p:blipFill rotWithShape="1">
          <a:blip r:embed="rId4">
            <a:alphaModFix/>
          </a:blip>
          <a:srcRect l="-12971" r="14332"/>
          <a:stretch/>
        </p:blipFill>
        <p:spPr>
          <a:xfrm>
            <a:off x="9444446" y="3169579"/>
            <a:ext cx="2760936" cy="3020526"/>
          </a:xfrm>
          <a:prstGeom prst="rect">
            <a:avLst/>
          </a:prstGeom>
          <a:noFill/>
          <a:ln>
            <a:noFill/>
          </a:ln>
        </p:spPr>
      </p:pic>
      <p:sp>
        <p:nvSpPr>
          <p:cNvPr id="141" name="Google Shape;141;p26"/>
          <p:cNvSpPr/>
          <p:nvPr/>
        </p:nvSpPr>
        <p:spPr>
          <a:xfrm>
            <a:off x="0" y="4558937"/>
            <a:ext cx="5826600" cy="2382900"/>
          </a:xfrm>
          <a:prstGeom prst="rect">
            <a:avLst/>
          </a:prstGeom>
          <a:solidFill>
            <a:srgbClr val="288CB4">
              <a:alpha val="615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26"/>
          <p:cNvSpPr txBox="1">
            <a:spLocks noGrp="1"/>
          </p:cNvSpPr>
          <p:nvPr>
            <p:ph type="body" idx="2"/>
          </p:nvPr>
        </p:nvSpPr>
        <p:spPr>
          <a:xfrm>
            <a:off x="1025894" y="2456020"/>
            <a:ext cx="9294600" cy="5760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1800"/>
              <a:buNone/>
              <a:defRPr sz="1800" b="0" i="0" u="none" strike="noStrike" cap="none">
                <a:solidFill>
                  <a:srgbClr val="288CB4"/>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43" name="Google Shape;143;p26"/>
          <p:cNvCxnSpPr/>
          <p:nvPr/>
        </p:nvCxnSpPr>
        <p:spPr>
          <a:xfrm>
            <a:off x="758541" y="1121191"/>
            <a:ext cx="0" cy="580620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Grey side">
  <p:cSld name="Grey side">
    <p:spTree>
      <p:nvGrpSpPr>
        <p:cNvPr id="1" name="Shape 144"/>
        <p:cNvGrpSpPr/>
        <p:nvPr/>
      </p:nvGrpSpPr>
      <p:grpSpPr>
        <a:xfrm>
          <a:off x="0" y="0"/>
          <a:ext cx="0" cy="0"/>
          <a:chOff x="0" y="0"/>
          <a:chExt cx="0" cy="0"/>
        </a:xfrm>
      </p:grpSpPr>
      <p:sp>
        <p:nvSpPr>
          <p:cNvPr id="145" name="Google Shape;145;p27"/>
          <p:cNvSpPr txBox="1">
            <a:spLocks noGrp="1"/>
          </p:cNvSpPr>
          <p:nvPr>
            <p:ph type="body" idx="1"/>
          </p:nvPr>
        </p:nvSpPr>
        <p:spPr>
          <a:xfrm>
            <a:off x="864330" y="150315"/>
            <a:ext cx="3146100" cy="13911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p27"/>
          <p:cNvSpPr txBox="1">
            <a:spLocks noGrp="1"/>
          </p:cNvSpPr>
          <p:nvPr>
            <p:ph type="body" idx="2"/>
          </p:nvPr>
        </p:nvSpPr>
        <p:spPr>
          <a:xfrm>
            <a:off x="864331" y="1658938"/>
            <a:ext cx="3146100" cy="888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0"/>
              </a:spcBef>
              <a:spcAft>
                <a:spcPts val="0"/>
              </a:spcAft>
              <a:buSzPts val="1800"/>
              <a:buNone/>
              <a:defRPr sz="1800" cap="none">
                <a:solidFill>
                  <a:srgbClr val="5A19EB"/>
                </a:solidFill>
                <a:latin typeface="Arial"/>
                <a:ea typeface="Arial"/>
                <a:cs typeface="Arial"/>
                <a:sym typeface="Arial"/>
              </a:defRPr>
            </a:lvl1pPr>
            <a:lvl2pPr marL="914400" lvl="1" indent="-381000" algn="ctr" rtl="0">
              <a:lnSpc>
                <a:spcPct val="90000"/>
              </a:lnSpc>
              <a:spcBef>
                <a:spcPts val="500"/>
              </a:spcBef>
              <a:spcAft>
                <a:spcPts val="0"/>
              </a:spcAft>
              <a:buSzPts val="2400"/>
              <a:buChar char="›"/>
              <a:defRPr/>
            </a:lvl2pPr>
            <a:lvl3pPr marL="1371600" lvl="2" indent="-381000" algn="ctr" rtl="0">
              <a:lnSpc>
                <a:spcPct val="90000"/>
              </a:lnSpc>
              <a:spcBef>
                <a:spcPts val="500"/>
              </a:spcBef>
              <a:spcAft>
                <a:spcPts val="0"/>
              </a:spcAft>
              <a:buSzPts val="2400"/>
              <a:buChar char="›"/>
              <a:defRPr/>
            </a:lvl3pPr>
            <a:lvl4pPr marL="1828800" lvl="3" indent="-381000" algn="ctr" rtl="0">
              <a:lnSpc>
                <a:spcPct val="90000"/>
              </a:lnSpc>
              <a:spcBef>
                <a:spcPts val="500"/>
              </a:spcBef>
              <a:spcAft>
                <a:spcPts val="0"/>
              </a:spcAft>
              <a:buSzPts val="2400"/>
              <a:buChar char="›"/>
              <a:defRPr/>
            </a:lvl4pPr>
            <a:lvl5pPr marL="2286000" lvl="4" indent="-381000" algn="ctr" rtl="0">
              <a:lnSpc>
                <a:spcPct val="90000"/>
              </a:lnSpc>
              <a:spcBef>
                <a:spcPts val="500"/>
              </a:spcBef>
              <a:spcAft>
                <a:spcPts val="0"/>
              </a:spcAft>
              <a:buSzPts val="24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7"/>
        <p:cNvGrpSpPr/>
        <p:nvPr/>
      </p:nvGrpSpPr>
      <p:grpSpPr>
        <a:xfrm>
          <a:off x="0" y="0"/>
          <a:ext cx="0" cy="0"/>
          <a:chOff x="0" y="0"/>
          <a:chExt cx="0" cy="0"/>
        </a:xfrm>
      </p:grpSpPr>
      <p:sp>
        <p:nvSpPr>
          <p:cNvPr id="148" name="Google Shape;148;p28"/>
          <p:cNvSpPr/>
          <p:nvPr/>
        </p:nvSpPr>
        <p:spPr>
          <a:xfrm>
            <a:off x="0" y="-635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9" name="Google Shape;149;p28"/>
          <p:cNvSpPr/>
          <p:nvPr/>
        </p:nvSpPr>
        <p:spPr>
          <a:xfrm>
            <a:off x="633727" y="582363"/>
            <a:ext cx="11558400" cy="5372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0" name="Google Shape;150;p28"/>
          <p:cNvSpPr txBox="1"/>
          <p:nvPr/>
        </p:nvSpPr>
        <p:spPr>
          <a:xfrm rot="10800000">
            <a:off x="1396779" y="58614"/>
            <a:ext cx="1097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 sz="12000" b="0" i="0" u="none" strike="noStrike" cap="none">
                <a:solidFill>
                  <a:srgbClr val="288CB4"/>
                </a:solidFill>
                <a:latin typeface="Arial Black"/>
                <a:ea typeface="Arial Black"/>
                <a:cs typeface="Arial Black"/>
                <a:sym typeface="Arial Black"/>
              </a:rPr>
              <a:t>“</a:t>
            </a:r>
            <a:endParaRPr sz="1400" b="0" i="0" u="none" strike="noStrike" cap="none">
              <a:solidFill>
                <a:srgbClr val="000000"/>
              </a:solidFill>
              <a:latin typeface="Arial"/>
              <a:ea typeface="Arial"/>
              <a:cs typeface="Arial"/>
              <a:sym typeface="Arial"/>
            </a:endParaRPr>
          </a:p>
        </p:txBody>
      </p:sp>
      <p:cxnSp>
        <p:nvCxnSpPr>
          <p:cNvPr id="151" name="Google Shape;151;p28"/>
          <p:cNvCxnSpPr/>
          <p:nvPr/>
        </p:nvCxnSpPr>
        <p:spPr>
          <a:xfrm>
            <a:off x="2612571" y="1028618"/>
            <a:ext cx="0" cy="5829300"/>
          </a:xfrm>
          <a:prstGeom prst="straightConnector1">
            <a:avLst/>
          </a:prstGeom>
          <a:noFill/>
          <a:ln w="28575" cap="flat" cmpd="sng">
            <a:solidFill>
              <a:schemeClr val="accent1"/>
            </a:solidFill>
            <a:prstDash val="solid"/>
            <a:miter lim="800000"/>
            <a:headEnd type="none" w="sm" len="sm"/>
            <a:tailEnd type="none" w="sm" len="sm"/>
          </a:ln>
        </p:spPr>
      </p:cxnSp>
      <p:sp>
        <p:nvSpPr>
          <p:cNvPr id="152" name="Google Shape;152;p28"/>
          <p:cNvSpPr txBox="1">
            <a:spLocks noGrp="1"/>
          </p:cNvSpPr>
          <p:nvPr>
            <p:ph type="body" idx="1"/>
          </p:nvPr>
        </p:nvSpPr>
        <p:spPr>
          <a:xfrm>
            <a:off x="2932304" y="1028617"/>
            <a:ext cx="7976400" cy="39153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1" u="none" strike="noStrike" cap="none">
                <a:solidFill>
                  <a:srgbClr val="0A144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3" name="Google Shape;153;p28"/>
          <p:cNvSpPr txBox="1">
            <a:spLocks noGrp="1"/>
          </p:cNvSpPr>
          <p:nvPr>
            <p:ph type="body" idx="2"/>
          </p:nvPr>
        </p:nvSpPr>
        <p:spPr>
          <a:xfrm>
            <a:off x="2932303" y="5148559"/>
            <a:ext cx="7976400" cy="360000"/>
          </a:xfrm>
          <a:prstGeom prst="rect">
            <a:avLst/>
          </a:prstGeom>
          <a:noFill/>
          <a:ln>
            <a:noFill/>
          </a:ln>
        </p:spPr>
        <p:txBody>
          <a:bodyPr spcFirstLastPara="1" wrap="square" lIns="0" tIns="45700" rIns="0" bIns="45700" anchor="b" anchorCtr="0">
            <a:normAutofit/>
          </a:bodyPr>
          <a:lstStyle>
            <a:lvl1pPr marL="457200" lvl="0" indent="-228600" algn="l" rtl="0">
              <a:lnSpc>
                <a:spcPct val="90000"/>
              </a:lnSpc>
              <a:spcBef>
                <a:spcPts val="1000"/>
              </a:spcBef>
              <a:spcAft>
                <a:spcPts val="0"/>
              </a:spcAft>
              <a:buSzPts val="2000"/>
              <a:buNone/>
              <a:defRPr sz="2000" b="0" i="1" u="none" strike="noStrike" cap="none">
                <a:solidFill>
                  <a:srgbClr val="5A19EB"/>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54" name="Google Shape;154;p28"/>
          <p:cNvPicPr preferRelativeResize="0"/>
          <p:nvPr/>
        </p:nvPicPr>
        <p:blipFill rotWithShape="1">
          <a:blip r:embed="rId2">
            <a:alphaModFix/>
          </a:blip>
          <a:srcRect l="44149"/>
          <a:stretch/>
        </p:blipFill>
        <p:spPr>
          <a:xfrm>
            <a:off x="0" y="1489594"/>
            <a:ext cx="1841480" cy="3557973"/>
          </a:xfrm>
          <a:prstGeom prst="rect">
            <a:avLst/>
          </a:prstGeom>
          <a:noFill/>
          <a:ln>
            <a:noFill/>
          </a:ln>
        </p:spPr>
      </p:pic>
      <p:pic>
        <p:nvPicPr>
          <p:cNvPr id="155" name="Google Shape;155;p28" descr="A picture containing logo&#10;&#10;Description automatically generated"/>
          <p:cNvPicPr preferRelativeResize="0"/>
          <p:nvPr/>
        </p:nvPicPr>
        <p:blipFill rotWithShape="1">
          <a:blip r:embed="rId3">
            <a:alphaModFix/>
          </a:blip>
          <a:srcRect r="77873"/>
          <a:stretch/>
        </p:blipFill>
        <p:spPr>
          <a:xfrm>
            <a:off x="11372536" y="6153238"/>
            <a:ext cx="554742" cy="5320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56"/>
        <p:cNvGrpSpPr/>
        <p:nvPr/>
      </p:nvGrpSpPr>
      <p:grpSpPr>
        <a:xfrm>
          <a:off x="0" y="0"/>
          <a:ext cx="0" cy="0"/>
          <a:chOff x="0" y="0"/>
          <a:chExt cx="0" cy="0"/>
        </a:xfrm>
      </p:grpSpPr>
      <p:sp>
        <p:nvSpPr>
          <p:cNvPr id="157" name="Google Shape;157;p29"/>
          <p:cNvSpPr txBox="1">
            <a:spLocks noGrp="1"/>
          </p:cNvSpPr>
          <p:nvPr>
            <p:ph type="body" idx="1"/>
          </p:nvPr>
        </p:nvSpPr>
        <p:spPr>
          <a:xfrm>
            <a:off x="1231778" y="2779751"/>
            <a:ext cx="6984300" cy="1041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800" b="1" i="0" u="none" strike="noStrike" cap="none">
                <a:solidFill>
                  <a:schemeClr val="lt1"/>
                </a:solidFill>
                <a:latin typeface="Arial"/>
                <a:ea typeface="Arial"/>
                <a:cs typeface="Arial"/>
                <a:sym typeface="Arial"/>
              </a:defRPr>
            </a:lvl1pPr>
            <a:lvl2pPr marL="914400" lvl="1" indent="-228600" algn="l" rtl="0">
              <a:lnSpc>
                <a:spcPct val="90000"/>
              </a:lnSpc>
              <a:spcBef>
                <a:spcPts val="500"/>
              </a:spcBef>
              <a:spcAft>
                <a:spcPts val="0"/>
              </a:spcAft>
              <a:buSzPts val="2400"/>
              <a:buNone/>
              <a:defRPr sz="2800" b="1" i="0" u="none" strike="noStrike" cap="none">
                <a:solidFill>
                  <a:schemeClr val="lt1"/>
                </a:solidFill>
                <a:latin typeface="Arial"/>
                <a:ea typeface="Arial"/>
                <a:cs typeface="Arial"/>
                <a:sym typeface="Arial"/>
              </a:defRPr>
            </a:lvl2pPr>
            <a:lvl3pPr marL="1371600" lvl="2" indent="-228600" algn="l" rtl="0">
              <a:lnSpc>
                <a:spcPct val="90000"/>
              </a:lnSpc>
              <a:spcBef>
                <a:spcPts val="500"/>
              </a:spcBef>
              <a:spcAft>
                <a:spcPts val="0"/>
              </a:spcAft>
              <a:buSzPts val="2000"/>
              <a:buNone/>
              <a:defRPr sz="2800" b="1" i="0" u="none" strike="noStrike" cap="none">
                <a:solidFill>
                  <a:schemeClr val="lt1"/>
                </a:solidFill>
                <a:latin typeface="Arial"/>
                <a:ea typeface="Arial"/>
                <a:cs typeface="Arial"/>
                <a:sym typeface="Arial"/>
              </a:defRPr>
            </a:lvl3pPr>
            <a:lvl4pPr marL="1828800" lvl="3" indent="-228600" algn="l" rtl="0">
              <a:lnSpc>
                <a:spcPct val="90000"/>
              </a:lnSpc>
              <a:spcBef>
                <a:spcPts val="500"/>
              </a:spcBef>
              <a:spcAft>
                <a:spcPts val="0"/>
              </a:spcAft>
              <a:buSzPts val="1800"/>
              <a:buNone/>
              <a:defRPr sz="2800" b="1" i="0" u="none" strike="noStrike" cap="none">
                <a:solidFill>
                  <a:schemeClr val="lt1"/>
                </a:solidFill>
                <a:latin typeface="Arial"/>
                <a:ea typeface="Arial"/>
                <a:cs typeface="Arial"/>
                <a:sym typeface="Arial"/>
              </a:defRPr>
            </a:lvl4pPr>
            <a:lvl5pPr marL="2286000" lvl="4" indent="-228600" algn="l" rtl="0">
              <a:lnSpc>
                <a:spcPct val="90000"/>
              </a:lnSpc>
              <a:spcBef>
                <a:spcPts val="500"/>
              </a:spcBef>
              <a:spcAft>
                <a:spcPts val="0"/>
              </a:spcAft>
              <a:buSzPts val="1800"/>
              <a:buNone/>
              <a:defRPr sz="2800" b="1" i="0" u="none" strike="noStrike" cap="none">
                <a:solidFill>
                  <a:schemeClr val="lt1"/>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8" name="Google Shape;158;p29"/>
          <p:cNvSpPr txBox="1">
            <a:spLocks noGrp="1"/>
          </p:cNvSpPr>
          <p:nvPr>
            <p:ph type="body" idx="2"/>
          </p:nvPr>
        </p:nvSpPr>
        <p:spPr>
          <a:xfrm>
            <a:off x="1240022" y="3895041"/>
            <a:ext cx="6975900" cy="9462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0"/>
              </a:spcBef>
              <a:spcAft>
                <a:spcPts val="0"/>
              </a:spcAft>
              <a:buSzPts val="2800"/>
              <a:buNone/>
              <a:defRPr sz="1800" b="0" i="0" u="none" strike="noStrike" cap="none">
                <a:solidFill>
                  <a:schemeClr val="lt1"/>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9" name="Google Shape;159;p29"/>
          <p:cNvSpPr txBox="1">
            <a:spLocks noGrp="1"/>
          </p:cNvSpPr>
          <p:nvPr>
            <p:ph type="body" idx="3"/>
          </p:nvPr>
        </p:nvSpPr>
        <p:spPr>
          <a:xfrm>
            <a:off x="1240022" y="4972562"/>
            <a:ext cx="6975900" cy="449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1"/>
              </a:buClr>
              <a:buSzPts val="2800"/>
              <a:buFont typeface="Arial"/>
              <a:buNone/>
              <a:defRPr sz="1600" b="0" i="1" u="none" strike="noStrike" cap="none">
                <a:solidFill>
                  <a:schemeClr val="accent1"/>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60"/>
        <p:cNvGrpSpPr/>
        <p:nvPr/>
      </p:nvGrpSpPr>
      <p:grpSpPr>
        <a:xfrm>
          <a:off x="0" y="0"/>
          <a:ext cx="0" cy="0"/>
          <a:chOff x="0" y="0"/>
          <a:chExt cx="0" cy="0"/>
        </a:xfrm>
      </p:grpSpPr>
      <p:sp>
        <p:nvSpPr>
          <p:cNvPr id="161" name="Google Shape;161;p30"/>
          <p:cNvSpPr txBox="1">
            <a:spLocks noGrp="1"/>
          </p:cNvSpPr>
          <p:nvPr>
            <p:ph type="body" idx="1"/>
          </p:nvPr>
        </p:nvSpPr>
        <p:spPr>
          <a:xfrm>
            <a:off x="381000" y="150315"/>
            <a:ext cx="11253300" cy="9279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ransition Slide 1">
  <p:cSld name="1_Transition Slide 1">
    <p:spTree>
      <p:nvGrpSpPr>
        <p:cNvPr id="1" name="Shape 162"/>
        <p:cNvGrpSpPr/>
        <p:nvPr/>
      </p:nvGrpSpPr>
      <p:grpSpPr>
        <a:xfrm>
          <a:off x="0" y="0"/>
          <a:ext cx="0" cy="0"/>
          <a:chOff x="0" y="0"/>
          <a:chExt cx="0" cy="0"/>
        </a:xfrm>
      </p:grpSpPr>
      <p:sp>
        <p:nvSpPr>
          <p:cNvPr id="163" name="Google Shape;163;p31"/>
          <p:cNvSpPr txBox="1">
            <a:spLocks noGrp="1"/>
          </p:cNvSpPr>
          <p:nvPr>
            <p:ph type="body" idx="1"/>
          </p:nvPr>
        </p:nvSpPr>
        <p:spPr>
          <a:xfrm>
            <a:off x="360571" y="1987200"/>
            <a:ext cx="5100600" cy="84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800" b="1" i="0" u="none" strike="noStrike" cap="none">
                <a:solidFill>
                  <a:srgbClr val="5B5B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4" name="Google Shape;164;p31"/>
          <p:cNvSpPr txBox="1">
            <a:spLocks noGrp="1"/>
          </p:cNvSpPr>
          <p:nvPr>
            <p:ph type="body" idx="2"/>
          </p:nvPr>
        </p:nvSpPr>
        <p:spPr>
          <a:xfrm>
            <a:off x="360570" y="3436034"/>
            <a:ext cx="5100600" cy="84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1800" b="0" i="0" u="none" strike="noStrike" cap="none">
                <a:solidFill>
                  <a:srgbClr val="5B5B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65"/>
        <p:cNvGrpSpPr/>
        <p:nvPr/>
      </p:nvGrpSpPr>
      <p:grpSpPr>
        <a:xfrm>
          <a:off x="0" y="0"/>
          <a:ext cx="0" cy="0"/>
          <a:chOff x="0" y="0"/>
          <a:chExt cx="0" cy="0"/>
        </a:xfrm>
      </p:grpSpPr>
      <p:sp>
        <p:nvSpPr>
          <p:cNvPr id="166" name="Google Shape;166;p32"/>
          <p:cNvSpPr txBox="1">
            <a:spLocks noGrp="1"/>
          </p:cNvSpPr>
          <p:nvPr>
            <p:ph type="title"/>
          </p:nvPr>
        </p:nvSpPr>
        <p:spPr>
          <a:xfrm>
            <a:off x="264962" y="206800"/>
            <a:ext cx="9076800" cy="10257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Clr>
                <a:srgbClr val="0054A6"/>
              </a:buClr>
              <a:buSzPts val="2800"/>
              <a:buFont typeface="Arial"/>
              <a:buNone/>
              <a:defRPr sz="2800" b="1" cap="none">
                <a:solidFill>
                  <a:srgbClr val="0054A6"/>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ransition Slide">
  <p:cSld name="Transition Slide">
    <p:spTree>
      <p:nvGrpSpPr>
        <p:cNvPr id="1" name="Shape 36"/>
        <p:cNvGrpSpPr/>
        <p:nvPr/>
      </p:nvGrpSpPr>
      <p:grpSpPr>
        <a:xfrm>
          <a:off x="0" y="0"/>
          <a:ext cx="0" cy="0"/>
          <a:chOff x="0" y="0"/>
          <a:chExt cx="0" cy="0"/>
        </a:xfrm>
      </p:grpSpPr>
      <p:sp>
        <p:nvSpPr>
          <p:cNvPr id="37" name="Google Shape;37;p6"/>
          <p:cNvSpPr/>
          <p:nvPr/>
        </p:nvSpPr>
        <p:spPr>
          <a:xfrm>
            <a:off x="0" y="13358"/>
            <a:ext cx="888274" cy="69285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8" name="Google Shape;38;p6" descr="A picture containing text, person&#10;&#10;Description automatically generated"/>
          <p:cNvPicPr preferRelativeResize="0"/>
          <p:nvPr/>
        </p:nvPicPr>
        <p:blipFill rotWithShape="1">
          <a:blip r:embed="rId2">
            <a:alphaModFix/>
          </a:blip>
          <a:srcRect t="32075" b="50889"/>
          <a:stretch/>
        </p:blipFill>
        <p:spPr>
          <a:xfrm flipH="1">
            <a:off x="0" y="5557215"/>
            <a:ext cx="12205382" cy="1384663"/>
          </a:xfrm>
          <a:prstGeom prst="rect">
            <a:avLst/>
          </a:prstGeom>
          <a:noFill/>
          <a:ln>
            <a:noFill/>
          </a:ln>
        </p:spPr>
      </p:pic>
      <p:sp>
        <p:nvSpPr>
          <p:cNvPr id="39" name="Google Shape;39;p6"/>
          <p:cNvSpPr txBox="1">
            <a:spLocks noGrp="1"/>
          </p:cNvSpPr>
          <p:nvPr>
            <p:ph type="body" idx="1"/>
          </p:nvPr>
        </p:nvSpPr>
        <p:spPr>
          <a:xfrm>
            <a:off x="1026926" y="1326083"/>
            <a:ext cx="9294705" cy="97298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3200"/>
              <a:buNone/>
              <a:defRPr sz="3200" b="0" i="0"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0" name="Google Shape;40;p6" descr="A picture containing logo&#10;&#10;Description automatically generated"/>
          <p:cNvPicPr preferRelativeResize="0"/>
          <p:nvPr/>
        </p:nvPicPr>
        <p:blipFill rotWithShape="1">
          <a:blip r:embed="rId3">
            <a:alphaModFix/>
          </a:blip>
          <a:srcRect r="78826"/>
          <a:stretch/>
        </p:blipFill>
        <p:spPr>
          <a:xfrm>
            <a:off x="451112" y="371067"/>
            <a:ext cx="574782" cy="576095"/>
          </a:xfrm>
          <a:prstGeom prst="rect">
            <a:avLst/>
          </a:prstGeom>
          <a:noFill/>
          <a:ln>
            <a:noFill/>
          </a:ln>
        </p:spPr>
      </p:pic>
      <p:pic>
        <p:nvPicPr>
          <p:cNvPr id="41" name="Google Shape;41;p6"/>
          <p:cNvPicPr preferRelativeResize="0"/>
          <p:nvPr/>
        </p:nvPicPr>
        <p:blipFill rotWithShape="1">
          <a:blip r:embed="rId4">
            <a:alphaModFix/>
          </a:blip>
          <a:srcRect l="-12968" r="14331"/>
          <a:stretch/>
        </p:blipFill>
        <p:spPr>
          <a:xfrm>
            <a:off x="9444446" y="3169579"/>
            <a:ext cx="2760936" cy="3020526"/>
          </a:xfrm>
          <a:prstGeom prst="rect">
            <a:avLst/>
          </a:prstGeom>
          <a:noFill/>
          <a:ln>
            <a:noFill/>
          </a:ln>
        </p:spPr>
      </p:pic>
      <p:sp>
        <p:nvSpPr>
          <p:cNvPr id="42" name="Google Shape;42;p6"/>
          <p:cNvSpPr/>
          <p:nvPr/>
        </p:nvSpPr>
        <p:spPr>
          <a:xfrm>
            <a:off x="0" y="4558937"/>
            <a:ext cx="5826470" cy="2382941"/>
          </a:xfrm>
          <a:prstGeom prst="rect">
            <a:avLst/>
          </a:prstGeom>
          <a:solidFill>
            <a:srgbClr val="288CB4">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 name="Google Shape;43;p6"/>
          <p:cNvSpPr txBox="1">
            <a:spLocks noGrp="1"/>
          </p:cNvSpPr>
          <p:nvPr>
            <p:ph type="body" idx="2"/>
          </p:nvPr>
        </p:nvSpPr>
        <p:spPr>
          <a:xfrm>
            <a:off x="1025894" y="2456020"/>
            <a:ext cx="9294705" cy="57609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800"/>
              <a:buNone/>
              <a:defRPr sz="1800" b="0" i="0" u="none" strike="noStrike" cap="none">
                <a:solidFill>
                  <a:srgbClr val="288CB4"/>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 name="Google Shape;44;p6"/>
          <p:cNvCxnSpPr/>
          <p:nvPr/>
        </p:nvCxnSpPr>
        <p:spPr>
          <a:xfrm>
            <a:off x="758541" y="1121191"/>
            <a:ext cx="0" cy="5806084"/>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67"/>
        <p:cNvGrpSpPr/>
        <p:nvPr/>
      </p:nvGrpSpPr>
      <p:grpSpPr>
        <a:xfrm>
          <a:off x="0" y="0"/>
          <a:ext cx="0" cy="0"/>
          <a:chOff x="0" y="0"/>
          <a:chExt cx="0" cy="0"/>
        </a:xfrm>
      </p:grpSpPr>
      <p:sp>
        <p:nvSpPr>
          <p:cNvPr id="168" name="Google Shape;168;p33"/>
          <p:cNvSpPr txBox="1">
            <a:spLocks noGrp="1"/>
          </p:cNvSpPr>
          <p:nvPr>
            <p:ph type="title"/>
          </p:nvPr>
        </p:nvSpPr>
        <p:spPr>
          <a:xfrm>
            <a:off x="264962" y="206800"/>
            <a:ext cx="9076800" cy="10257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Clr>
                <a:srgbClr val="0054A6"/>
              </a:buClr>
              <a:buSzPts val="2800"/>
              <a:buFont typeface="Arial"/>
              <a:buNone/>
              <a:defRPr sz="2800" b="1" cap="none">
                <a:solidFill>
                  <a:srgbClr val="0054A6"/>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ver ">
  <p:cSld name="Cover ">
    <p:spTree>
      <p:nvGrpSpPr>
        <p:cNvPr id="1" name="Shape 176"/>
        <p:cNvGrpSpPr/>
        <p:nvPr/>
      </p:nvGrpSpPr>
      <p:grpSpPr>
        <a:xfrm>
          <a:off x="0" y="0"/>
          <a:ext cx="0" cy="0"/>
          <a:chOff x="0" y="0"/>
          <a:chExt cx="0" cy="0"/>
        </a:xfrm>
      </p:grpSpPr>
      <p:pic>
        <p:nvPicPr>
          <p:cNvPr id="177" name="Google Shape;177;p35" descr="A picture containing text, person&#10;&#10;Description automatically generated"/>
          <p:cNvPicPr preferRelativeResize="0"/>
          <p:nvPr/>
        </p:nvPicPr>
        <p:blipFill rotWithShape="1">
          <a:blip r:embed="rId2">
            <a:alphaModFix/>
          </a:blip>
          <a:srcRect t="7336" b="18556"/>
          <a:stretch/>
        </p:blipFill>
        <p:spPr>
          <a:xfrm flipH="1">
            <a:off x="-1" y="0"/>
            <a:ext cx="12205383" cy="6023053"/>
          </a:xfrm>
          <a:prstGeom prst="rect">
            <a:avLst/>
          </a:prstGeom>
          <a:noFill/>
          <a:ln>
            <a:noFill/>
          </a:ln>
        </p:spPr>
      </p:pic>
      <p:sp>
        <p:nvSpPr>
          <p:cNvPr id="178" name="Google Shape;178;p35"/>
          <p:cNvSpPr/>
          <p:nvPr/>
        </p:nvSpPr>
        <p:spPr>
          <a:xfrm>
            <a:off x="0" y="4506686"/>
            <a:ext cx="12205500" cy="2351400"/>
          </a:xfrm>
          <a:prstGeom prst="rect">
            <a:avLst/>
          </a:prstGeom>
          <a:solidFill>
            <a:srgbClr val="0A14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9" name="Google Shape;179;p35"/>
          <p:cNvPicPr preferRelativeResize="0"/>
          <p:nvPr/>
        </p:nvPicPr>
        <p:blipFill rotWithShape="1">
          <a:blip r:embed="rId3">
            <a:alphaModFix/>
          </a:blip>
          <a:srcRect r="42837"/>
          <a:stretch/>
        </p:blipFill>
        <p:spPr>
          <a:xfrm rot="10800000">
            <a:off x="-1" y="2062896"/>
            <a:ext cx="1600023" cy="3020526"/>
          </a:xfrm>
          <a:prstGeom prst="rect">
            <a:avLst/>
          </a:prstGeom>
          <a:noFill/>
          <a:ln>
            <a:noFill/>
          </a:ln>
        </p:spPr>
      </p:pic>
      <p:pic>
        <p:nvPicPr>
          <p:cNvPr id="180" name="Google Shape;180;p35" descr="A picture containing text, clipart&#10;&#10;Description automatically generated"/>
          <p:cNvPicPr preferRelativeResize="0"/>
          <p:nvPr/>
        </p:nvPicPr>
        <p:blipFill rotWithShape="1">
          <a:blip r:embed="rId4">
            <a:alphaModFix/>
          </a:blip>
          <a:srcRect/>
          <a:stretch/>
        </p:blipFill>
        <p:spPr>
          <a:xfrm>
            <a:off x="733568" y="603217"/>
            <a:ext cx="2778960" cy="591918"/>
          </a:xfrm>
          <a:prstGeom prst="rect">
            <a:avLst/>
          </a:prstGeom>
          <a:noFill/>
          <a:ln>
            <a:noFill/>
          </a:ln>
        </p:spPr>
      </p:pic>
      <p:sp>
        <p:nvSpPr>
          <p:cNvPr id="181" name="Google Shape;181;p35"/>
          <p:cNvSpPr/>
          <p:nvPr/>
        </p:nvSpPr>
        <p:spPr>
          <a:xfrm>
            <a:off x="802105" y="3429000"/>
            <a:ext cx="10652100" cy="3442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2" name="Google Shape;182;p35" descr="A picture containing logo&#10;&#10;Description automatically generated"/>
          <p:cNvPicPr preferRelativeResize="0"/>
          <p:nvPr/>
        </p:nvPicPr>
        <p:blipFill rotWithShape="1">
          <a:blip r:embed="rId5">
            <a:alphaModFix/>
          </a:blip>
          <a:srcRect r="78826"/>
          <a:stretch/>
        </p:blipFill>
        <p:spPr>
          <a:xfrm>
            <a:off x="10535875" y="4940641"/>
            <a:ext cx="540913" cy="542150"/>
          </a:xfrm>
          <a:prstGeom prst="rect">
            <a:avLst/>
          </a:prstGeom>
          <a:noFill/>
          <a:ln>
            <a:noFill/>
          </a:ln>
        </p:spPr>
      </p:pic>
      <p:cxnSp>
        <p:nvCxnSpPr>
          <p:cNvPr id="183" name="Google Shape;183;p35"/>
          <p:cNvCxnSpPr/>
          <p:nvPr/>
        </p:nvCxnSpPr>
        <p:spPr>
          <a:xfrm>
            <a:off x="10225771" y="4295561"/>
            <a:ext cx="0" cy="1961100"/>
          </a:xfrm>
          <a:prstGeom prst="straightConnector1">
            <a:avLst/>
          </a:prstGeom>
          <a:noFill/>
          <a:ln w="9525" cap="flat" cmpd="sng">
            <a:solidFill>
              <a:schemeClr val="accent1"/>
            </a:solidFill>
            <a:prstDash val="solid"/>
            <a:miter lim="800000"/>
            <a:headEnd type="none" w="sm" len="sm"/>
            <a:tailEnd type="none" w="sm" len="sm"/>
          </a:ln>
        </p:spPr>
      </p:cxnSp>
      <p:sp>
        <p:nvSpPr>
          <p:cNvPr id="184" name="Google Shape;184;p35"/>
          <p:cNvSpPr txBox="1">
            <a:spLocks noGrp="1"/>
          </p:cNvSpPr>
          <p:nvPr>
            <p:ph type="body" idx="1"/>
          </p:nvPr>
        </p:nvSpPr>
        <p:spPr>
          <a:xfrm>
            <a:off x="1434265" y="6134683"/>
            <a:ext cx="8334300" cy="4848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1600"/>
              <a:buNone/>
              <a:defRPr sz="1600" b="0" i="1" u="none" strike="noStrike" cap="none">
                <a:solidFill>
                  <a:srgbClr val="5A19EB"/>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5" name="Google Shape;185;p35"/>
          <p:cNvSpPr txBox="1">
            <a:spLocks noGrp="1"/>
          </p:cNvSpPr>
          <p:nvPr>
            <p:ph type="body" idx="2"/>
          </p:nvPr>
        </p:nvSpPr>
        <p:spPr>
          <a:xfrm>
            <a:off x="1450308" y="3922939"/>
            <a:ext cx="8334300" cy="10659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3600"/>
              <a:buNone/>
              <a:defRPr sz="3600" b="0" i="0" u="none" strike="noStrike" cap="none">
                <a:solidFill>
                  <a:schemeClr val="accent1"/>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6" name="Google Shape;186;p35"/>
          <p:cNvSpPr txBox="1">
            <a:spLocks noGrp="1"/>
          </p:cNvSpPr>
          <p:nvPr>
            <p:ph type="body" idx="3"/>
          </p:nvPr>
        </p:nvSpPr>
        <p:spPr>
          <a:xfrm>
            <a:off x="1459817" y="5177992"/>
            <a:ext cx="8334300" cy="4848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400"/>
              <a:buNone/>
              <a:defRPr sz="2400" b="0" i="0" u="none" strike="noStrike" cap="none">
                <a:solidFill>
                  <a:schemeClr val="accent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7"/>
        <p:cNvGrpSpPr/>
        <p:nvPr/>
      </p:nvGrpSpPr>
      <p:grpSpPr>
        <a:xfrm>
          <a:off x="0" y="0"/>
          <a:ext cx="0" cy="0"/>
          <a:chOff x="0" y="0"/>
          <a:chExt cx="0" cy="0"/>
        </a:xfrm>
      </p:grpSpPr>
      <p:sp>
        <p:nvSpPr>
          <p:cNvPr id="188" name="Google Shape;188;p36"/>
          <p:cNvSpPr txBox="1">
            <a:spLocks noGrp="1"/>
          </p:cNvSpPr>
          <p:nvPr>
            <p:ph type="body" idx="1"/>
          </p:nvPr>
        </p:nvSpPr>
        <p:spPr>
          <a:xfrm>
            <a:off x="992776" y="150315"/>
            <a:ext cx="10641600" cy="6345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Side">
  <p:cSld name="One Side">
    <p:spTree>
      <p:nvGrpSpPr>
        <p:cNvPr id="1" name="Shape 189"/>
        <p:cNvGrpSpPr/>
        <p:nvPr/>
      </p:nvGrpSpPr>
      <p:grpSpPr>
        <a:xfrm>
          <a:off x="0" y="0"/>
          <a:ext cx="0" cy="0"/>
          <a:chOff x="0" y="0"/>
          <a:chExt cx="0" cy="0"/>
        </a:xfrm>
      </p:grpSpPr>
      <p:sp>
        <p:nvSpPr>
          <p:cNvPr id="190" name="Google Shape;190;p37"/>
          <p:cNvSpPr/>
          <p:nvPr/>
        </p:nvSpPr>
        <p:spPr>
          <a:xfrm>
            <a:off x="0" y="0"/>
            <a:ext cx="3384900" cy="6858000"/>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A1446"/>
              </a:solidFill>
              <a:latin typeface="Arial"/>
              <a:ea typeface="Arial"/>
              <a:cs typeface="Arial"/>
              <a:sym typeface="Arial"/>
            </a:endParaRPr>
          </a:p>
        </p:txBody>
      </p:sp>
      <p:sp>
        <p:nvSpPr>
          <p:cNvPr id="191" name="Google Shape;191;p37"/>
          <p:cNvSpPr txBox="1">
            <a:spLocks noGrp="1"/>
          </p:cNvSpPr>
          <p:nvPr>
            <p:ph type="body" idx="1"/>
          </p:nvPr>
        </p:nvSpPr>
        <p:spPr>
          <a:xfrm>
            <a:off x="592646" y="1255394"/>
            <a:ext cx="2488200" cy="1443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SzPts val="2000"/>
              <a:buNone/>
              <a:defRPr sz="2000" b="1" i="0" u="none" strike="noStrike" cap="none">
                <a:solidFill>
                  <a:srgbClr val="0A1446"/>
                </a:solidFill>
                <a:latin typeface="Arial"/>
                <a:ea typeface="Arial"/>
                <a:cs typeface="Arial"/>
                <a:sym typeface="Arial"/>
              </a:defRPr>
            </a:lvl1pPr>
            <a:lvl2pPr marL="914400" lvl="1" indent="-228600" algn="ctr" rtl="0">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2pPr>
            <a:lvl3pPr marL="1371600" lvl="2" indent="-228600" algn="ctr" rtl="0">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3pPr>
            <a:lvl4pPr marL="1828800" lvl="3" indent="-228600" algn="ctr" rtl="0">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4pPr>
            <a:lvl5pPr marL="2286000" lvl="4" indent="-228600" algn="ctr" rtl="0">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92" name="Google Shape;192;p37"/>
          <p:cNvCxnSpPr/>
          <p:nvPr/>
        </p:nvCxnSpPr>
        <p:spPr>
          <a:xfrm>
            <a:off x="398762" y="1035961"/>
            <a:ext cx="0" cy="5829300"/>
          </a:xfrm>
          <a:prstGeom prst="straightConnector1">
            <a:avLst/>
          </a:prstGeom>
          <a:noFill/>
          <a:ln w="19050" cap="flat" cmpd="sng">
            <a:solidFill>
              <a:schemeClr val="accent1"/>
            </a:solidFill>
            <a:prstDash val="solid"/>
            <a:miter lim="800000"/>
            <a:headEnd type="none" w="sm" len="sm"/>
            <a:tailEnd type="none" w="sm" len="sm"/>
          </a:ln>
        </p:spPr>
      </p:cxnSp>
      <p:pic>
        <p:nvPicPr>
          <p:cNvPr id="193" name="Google Shape;193;p37" descr="A picture containing logo&#10;&#10;Description automatically generated"/>
          <p:cNvPicPr preferRelativeResize="0"/>
          <p:nvPr/>
        </p:nvPicPr>
        <p:blipFill rotWithShape="1">
          <a:blip r:embed="rId2">
            <a:alphaModFix/>
          </a:blip>
          <a:srcRect r="77873"/>
          <a:stretch/>
        </p:blipFill>
        <p:spPr>
          <a:xfrm>
            <a:off x="127020" y="268409"/>
            <a:ext cx="554742" cy="532055"/>
          </a:xfrm>
          <a:prstGeom prst="rect">
            <a:avLst/>
          </a:prstGeom>
          <a:noFill/>
          <a:ln>
            <a:noFill/>
          </a:ln>
        </p:spPr>
      </p:pic>
      <p:sp>
        <p:nvSpPr>
          <p:cNvPr id="194" name="Google Shape;194;p37"/>
          <p:cNvSpPr txBox="1">
            <a:spLocks noGrp="1"/>
          </p:cNvSpPr>
          <p:nvPr>
            <p:ph type="body" idx="2"/>
          </p:nvPr>
        </p:nvSpPr>
        <p:spPr>
          <a:xfrm>
            <a:off x="3578766" y="417095"/>
            <a:ext cx="8228100" cy="6144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5" name="Google Shape;195;p37"/>
          <p:cNvSpPr txBox="1">
            <a:spLocks noGrp="1"/>
          </p:cNvSpPr>
          <p:nvPr>
            <p:ph type="body" idx="3"/>
          </p:nvPr>
        </p:nvSpPr>
        <p:spPr>
          <a:xfrm>
            <a:off x="592646" y="2837918"/>
            <a:ext cx="2488200" cy="27585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1600"/>
              <a:buNone/>
              <a:defRPr sz="1600">
                <a:solidFill>
                  <a:schemeClr val="accent3"/>
                </a:solidFill>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400"/>
              <a:buNone/>
              <a:defRPr/>
            </a:lvl3pPr>
            <a:lvl4pPr marL="1828800" lvl="3" indent="-228600" algn="l" rtl="0">
              <a:lnSpc>
                <a:spcPct val="90000"/>
              </a:lnSpc>
              <a:spcBef>
                <a:spcPts val="500"/>
              </a:spcBef>
              <a:spcAft>
                <a:spcPts val="0"/>
              </a:spcAft>
              <a:buSzPts val="2400"/>
              <a:buNone/>
              <a:defRPr/>
            </a:lvl4pPr>
            <a:lvl5pPr marL="2286000" lvl="4" indent="-228600" algn="l" rtl="0">
              <a:lnSpc>
                <a:spcPct val="90000"/>
              </a:lnSpc>
              <a:spcBef>
                <a:spcPts val="500"/>
              </a:spcBef>
              <a:spcAft>
                <a:spcPts val="0"/>
              </a:spcAft>
              <a:buSzPts val="24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with Background">
  <p:cSld name="Title with Background">
    <p:spTree>
      <p:nvGrpSpPr>
        <p:cNvPr id="1" name="Shape 200"/>
        <p:cNvGrpSpPr/>
        <p:nvPr/>
      </p:nvGrpSpPr>
      <p:grpSpPr>
        <a:xfrm>
          <a:off x="0" y="0"/>
          <a:ext cx="0" cy="0"/>
          <a:chOff x="0" y="0"/>
          <a:chExt cx="0" cy="0"/>
        </a:xfrm>
      </p:grpSpPr>
      <p:sp>
        <p:nvSpPr>
          <p:cNvPr id="201" name="Google Shape;201;p39"/>
          <p:cNvSpPr/>
          <p:nvPr/>
        </p:nvSpPr>
        <p:spPr>
          <a:xfrm>
            <a:off x="1267326" y="1211766"/>
            <a:ext cx="10924800" cy="4795200"/>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2" name="Google Shape;202;p39"/>
          <p:cNvSpPr txBox="1">
            <a:spLocks noGrp="1"/>
          </p:cNvSpPr>
          <p:nvPr>
            <p:ph type="body" idx="1"/>
          </p:nvPr>
        </p:nvSpPr>
        <p:spPr>
          <a:xfrm>
            <a:off x="992776" y="150315"/>
            <a:ext cx="10641600" cy="6345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0" u="none" strike="noStrike" cap="none">
                <a:solidFill>
                  <a:srgbClr val="0A144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ransition Slide 1">
  <p:cSld name="Transition Slide 1">
    <p:spTree>
      <p:nvGrpSpPr>
        <p:cNvPr id="1" name="Shape 203"/>
        <p:cNvGrpSpPr/>
        <p:nvPr/>
      </p:nvGrpSpPr>
      <p:grpSpPr>
        <a:xfrm>
          <a:off x="0" y="0"/>
          <a:ext cx="0" cy="0"/>
          <a:chOff x="0" y="0"/>
          <a:chExt cx="0" cy="0"/>
        </a:xfrm>
      </p:grpSpPr>
      <p:sp>
        <p:nvSpPr>
          <p:cNvPr id="204" name="Google Shape;204;p40"/>
          <p:cNvSpPr/>
          <p:nvPr/>
        </p:nvSpPr>
        <p:spPr>
          <a:xfrm rot="-5400000">
            <a:off x="-2945699" y="2945702"/>
            <a:ext cx="6858000" cy="966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b="0" i="0" u="none" strike="noStrike" cap="none">
                <a:solidFill>
                  <a:srgbClr val="288CB4"/>
                </a:solidFill>
                <a:latin typeface="Arial"/>
                <a:ea typeface="Arial"/>
                <a:cs typeface="Arial"/>
                <a:sym typeface="Arial"/>
              </a:rPr>
              <a:t> </a:t>
            </a:r>
            <a:endParaRPr/>
          </a:p>
        </p:txBody>
      </p:sp>
      <p:sp>
        <p:nvSpPr>
          <p:cNvPr id="205" name="Google Shape;205;p40"/>
          <p:cNvSpPr/>
          <p:nvPr/>
        </p:nvSpPr>
        <p:spPr>
          <a:xfrm rot="-5400000">
            <a:off x="-1634100" y="1634099"/>
            <a:ext cx="6858000" cy="3589800"/>
          </a:xfrm>
          <a:prstGeom prst="rect">
            <a:avLst/>
          </a:prstGeom>
          <a:solidFill>
            <a:srgbClr val="0A14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b="0" i="0" u="none" strike="noStrike" cap="none">
                <a:solidFill>
                  <a:srgbClr val="288CB4"/>
                </a:solidFill>
                <a:latin typeface="Arial"/>
                <a:ea typeface="Arial"/>
                <a:cs typeface="Arial"/>
                <a:sym typeface="Arial"/>
              </a:rPr>
              <a:t> </a:t>
            </a:r>
            <a:endParaRPr/>
          </a:p>
        </p:txBody>
      </p:sp>
      <p:pic>
        <p:nvPicPr>
          <p:cNvPr id="206" name="Google Shape;206;p40"/>
          <p:cNvPicPr preferRelativeResize="0"/>
          <p:nvPr/>
        </p:nvPicPr>
        <p:blipFill rotWithShape="1">
          <a:blip r:embed="rId2">
            <a:alphaModFix/>
          </a:blip>
          <a:srcRect/>
          <a:stretch/>
        </p:blipFill>
        <p:spPr>
          <a:xfrm>
            <a:off x="-947062" y="84240"/>
            <a:ext cx="2697485" cy="2910846"/>
          </a:xfrm>
          <a:prstGeom prst="rect">
            <a:avLst/>
          </a:prstGeom>
          <a:noFill/>
          <a:ln>
            <a:noFill/>
          </a:ln>
        </p:spPr>
      </p:pic>
      <p:cxnSp>
        <p:nvCxnSpPr>
          <p:cNvPr id="207" name="Google Shape;207;p40"/>
          <p:cNvCxnSpPr/>
          <p:nvPr/>
        </p:nvCxnSpPr>
        <p:spPr>
          <a:xfrm>
            <a:off x="7204015" y="2345558"/>
            <a:ext cx="0" cy="2568600"/>
          </a:xfrm>
          <a:prstGeom prst="straightConnector1">
            <a:avLst/>
          </a:prstGeom>
          <a:noFill/>
          <a:ln w="9525" cap="flat" cmpd="sng">
            <a:solidFill>
              <a:schemeClr val="accent1"/>
            </a:solidFill>
            <a:prstDash val="solid"/>
            <a:miter lim="800000"/>
            <a:headEnd type="none" w="sm" len="sm"/>
            <a:tailEnd type="none" w="sm" len="sm"/>
          </a:ln>
        </p:spPr>
      </p:cxnSp>
      <p:sp>
        <p:nvSpPr>
          <p:cNvPr id="208" name="Google Shape;208;p40"/>
          <p:cNvSpPr txBox="1"/>
          <p:nvPr/>
        </p:nvSpPr>
        <p:spPr>
          <a:xfrm>
            <a:off x="7585579" y="4470900"/>
            <a:ext cx="2350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5A19EB"/>
                </a:solidFill>
                <a:latin typeface="Arial"/>
                <a:ea typeface="Arial"/>
                <a:cs typeface="Arial"/>
                <a:sym typeface="Arial"/>
              </a:rPr>
              <a:t>ONAPSIS.COM</a:t>
            </a:r>
            <a:endParaRPr sz="1600" b="1" i="0" u="none" strike="noStrike" cap="none">
              <a:solidFill>
                <a:srgbClr val="5A19EB"/>
              </a:solidFill>
              <a:latin typeface="Arial"/>
              <a:ea typeface="Arial"/>
              <a:cs typeface="Arial"/>
              <a:sym typeface="Arial"/>
            </a:endParaRPr>
          </a:p>
        </p:txBody>
      </p:sp>
      <p:sp>
        <p:nvSpPr>
          <p:cNvPr id="209" name="Google Shape;209;p40"/>
          <p:cNvSpPr/>
          <p:nvPr/>
        </p:nvSpPr>
        <p:spPr>
          <a:xfrm>
            <a:off x="7494138" y="4369298"/>
            <a:ext cx="2172300" cy="479400"/>
          </a:xfrm>
          <a:prstGeom prst="roundRect">
            <a:avLst>
              <a:gd name="adj" fmla="val 50000"/>
            </a:avLst>
          </a:prstGeom>
          <a:noFill/>
          <a:ln w="12700" cap="flat" cmpd="sng">
            <a:solidFill>
              <a:srgbClr val="5A19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10" name="Google Shape;210;p40" descr="A picture containing text, clipart&#10;&#10;Description automatically generated"/>
          <p:cNvPicPr preferRelativeResize="0"/>
          <p:nvPr/>
        </p:nvPicPr>
        <p:blipFill rotWithShape="1">
          <a:blip r:embed="rId3">
            <a:alphaModFix/>
          </a:blip>
          <a:srcRect/>
          <a:stretch/>
        </p:blipFill>
        <p:spPr>
          <a:xfrm>
            <a:off x="618243" y="5540975"/>
            <a:ext cx="2353238" cy="50124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11"/>
        <p:cNvGrpSpPr/>
        <p:nvPr/>
      </p:nvGrpSpPr>
      <p:grpSpPr>
        <a:xfrm>
          <a:off x="0" y="0"/>
          <a:ext cx="0" cy="0"/>
          <a:chOff x="0" y="0"/>
          <a:chExt cx="0" cy="0"/>
        </a:xfrm>
      </p:grpSpPr>
      <p:sp>
        <p:nvSpPr>
          <p:cNvPr id="212" name="Google Shape;212;p41"/>
          <p:cNvSpPr txBox="1">
            <a:spLocks noGrp="1"/>
          </p:cNvSpPr>
          <p:nvPr>
            <p:ph type="title"/>
          </p:nvPr>
        </p:nvSpPr>
        <p:spPr>
          <a:xfrm>
            <a:off x="380999" y="134789"/>
            <a:ext cx="11253300" cy="863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2"/>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213" name="Google Shape;213;p41"/>
          <p:cNvSpPr txBox="1">
            <a:spLocks noGrp="1"/>
          </p:cNvSpPr>
          <p:nvPr>
            <p:ph type="body" idx="1"/>
          </p:nvPr>
        </p:nvSpPr>
        <p:spPr>
          <a:xfrm>
            <a:off x="381000" y="1110572"/>
            <a:ext cx="11253300" cy="4602000"/>
          </a:xfrm>
          <a:prstGeom prst="rect">
            <a:avLst/>
          </a:prstGeom>
          <a:noFill/>
          <a:ln>
            <a:noFill/>
          </a:ln>
        </p:spPr>
        <p:txBody>
          <a:bodyPr spcFirstLastPara="1" wrap="square" lIns="91425" tIns="45700" rIns="91425" bIns="45700" anchor="t" anchorCtr="0">
            <a:noAutofit/>
          </a:bodyPr>
          <a:lstStyle>
            <a:lvl1pPr marL="457200" lvl="0" indent="-349250" algn="l" rtl="0">
              <a:lnSpc>
                <a:spcPct val="90000"/>
              </a:lnSpc>
              <a:spcBef>
                <a:spcPts val="1100"/>
              </a:spcBef>
              <a:spcAft>
                <a:spcPts val="0"/>
              </a:spcAft>
              <a:buSzPts val="1900"/>
              <a:buChar char="•"/>
              <a:defRPr/>
            </a:lvl1pPr>
            <a:lvl2pPr marL="914400" lvl="1" indent="-349250" algn="l" rtl="0">
              <a:lnSpc>
                <a:spcPct val="90000"/>
              </a:lnSpc>
              <a:spcBef>
                <a:spcPts val="500"/>
              </a:spcBef>
              <a:spcAft>
                <a:spcPts val="0"/>
              </a:spcAft>
              <a:buSzPts val="1900"/>
              <a:buChar char="•"/>
              <a:defRPr/>
            </a:lvl2pPr>
            <a:lvl3pPr marL="1371600" lvl="2" indent="-349250" algn="l" rtl="0">
              <a:lnSpc>
                <a:spcPct val="90000"/>
              </a:lnSpc>
              <a:spcBef>
                <a:spcPts val="500"/>
              </a:spcBef>
              <a:spcAft>
                <a:spcPts val="0"/>
              </a:spcAft>
              <a:buSzPts val="1900"/>
              <a:buChar char="•"/>
              <a:defRPr/>
            </a:lvl3pPr>
            <a:lvl4pPr marL="1828800" lvl="3" indent="-349250" algn="l" rtl="0">
              <a:lnSpc>
                <a:spcPct val="90000"/>
              </a:lnSpc>
              <a:spcBef>
                <a:spcPts val="500"/>
              </a:spcBef>
              <a:spcAft>
                <a:spcPts val="0"/>
              </a:spcAft>
              <a:buSzPts val="1900"/>
              <a:buChar char="•"/>
              <a:defRPr/>
            </a:lvl4pPr>
            <a:lvl5pPr marL="2286000" lvl="4" indent="-349250" algn="l" rtl="0">
              <a:lnSpc>
                <a:spcPct val="90000"/>
              </a:lnSpc>
              <a:spcBef>
                <a:spcPts val="500"/>
              </a:spcBef>
              <a:spcAft>
                <a:spcPts val="0"/>
              </a:spcAft>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14" name="Google Shape;214;p41"/>
          <p:cNvSpPr txBox="1">
            <a:spLocks noGrp="1"/>
          </p:cNvSpPr>
          <p:nvPr>
            <p:ph type="ftr" idx="11"/>
          </p:nvPr>
        </p:nvSpPr>
        <p:spPr>
          <a:xfrm>
            <a:off x="381000" y="5777853"/>
            <a:ext cx="112533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15" name="Google Shape;215;p41"/>
          <p:cNvSpPr txBox="1">
            <a:spLocks noGrp="1"/>
          </p:cNvSpPr>
          <p:nvPr>
            <p:ph type="sldNum" idx="12"/>
          </p:nvPr>
        </p:nvSpPr>
        <p:spPr>
          <a:xfrm>
            <a:off x="381000" y="6356351"/>
            <a:ext cx="4167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16"/>
        <p:cNvGrpSpPr/>
        <p:nvPr/>
      </p:nvGrpSpPr>
      <p:grpSpPr>
        <a:xfrm>
          <a:off x="0" y="0"/>
          <a:ext cx="0" cy="0"/>
          <a:chOff x="0" y="0"/>
          <a:chExt cx="0" cy="0"/>
        </a:xfrm>
      </p:grpSpPr>
      <p:sp>
        <p:nvSpPr>
          <p:cNvPr id="217" name="Google Shape;217;p42"/>
          <p:cNvSpPr txBox="1">
            <a:spLocks noGrp="1"/>
          </p:cNvSpPr>
          <p:nvPr>
            <p:ph type="body" idx="1"/>
          </p:nvPr>
        </p:nvSpPr>
        <p:spPr>
          <a:xfrm>
            <a:off x="381000" y="150315"/>
            <a:ext cx="11253300" cy="9279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8" name="Google Shape;218;p42"/>
          <p:cNvSpPr txBox="1">
            <a:spLocks noGrp="1"/>
          </p:cNvSpPr>
          <p:nvPr>
            <p:ph type="body" idx="2"/>
          </p:nvPr>
        </p:nvSpPr>
        <p:spPr>
          <a:xfrm>
            <a:off x="381000" y="1270000"/>
            <a:ext cx="11253900" cy="4803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000"/>
              <a:buNone/>
              <a:defRPr/>
            </a:lvl3pPr>
            <a:lvl4pPr marL="1828800" lvl="3" indent="-228600" algn="l" rtl="0">
              <a:lnSpc>
                <a:spcPct val="90000"/>
              </a:lnSpc>
              <a:spcBef>
                <a:spcPts val="500"/>
              </a:spcBef>
              <a:spcAft>
                <a:spcPts val="0"/>
              </a:spcAft>
              <a:buSzPts val="1800"/>
              <a:buNone/>
              <a:defRPr/>
            </a:lvl4pPr>
            <a:lvl5pPr marL="2286000" lvl="4" indent="-228600" algn="l" rtl="0">
              <a:lnSpc>
                <a:spcPct val="90000"/>
              </a:lnSpc>
              <a:spcBef>
                <a:spcPts val="500"/>
              </a:spcBef>
              <a:spcAft>
                <a:spcPts val="0"/>
              </a:spcAft>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ubtitle, Content">
  <p:cSld name="1_Title, Subtitle, Content">
    <p:spTree>
      <p:nvGrpSpPr>
        <p:cNvPr id="1" name="Shape 219"/>
        <p:cNvGrpSpPr/>
        <p:nvPr/>
      </p:nvGrpSpPr>
      <p:grpSpPr>
        <a:xfrm>
          <a:off x="0" y="0"/>
          <a:ext cx="0" cy="0"/>
          <a:chOff x="0" y="0"/>
          <a:chExt cx="0" cy="0"/>
        </a:xfrm>
      </p:grpSpPr>
      <p:sp>
        <p:nvSpPr>
          <p:cNvPr id="220" name="Google Shape;220;p43"/>
          <p:cNvSpPr txBox="1">
            <a:spLocks noGrp="1"/>
          </p:cNvSpPr>
          <p:nvPr>
            <p:ph type="body" idx="1"/>
          </p:nvPr>
        </p:nvSpPr>
        <p:spPr>
          <a:xfrm>
            <a:off x="381000" y="150315"/>
            <a:ext cx="11253300" cy="9279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1" name="Google Shape;221;p43"/>
          <p:cNvSpPr txBox="1">
            <a:spLocks noGrp="1"/>
          </p:cNvSpPr>
          <p:nvPr>
            <p:ph type="body" idx="2"/>
          </p:nvPr>
        </p:nvSpPr>
        <p:spPr>
          <a:xfrm>
            <a:off x="381000" y="1910686"/>
            <a:ext cx="11253900" cy="41625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a:lvl1pPr>
            <a:lvl2pPr marL="914400" lvl="1" indent="-228600" algn="l" rtl="0">
              <a:lnSpc>
                <a:spcPct val="90000"/>
              </a:lnSpc>
              <a:spcBef>
                <a:spcPts val="500"/>
              </a:spcBef>
              <a:spcAft>
                <a:spcPts val="0"/>
              </a:spcAft>
              <a:buSzPts val="2400"/>
              <a:buNone/>
              <a:defRPr/>
            </a:lvl2pPr>
            <a:lvl3pPr marL="1371600" lvl="2" indent="-228600" algn="l" rtl="0">
              <a:lnSpc>
                <a:spcPct val="90000"/>
              </a:lnSpc>
              <a:spcBef>
                <a:spcPts val="500"/>
              </a:spcBef>
              <a:spcAft>
                <a:spcPts val="0"/>
              </a:spcAft>
              <a:buSzPts val="2000"/>
              <a:buNone/>
              <a:defRPr/>
            </a:lvl3pPr>
            <a:lvl4pPr marL="1828800" lvl="3" indent="-228600" algn="l" rtl="0">
              <a:lnSpc>
                <a:spcPct val="90000"/>
              </a:lnSpc>
              <a:spcBef>
                <a:spcPts val="500"/>
              </a:spcBef>
              <a:spcAft>
                <a:spcPts val="0"/>
              </a:spcAft>
              <a:buSzPts val="1800"/>
              <a:buNone/>
              <a:defRPr/>
            </a:lvl4pPr>
            <a:lvl5pPr marL="2286000" lvl="4" indent="-228600" algn="l" rtl="0">
              <a:lnSpc>
                <a:spcPct val="90000"/>
              </a:lnSpc>
              <a:spcBef>
                <a:spcPts val="500"/>
              </a:spcBef>
              <a:spcAft>
                <a:spcPts val="0"/>
              </a:spcAft>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2" name="Google Shape;222;p43"/>
          <p:cNvSpPr txBox="1">
            <a:spLocks noGrp="1"/>
          </p:cNvSpPr>
          <p:nvPr>
            <p:ph type="body" idx="3"/>
          </p:nvPr>
        </p:nvSpPr>
        <p:spPr>
          <a:xfrm>
            <a:off x="381000" y="1235067"/>
            <a:ext cx="11253300" cy="6282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0"/>
              </a:spcBef>
              <a:spcAft>
                <a:spcPts val="0"/>
              </a:spcAft>
              <a:buSzPts val="2800"/>
              <a:buNone/>
              <a:defRPr sz="2800" b="0" i="1" u="none" strike="noStrike" cap="none">
                <a:solidFill>
                  <a:schemeClr val="accent3"/>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ransition Slide">
  <p:cSld name="Transition Slide">
    <p:spTree>
      <p:nvGrpSpPr>
        <p:cNvPr id="1" name="Shape 227"/>
        <p:cNvGrpSpPr/>
        <p:nvPr/>
      </p:nvGrpSpPr>
      <p:grpSpPr>
        <a:xfrm>
          <a:off x="0" y="0"/>
          <a:ext cx="0" cy="0"/>
          <a:chOff x="0" y="0"/>
          <a:chExt cx="0" cy="0"/>
        </a:xfrm>
      </p:grpSpPr>
      <p:sp>
        <p:nvSpPr>
          <p:cNvPr id="228" name="Google Shape;228;p46"/>
          <p:cNvSpPr/>
          <p:nvPr/>
        </p:nvSpPr>
        <p:spPr>
          <a:xfrm>
            <a:off x="0" y="13358"/>
            <a:ext cx="888300" cy="6928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29" name="Google Shape;229;p46" descr="A picture containing text, person&#10;&#10;Description automatically generated"/>
          <p:cNvPicPr preferRelativeResize="0"/>
          <p:nvPr/>
        </p:nvPicPr>
        <p:blipFill rotWithShape="1">
          <a:blip r:embed="rId2">
            <a:alphaModFix/>
          </a:blip>
          <a:srcRect t="32075" b="50888"/>
          <a:stretch/>
        </p:blipFill>
        <p:spPr>
          <a:xfrm flipH="1">
            <a:off x="0" y="5557215"/>
            <a:ext cx="12205383" cy="1384664"/>
          </a:xfrm>
          <a:prstGeom prst="rect">
            <a:avLst/>
          </a:prstGeom>
          <a:noFill/>
          <a:ln>
            <a:noFill/>
          </a:ln>
        </p:spPr>
      </p:pic>
      <p:sp>
        <p:nvSpPr>
          <p:cNvPr id="230" name="Google Shape;230;p46"/>
          <p:cNvSpPr txBox="1">
            <a:spLocks noGrp="1"/>
          </p:cNvSpPr>
          <p:nvPr>
            <p:ph type="body" idx="1"/>
          </p:nvPr>
        </p:nvSpPr>
        <p:spPr>
          <a:xfrm>
            <a:off x="1026926" y="1326083"/>
            <a:ext cx="9294600" cy="9729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3200"/>
              <a:buNone/>
              <a:defRPr sz="3200" b="0" i="0" u="none" strike="noStrike" cap="none">
                <a:solidFill>
                  <a:srgbClr val="0A144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31" name="Google Shape;231;p46" descr="A picture containing logo&#10;&#10;Description automatically generated"/>
          <p:cNvPicPr preferRelativeResize="0"/>
          <p:nvPr/>
        </p:nvPicPr>
        <p:blipFill rotWithShape="1">
          <a:blip r:embed="rId3">
            <a:alphaModFix/>
          </a:blip>
          <a:srcRect r="78826"/>
          <a:stretch/>
        </p:blipFill>
        <p:spPr>
          <a:xfrm>
            <a:off x="451112" y="371067"/>
            <a:ext cx="574781" cy="576095"/>
          </a:xfrm>
          <a:prstGeom prst="rect">
            <a:avLst/>
          </a:prstGeom>
          <a:noFill/>
          <a:ln>
            <a:noFill/>
          </a:ln>
        </p:spPr>
      </p:pic>
      <p:pic>
        <p:nvPicPr>
          <p:cNvPr id="232" name="Google Shape;232;p46"/>
          <p:cNvPicPr preferRelativeResize="0"/>
          <p:nvPr/>
        </p:nvPicPr>
        <p:blipFill rotWithShape="1">
          <a:blip r:embed="rId4">
            <a:alphaModFix/>
          </a:blip>
          <a:srcRect l="-12971" r="14332"/>
          <a:stretch/>
        </p:blipFill>
        <p:spPr>
          <a:xfrm>
            <a:off x="9444446" y="3169579"/>
            <a:ext cx="2760936" cy="3020526"/>
          </a:xfrm>
          <a:prstGeom prst="rect">
            <a:avLst/>
          </a:prstGeom>
          <a:noFill/>
          <a:ln>
            <a:noFill/>
          </a:ln>
        </p:spPr>
      </p:pic>
      <p:sp>
        <p:nvSpPr>
          <p:cNvPr id="233" name="Google Shape;233;p46"/>
          <p:cNvSpPr/>
          <p:nvPr/>
        </p:nvSpPr>
        <p:spPr>
          <a:xfrm>
            <a:off x="0" y="4558937"/>
            <a:ext cx="5826600" cy="2382900"/>
          </a:xfrm>
          <a:prstGeom prst="rect">
            <a:avLst/>
          </a:prstGeom>
          <a:solidFill>
            <a:srgbClr val="288CB4">
              <a:alpha val="6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4" name="Google Shape;234;p46"/>
          <p:cNvSpPr txBox="1">
            <a:spLocks noGrp="1"/>
          </p:cNvSpPr>
          <p:nvPr>
            <p:ph type="body" idx="2"/>
          </p:nvPr>
        </p:nvSpPr>
        <p:spPr>
          <a:xfrm>
            <a:off x="1025894" y="2456020"/>
            <a:ext cx="9294600" cy="5760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1800"/>
              <a:buNone/>
              <a:defRPr sz="1800" b="0" i="0" u="none" strike="noStrike" cap="none">
                <a:solidFill>
                  <a:srgbClr val="288CB4"/>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235" name="Google Shape;235;p46"/>
          <p:cNvCxnSpPr/>
          <p:nvPr/>
        </p:nvCxnSpPr>
        <p:spPr>
          <a:xfrm>
            <a:off x="758541" y="1121191"/>
            <a:ext cx="0" cy="580620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5"/>
        <p:cNvGrpSpPr/>
        <p:nvPr/>
      </p:nvGrpSpPr>
      <p:grpSpPr>
        <a:xfrm>
          <a:off x="0" y="0"/>
          <a:ext cx="0" cy="0"/>
          <a:chOff x="0" y="0"/>
          <a:chExt cx="0" cy="0"/>
        </a:xfrm>
      </p:grpSpPr>
      <p:sp>
        <p:nvSpPr>
          <p:cNvPr id="46" name="Google Shape;46;p7"/>
          <p:cNvSpPr/>
          <p:nvPr/>
        </p:nvSpPr>
        <p:spPr>
          <a:xfrm>
            <a:off x="0" y="-635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 name="Google Shape;47;p7"/>
          <p:cNvSpPr/>
          <p:nvPr/>
        </p:nvSpPr>
        <p:spPr>
          <a:xfrm>
            <a:off x="633727" y="582363"/>
            <a:ext cx="11558273" cy="537243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 name="Google Shape;48;p7"/>
          <p:cNvSpPr txBox="1"/>
          <p:nvPr/>
        </p:nvSpPr>
        <p:spPr>
          <a:xfrm rot="10800000">
            <a:off x="1396899" y="59122"/>
            <a:ext cx="1097280"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 sz="12000" b="0" i="0" u="none" strike="noStrike" cap="none">
                <a:solidFill>
                  <a:srgbClr val="288CB4"/>
                </a:solidFill>
                <a:latin typeface="Arial Black"/>
                <a:ea typeface="Arial Black"/>
                <a:cs typeface="Arial Black"/>
                <a:sym typeface="Arial Black"/>
              </a:rPr>
              <a:t>“</a:t>
            </a:r>
            <a:endParaRPr sz="1400" b="0" i="0" u="none" strike="noStrike" cap="none">
              <a:solidFill>
                <a:srgbClr val="000000"/>
              </a:solidFill>
              <a:latin typeface="Arial"/>
              <a:ea typeface="Arial"/>
              <a:cs typeface="Arial"/>
              <a:sym typeface="Arial"/>
            </a:endParaRPr>
          </a:p>
        </p:txBody>
      </p:sp>
      <p:cxnSp>
        <p:nvCxnSpPr>
          <p:cNvPr id="49" name="Google Shape;49;p7"/>
          <p:cNvCxnSpPr/>
          <p:nvPr/>
        </p:nvCxnSpPr>
        <p:spPr>
          <a:xfrm>
            <a:off x="2612571" y="1028618"/>
            <a:ext cx="0" cy="5829382"/>
          </a:xfrm>
          <a:prstGeom prst="straightConnector1">
            <a:avLst/>
          </a:prstGeom>
          <a:noFill/>
          <a:ln w="28575" cap="flat" cmpd="sng">
            <a:solidFill>
              <a:schemeClr val="accent1"/>
            </a:solidFill>
            <a:prstDash val="solid"/>
            <a:miter lim="800000"/>
            <a:headEnd type="none" w="sm" len="sm"/>
            <a:tailEnd type="none" w="sm" len="sm"/>
          </a:ln>
        </p:spPr>
      </p:cxnSp>
      <p:sp>
        <p:nvSpPr>
          <p:cNvPr id="50" name="Google Shape;50;p7"/>
          <p:cNvSpPr txBox="1">
            <a:spLocks noGrp="1"/>
          </p:cNvSpPr>
          <p:nvPr>
            <p:ph type="body" idx="1"/>
          </p:nvPr>
        </p:nvSpPr>
        <p:spPr>
          <a:xfrm>
            <a:off x="2932304" y="1028617"/>
            <a:ext cx="7976328" cy="391522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1" u="none" strike="noStrike" cap="none">
                <a:solidFill>
                  <a:srgbClr val="0A1446"/>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body" idx="2"/>
          </p:nvPr>
        </p:nvSpPr>
        <p:spPr>
          <a:xfrm>
            <a:off x="2932303" y="5148559"/>
            <a:ext cx="7976323" cy="359984"/>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1000"/>
              </a:spcBef>
              <a:spcAft>
                <a:spcPts val="0"/>
              </a:spcAft>
              <a:buSzPts val="2000"/>
              <a:buNone/>
              <a:defRPr sz="2000" b="0" i="1" u="none" strike="noStrike" cap="none">
                <a:solidFill>
                  <a:srgbClr val="5A19E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 name="Google Shape;52;p7"/>
          <p:cNvPicPr preferRelativeResize="0"/>
          <p:nvPr/>
        </p:nvPicPr>
        <p:blipFill rotWithShape="1">
          <a:blip r:embed="rId2">
            <a:alphaModFix/>
          </a:blip>
          <a:srcRect l="44150"/>
          <a:stretch/>
        </p:blipFill>
        <p:spPr>
          <a:xfrm>
            <a:off x="0" y="1489594"/>
            <a:ext cx="1841480" cy="3557972"/>
          </a:xfrm>
          <a:prstGeom prst="rect">
            <a:avLst/>
          </a:prstGeom>
          <a:noFill/>
          <a:ln>
            <a:noFill/>
          </a:ln>
        </p:spPr>
      </p:pic>
      <p:pic>
        <p:nvPicPr>
          <p:cNvPr id="53" name="Google Shape;53;p7" descr="A picture containing logo&#10;&#10;Description automatically generated"/>
          <p:cNvPicPr preferRelativeResize="0"/>
          <p:nvPr/>
        </p:nvPicPr>
        <p:blipFill rotWithShape="1">
          <a:blip r:embed="rId3">
            <a:alphaModFix/>
          </a:blip>
          <a:srcRect r="77873"/>
          <a:stretch/>
        </p:blipFill>
        <p:spPr>
          <a:xfrm>
            <a:off x="11372536" y="6153238"/>
            <a:ext cx="554741" cy="5320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Grey side">
  <p:cSld name="Grey side">
    <p:spTree>
      <p:nvGrpSpPr>
        <p:cNvPr id="1" name="Shape 236"/>
        <p:cNvGrpSpPr/>
        <p:nvPr/>
      </p:nvGrpSpPr>
      <p:grpSpPr>
        <a:xfrm>
          <a:off x="0" y="0"/>
          <a:ext cx="0" cy="0"/>
          <a:chOff x="0" y="0"/>
          <a:chExt cx="0" cy="0"/>
        </a:xfrm>
      </p:grpSpPr>
      <p:sp>
        <p:nvSpPr>
          <p:cNvPr id="237" name="Google Shape;237;p47"/>
          <p:cNvSpPr txBox="1">
            <a:spLocks noGrp="1"/>
          </p:cNvSpPr>
          <p:nvPr>
            <p:ph type="body" idx="1"/>
          </p:nvPr>
        </p:nvSpPr>
        <p:spPr>
          <a:xfrm>
            <a:off x="864330" y="150315"/>
            <a:ext cx="3146100" cy="13911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8" name="Google Shape;238;p47"/>
          <p:cNvSpPr txBox="1">
            <a:spLocks noGrp="1"/>
          </p:cNvSpPr>
          <p:nvPr>
            <p:ph type="body" idx="2"/>
          </p:nvPr>
        </p:nvSpPr>
        <p:spPr>
          <a:xfrm>
            <a:off x="864331" y="1658938"/>
            <a:ext cx="3146100" cy="888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0"/>
              </a:spcBef>
              <a:spcAft>
                <a:spcPts val="0"/>
              </a:spcAft>
              <a:buSzPts val="1800"/>
              <a:buNone/>
              <a:defRPr sz="1800" cap="none">
                <a:solidFill>
                  <a:srgbClr val="5A19EB"/>
                </a:solidFill>
                <a:latin typeface="Arial"/>
                <a:ea typeface="Arial"/>
                <a:cs typeface="Arial"/>
                <a:sym typeface="Arial"/>
              </a:defRPr>
            </a:lvl1pPr>
            <a:lvl2pPr marL="914400" lvl="1" indent="-381000" algn="ctr" rtl="0">
              <a:lnSpc>
                <a:spcPct val="90000"/>
              </a:lnSpc>
              <a:spcBef>
                <a:spcPts val="500"/>
              </a:spcBef>
              <a:spcAft>
                <a:spcPts val="0"/>
              </a:spcAft>
              <a:buSzPts val="2400"/>
              <a:buChar char="›"/>
              <a:defRPr/>
            </a:lvl2pPr>
            <a:lvl3pPr marL="1371600" lvl="2" indent="-381000" algn="ctr" rtl="0">
              <a:lnSpc>
                <a:spcPct val="90000"/>
              </a:lnSpc>
              <a:spcBef>
                <a:spcPts val="500"/>
              </a:spcBef>
              <a:spcAft>
                <a:spcPts val="0"/>
              </a:spcAft>
              <a:buSzPts val="2400"/>
              <a:buChar char="›"/>
              <a:defRPr/>
            </a:lvl3pPr>
            <a:lvl4pPr marL="1828800" lvl="3" indent="-381000" algn="ctr" rtl="0">
              <a:lnSpc>
                <a:spcPct val="90000"/>
              </a:lnSpc>
              <a:spcBef>
                <a:spcPts val="500"/>
              </a:spcBef>
              <a:spcAft>
                <a:spcPts val="0"/>
              </a:spcAft>
              <a:buSzPts val="2400"/>
              <a:buChar char="›"/>
              <a:defRPr/>
            </a:lvl4pPr>
            <a:lvl5pPr marL="2286000" lvl="4" indent="-381000" algn="ctr" rtl="0">
              <a:lnSpc>
                <a:spcPct val="90000"/>
              </a:lnSpc>
              <a:spcBef>
                <a:spcPts val="500"/>
              </a:spcBef>
              <a:spcAft>
                <a:spcPts val="0"/>
              </a:spcAft>
              <a:buSzPts val="24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9"/>
        <p:cNvGrpSpPr/>
        <p:nvPr/>
      </p:nvGrpSpPr>
      <p:grpSpPr>
        <a:xfrm>
          <a:off x="0" y="0"/>
          <a:ext cx="0" cy="0"/>
          <a:chOff x="0" y="0"/>
          <a:chExt cx="0" cy="0"/>
        </a:xfrm>
      </p:grpSpPr>
      <p:sp>
        <p:nvSpPr>
          <p:cNvPr id="240" name="Google Shape;240;p48"/>
          <p:cNvSpPr/>
          <p:nvPr/>
        </p:nvSpPr>
        <p:spPr>
          <a:xfrm>
            <a:off x="0" y="-635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1" name="Google Shape;241;p48"/>
          <p:cNvSpPr/>
          <p:nvPr/>
        </p:nvSpPr>
        <p:spPr>
          <a:xfrm>
            <a:off x="633727" y="582363"/>
            <a:ext cx="11558400" cy="5372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2" name="Google Shape;242;p48"/>
          <p:cNvSpPr txBox="1"/>
          <p:nvPr/>
        </p:nvSpPr>
        <p:spPr>
          <a:xfrm rot="10800000">
            <a:off x="1396779" y="58614"/>
            <a:ext cx="1097400" cy="193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0" b="0" i="0" u="none" strike="noStrike" cap="none">
                <a:solidFill>
                  <a:srgbClr val="288CB4"/>
                </a:solidFill>
                <a:latin typeface="Arial Black"/>
                <a:ea typeface="Arial Black"/>
                <a:cs typeface="Arial Black"/>
                <a:sym typeface="Arial Black"/>
              </a:rPr>
              <a:t>“</a:t>
            </a:r>
            <a:endParaRPr/>
          </a:p>
        </p:txBody>
      </p:sp>
      <p:cxnSp>
        <p:nvCxnSpPr>
          <p:cNvPr id="243" name="Google Shape;243;p48"/>
          <p:cNvCxnSpPr/>
          <p:nvPr/>
        </p:nvCxnSpPr>
        <p:spPr>
          <a:xfrm>
            <a:off x="2612571" y="1028618"/>
            <a:ext cx="0" cy="5829300"/>
          </a:xfrm>
          <a:prstGeom prst="straightConnector1">
            <a:avLst/>
          </a:prstGeom>
          <a:noFill/>
          <a:ln w="28575" cap="flat" cmpd="sng">
            <a:solidFill>
              <a:schemeClr val="accent1"/>
            </a:solidFill>
            <a:prstDash val="solid"/>
            <a:miter lim="800000"/>
            <a:headEnd type="none" w="sm" len="sm"/>
            <a:tailEnd type="none" w="sm" len="sm"/>
          </a:ln>
        </p:spPr>
      </p:cxnSp>
      <p:sp>
        <p:nvSpPr>
          <p:cNvPr id="244" name="Google Shape;244;p48"/>
          <p:cNvSpPr txBox="1">
            <a:spLocks noGrp="1"/>
          </p:cNvSpPr>
          <p:nvPr>
            <p:ph type="body" idx="1"/>
          </p:nvPr>
        </p:nvSpPr>
        <p:spPr>
          <a:xfrm>
            <a:off x="2932304" y="1028617"/>
            <a:ext cx="7976400" cy="39153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SzPts val="2800"/>
              <a:buNone/>
              <a:defRPr sz="2800" b="0" i="1" u="none" strike="noStrike" cap="none">
                <a:solidFill>
                  <a:srgbClr val="0A1446"/>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5" name="Google Shape;245;p48"/>
          <p:cNvSpPr txBox="1">
            <a:spLocks noGrp="1"/>
          </p:cNvSpPr>
          <p:nvPr>
            <p:ph type="body" idx="2"/>
          </p:nvPr>
        </p:nvSpPr>
        <p:spPr>
          <a:xfrm>
            <a:off x="2932303" y="5148559"/>
            <a:ext cx="7976400" cy="360000"/>
          </a:xfrm>
          <a:prstGeom prst="rect">
            <a:avLst/>
          </a:prstGeom>
          <a:noFill/>
          <a:ln>
            <a:noFill/>
          </a:ln>
        </p:spPr>
        <p:txBody>
          <a:bodyPr spcFirstLastPara="1" wrap="square" lIns="0" tIns="45700" rIns="0" bIns="45700" anchor="b" anchorCtr="0">
            <a:normAutofit/>
          </a:bodyPr>
          <a:lstStyle>
            <a:lvl1pPr marL="457200" lvl="0" indent="-228600" algn="l" rtl="0">
              <a:lnSpc>
                <a:spcPct val="90000"/>
              </a:lnSpc>
              <a:spcBef>
                <a:spcPts val="1000"/>
              </a:spcBef>
              <a:spcAft>
                <a:spcPts val="0"/>
              </a:spcAft>
              <a:buSzPts val="2000"/>
              <a:buNone/>
              <a:defRPr sz="2000" b="0" i="1" u="none" strike="noStrike" cap="none">
                <a:solidFill>
                  <a:srgbClr val="5A19EB"/>
                </a:solidFill>
                <a:latin typeface="Arial"/>
                <a:ea typeface="Arial"/>
                <a:cs typeface="Arial"/>
                <a:sym typeface="Arial"/>
              </a:defRPr>
            </a:lvl1pPr>
            <a:lvl2pPr marL="914400" lvl="1" indent="-342900" algn="l" rtl="0">
              <a:lnSpc>
                <a:spcPct val="90000"/>
              </a:lnSpc>
              <a:spcBef>
                <a:spcPts val="500"/>
              </a:spcBef>
              <a:spcAft>
                <a:spcPts val="0"/>
              </a:spcAft>
              <a:buSzPts val="1800"/>
              <a:buChar char="›"/>
              <a:defRPr/>
            </a:lvl2pPr>
            <a:lvl3pPr marL="1371600" lvl="2" indent="-342900" algn="l" rtl="0">
              <a:lnSpc>
                <a:spcPct val="90000"/>
              </a:lnSpc>
              <a:spcBef>
                <a:spcPts val="5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46" name="Google Shape;246;p48"/>
          <p:cNvPicPr preferRelativeResize="0"/>
          <p:nvPr/>
        </p:nvPicPr>
        <p:blipFill rotWithShape="1">
          <a:blip r:embed="rId2">
            <a:alphaModFix/>
          </a:blip>
          <a:srcRect l="44149"/>
          <a:stretch/>
        </p:blipFill>
        <p:spPr>
          <a:xfrm>
            <a:off x="0" y="1489594"/>
            <a:ext cx="1841480" cy="3557973"/>
          </a:xfrm>
          <a:prstGeom prst="rect">
            <a:avLst/>
          </a:prstGeom>
          <a:noFill/>
          <a:ln>
            <a:noFill/>
          </a:ln>
        </p:spPr>
      </p:pic>
      <p:pic>
        <p:nvPicPr>
          <p:cNvPr id="247" name="Google Shape;247;p48" descr="A picture containing logo&#10;&#10;Description automatically generated"/>
          <p:cNvPicPr preferRelativeResize="0"/>
          <p:nvPr/>
        </p:nvPicPr>
        <p:blipFill rotWithShape="1">
          <a:blip r:embed="rId3">
            <a:alphaModFix/>
          </a:blip>
          <a:srcRect r="77873"/>
          <a:stretch/>
        </p:blipFill>
        <p:spPr>
          <a:xfrm>
            <a:off x="11372536" y="6153238"/>
            <a:ext cx="554742" cy="53205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248"/>
        <p:cNvGrpSpPr/>
        <p:nvPr/>
      </p:nvGrpSpPr>
      <p:grpSpPr>
        <a:xfrm>
          <a:off x="0" y="0"/>
          <a:ext cx="0" cy="0"/>
          <a:chOff x="0" y="0"/>
          <a:chExt cx="0" cy="0"/>
        </a:xfrm>
      </p:grpSpPr>
      <p:sp>
        <p:nvSpPr>
          <p:cNvPr id="249" name="Google Shape;249;p49"/>
          <p:cNvSpPr txBox="1">
            <a:spLocks noGrp="1"/>
          </p:cNvSpPr>
          <p:nvPr>
            <p:ph type="body" idx="1"/>
          </p:nvPr>
        </p:nvSpPr>
        <p:spPr>
          <a:xfrm>
            <a:off x="1231778" y="2779751"/>
            <a:ext cx="6984300" cy="10413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800" b="1" i="0" u="none" strike="noStrike" cap="none">
                <a:solidFill>
                  <a:schemeClr val="lt1"/>
                </a:solidFill>
                <a:latin typeface="Arial"/>
                <a:ea typeface="Arial"/>
                <a:cs typeface="Arial"/>
                <a:sym typeface="Arial"/>
              </a:defRPr>
            </a:lvl1pPr>
            <a:lvl2pPr marL="914400" lvl="1" indent="-228600" algn="l" rtl="0">
              <a:lnSpc>
                <a:spcPct val="90000"/>
              </a:lnSpc>
              <a:spcBef>
                <a:spcPts val="500"/>
              </a:spcBef>
              <a:spcAft>
                <a:spcPts val="0"/>
              </a:spcAft>
              <a:buSzPts val="2400"/>
              <a:buNone/>
              <a:defRPr sz="2800" b="1" i="0" u="none" strike="noStrike" cap="none">
                <a:solidFill>
                  <a:schemeClr val="lt1"/>
                </a:solidFill>
                <a:latin typeface="Arial"/>
                <a:ea typeface="Arial"/>
                <a:cs typeface="Arial"/>
                <a:sym typeface="Arial"/>
              </a:defRPr>
            </a:lvl2pPr>
            <a:lvl3pPr marL="1371600" lvl="2" indent="-228600" algn="l" rtl="0">
              <a:lnSpc>
                <a:spcPct val="90000"/>
              </a:lnSpc>
              <a:spcBef>
                <a:spcPts val="500"/>
              </a:spcBef>
              <a:spcAft>
                <a:spcPts val="0"/>
              </a:spcAft>
              <a:buSzPts val="2000"/>
              <a:buNone/>
              <a:defRPr sz="2800" b="1" i="0" u="none" strike="noStrike" cap="none">
                <a:solidFill>
                  <a:schemeClr val="lt1"/>
                </a:solidFill>
                <a:latin typeface="Arial"/>
                <a:ea typeface="Arial"/>
                <a:cs typeface="Arial"/>
                <a:sym typeface="Arial"/>
              </a:defRPr>
            </a:lvl3pPr>
            <a:lvl4pPr marL="1828800" lvl="3" indent="-228600" algn="l" rtl="0">
              <a:lnSpc>
                <a:spcPct val="90000"/>
              </a:lnSpc>
              <a:spcBef>
                <a:spcPts val="500"/>
              </a:spcBef>
              <a:spcAft>
                <a:spcPts val="0"/>
              </a:spcAft>
              <a:buSzPts val="1800"/>
              <a:buNone/>
              <a:defRPr sz="2800" b="1" i="0" u="none" strike="noStrike" cap="none">
                <a:solidFill>
                  <a:schemeClr val="lt1"/>
                </a:solidFill>
                <a:latin typeface="Arial"/>
                <a:ea typeface="Arial"/>
                <a:cs typeface="Arial"/>
                <a:sym typeface="Arial"/>
              </a:defRPr>
            </a:lvl4pPr>
            <a:lvl5pPr marL="2286000" lvl="4" indent="-228600" algn="l" rtl="0">
              <a:lnSpc>
                <a:spcPct val="90000"/>
              </a:lnSpc>
              <a:spcBef>
                <a:spcPts val="500"/>
              </a:spcBef>
              <a:spcAft>
                <a:spcPts val="0"/>
              </a:spcAft>
              <a:buSzPts val="1800"/>
              <a:buNone/>
              <a:defRPr sz="2800" b="1" i="0" u="none" strike="noStrike" cap="none">
                <a:solidFill>
                  <a:schemeClr val="lt1"/>
                </a:solidFill>
                <a:latin typeface="Arial"/>
                <a:ea typeface="Arial"/>
                <a:cs typeface="Arial"/>
                <a:sym typeface="Aria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0" name="Google Shape;250;p49"/>
          <p:cNvSpPr txBox="1">
            <a:spLocks noGrp="1"/>
          </p:cNvSpPr>
          <p:nvPr>
            <p:ph type="body" idx="2"/>
          </p:nvPr>
        </p:nvSpPr>
        <p:spPr>
          <a:xfrm>
            <a:off x="1240022" y="3895041"/>
            <a:ext cx="6975900" cy="9462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0"/>
              </a:spcBef>
              <a:spcAft>
                <a:spcPts val="0"/>
              </a:spcAft>
              <a:buSzPts val="2800"/>
              <a:buNone/>
              <a:defRPr sz="1800" b="0" i="0" u="none" strike="noStrike" cap="none">
                <a:solidFill>
                  <a:schemeClr val="lt1"/>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1" name="Google Shape;251;p49"/>
          <p:cNvSpPr txBox="1">
            <a:spLocks noGrp="1"/>
          </p:cNvSpPr>
          <p:nvPr>
            <p:ph type="body" idx="3"/>
          </p:nvPr>
        </p:nvSpPr>
        <p:spPr>
          <a:xfrm>
            <a:off x="1240022" y="4972562"/>
            <a:ext cx="6975900" cy="449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1"/>
              </a:buClr>
              <a:buSzPts val="2800"/>
              <a:buFont typeface="Arial"/>
              <a:buNone/>
              <a:defRPr sz="1600" b="0" i="1" u="none" strike="noStrike" cap="none">
                <a:solidFill>
                  <a:schemeClr val="accent1"/>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52"/>
        <p:cNvGrpSpPr/>
        <p:nvPr/>
      </p:nvGrpSpPr>
      <p:grpSpPr>
        <a:xfrm>
          <a:off x="0" y="0"/>
          <a:ext cx="0" cy="0"/>
          <a:chOff x="0" y="0"/>
          <a:chExt cx="0" cy="0"/>
        </a:xfrm>
      </p:grpSpPr>
      <p:sp>
        <p:nvSpPr>
          <p:cNvPr id="253" name="Google Shape;253;p50"/>
          <p:cNvSpPr txBox="1">
            <a:spLocks noGrp="1"/>
          </p:cNvSpPr>
          <p:nvPr>
            <p:ph type="body" idx="1"/>
          </p:nvPr>
        </p:nvSpPr>
        <p:spPr>
          <a:xfrm>
            <a:off x="381000" y="150315"/>
            <a:ext cx="11253300" cy="9279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ransition Slide 1">
  <p:cSld name="1_Transition Slide 1">
    <p:spTree>
      <p:nvGrpSpPr>
        <p:cNvPr id="1" name="Shape 254"/>
        <p:cNvGrpSpPr/>
        <p:nvPr/>
      </p:nvGrpSpPr>
      <p:grpSpPr>
        <a:xfrm>
          <a:off x="0" y="0"/>
          <a:ext cx="0" cy="0"/>
          <a:chOff x="0" y="0"/>
          <a:chExt cx="0" cy="0"/>
        </a:xfrm>
      </p:grpSpPr>
      <p:sp>
        <p:nvSpPr>
          <p:cNvPr id="255" name="Google Shape;255;p51"/>
          <p:cNvSpPr txBox="1">
            <a:spLocks noGrp="1"/>
          </p:cNvSpPr>
          <p:nvPr>
            <p:ph type="body" idx="1"/>
          </p:nvPr>
        </p:nvSpPr>
        <p:spPr>
          <a:xfrm>
            <a:off x="360571" y="1987200"/>
            <a:ext cx="5100600" cy="84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2800" b="1" i="0" u="none" strike="noStrike" cap="none">
                <a:solidFill>
                  <a:srgbClr val="5B5B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6" name="Google Shape;256;p51"/>
          <p:cNvSpPr txBox="1">
            <a:spLocks noGrp="1"/>
          </p:cNvSpPr>
          <p:nvPr>
            <p:ph type="body" idx="2"/>
          </p:nvPr>
        </p:nvSpPr>
        <p:spPr>
          <a:xfrm>
            <a:off x="360570" y="3436034"/>
            <a:ext cx="5100600" cy="847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2800"/>
              <a:buNone/>
              <a:defRPr sz="1800" b="0" i="0" u="none" strike="noStrike" cap="none">
                <a:solidFill>
                  <a:srgbClr val="5B5B5B"/>
                </a:solidFill>
                <a:latin typeface="Arial"/>
                <a:ea typeface="Arial"/>
                <a:cs typeface="Arial"/>
                <a:sym typeface="Arial"/>
              </a:defRPr>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2">
  <p:cSld name="Title Only_2">
    <p:spTree>
      <p:nvGrpSpPr>
        <p:cNvPr id="1" name="Shape 257"/>
        <p:cNvGrpSpPr/>
        <p:nvPr/>
      </p:nvGrpSpPr>
      <p:grpSpPr>
        <a:xfrm>
          <a:off x="0" y="0"/>
          <a:ext cx="0" cy="0"/>
          <a:chOff x="0" y="0"/>
          <a:chExt cx="0" cy="0"/>
        </a:xfrm>
      </p:grpSpPr>
      <p:sp>
        <p:nvSpPr>
          <p:cNvPr id="258" name="Google Shape;258;p52"/>
          <p:cNvSpPr txBox="1">
            <a:spLocks noGrp="1"/>
          </p:cNvSpPr>
          <p:nvPr>
            <p:ph type="title"/>
          </p:nvPr>
        </p:nvSpPr>
        <p:spPr>
          <a:xfrm>
            <a:off x="264962" y="206800"/>
            <a:ext cx="9076800" cy="10257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Clr>
                <a:srgbClr val="0054A6"/>
              </a:buClr>
              <a:buSzPts val="2800"/>
              <a:buFont typeface="Arial"/>
              <a:buNone/>
              <a:defRPr sz="2800" b="1" cap="none">
                <a:solidFill>
                  <a:srgbClr val="0054A6"/>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1">
  <p:cSld name="Title Only_1">
    <p:spTree>
      <p:nvGrpSpPr>
        <p:cNvPr id="1" name="Shape 259"/>
        <p:cNvGrpSpPr/>
        <p:nvPr/>
      </p:nvGrpSpPr>
      <p:grpSpPr>
        <a:xfrm>
          <a:off x="0" y="0"/>
          <a:ext cx="0" cy="0"/>
          <a:chOff x="0" y="0"/>
          <a:chExt cx="0" cy="0"/>
        </a:xfrm>
      </p:grpSpPr>
      <p:sp>
        <p:nvSpPr>
          <p:cNvPr id="260" name="Google Shape;260;p53"/>
          <p:cNvSpPr txBox="1">
            <a:spLocks noGrp="1"/>
          </p:cNvSpPr>
          <p:nvPr>
            <p:ph type="title"/>
          </p:nvPr>
        </p:nvSpPr>
        <p:spPr>
          <a:xfrm>
            <a:off x="264962" y="206800"/>
            <a:ext cx="9076800" cy="1025700"/>
          </a:xfrm>
          <a:prstGeom prst="rect">
            <a:avLst/>
          </a:prstGeom>
          <a:noFill/>
          <a:ln>
            <a:noFill/>
          </a:ln>
        </p:spPr>
        <p:txBody>
          <a:bodyPr spcFirstLastPara="1" wrap="square" lIns="91425" tIns="45700" rIns="91425" bIns="45700" anchor="ctr" anchorCtr="0">
            <a:noAutofit/>
          </a:bodyPr>
          <a:lstStyle>
            <a:lvl1pPr lvl="0" algn="l" rtl="0">
              <a:lnSpc>
                <a:spcPct val="80000"/>
              </a:lnSpc>
              <a:spcBef>
                <a:spcPts val="0"/>
              </a:spcBef>
              <a:spcAft>
                <a:spcPts val="0"/>
              </a:spcAft>
              <a:buClr>
                <a:srgbClr val="0054A6"/>
              </a:buClr>
              <a:buSzPts val="2800"/>
              <a:buFont typeface="Arial"/>
              <a:buNone/>
              <a:defRPr sz="2800" b="1" cap="none">
                <a:solidFill>
                  <a:srgbClr val="0054A6"/>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2"/>
        <p:cNvGrpSpPr/>
        <p:nvPr/>
      </p:nvGrpSpPr>
      <p:grpSpPr>
        <a:xfrm>
          <a:off x="0" y="0"/>
          <a:ext cx="0" cy="0"/>
          <a:chOff x="0" y="0"/>
          <a:chExt cx="0" cy="0"/>
        </a:xfrm>
      </p:grpSpPr>
      <p:sp>
        <p:nvSpPr>
          <p:cNvPr id="43" name="Google Shape;43;p40"/>
          <p:cNvSpPr txBox="1">
            <a:spLocks noGrp="1"/>
          </p:cNvSpPr>
          <p:nvPr>
            <p:ph type="body" idx="1"/>
          </p:nvPr>
        </p:nvSpPr>
        <p:spPr>
          <a:xfrm>
            <a:off x="469360" y="447844"/>
            <a:ext cx="4391100" cy="9279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SzPts val="2800"/>
              <a:buNone/>
              <a:defRPr sz="2400" b="0" i="0" u="none" strike="noStrike" cap="none">
                <a:solidFill>
                  <a:srgbClr val="05325B"/>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2"/>
          </p:nvPr>
        </p:nvSpPr>
        <p:spPr>
          <a:xfrm>
            <a:off x="469900" y="1603375"/>
            <a:ext cx="4391100" cy="4418100"/>
          </a:xfrm>
          <a:prstGeom prst="rect">
            <a:avLst/>
          </a:prstGeom>
          <a:noFill/>
          <a:ln>
            <a:noFill/>
          </a:ln>
        </p:spPr>
        <p:txBody>
          <a:bodyPr spcFirstLastPara="1" wrap="square" lIns="0" tIns="0" rIns="0" bIns="0" anchor="t" anchorCtr="0">
            <a:noAutofit/>
          </a:bodyPr>
          <a:lstStyle>
            <a:lvl1pPr marL="457200" lvl="0" indent="-406400" algn="l">
              <a:lnSpc>
                <a:spcPct val="90000"/>
              </a:lnSpc>
              <a:spcBef>
                <a:spcPts val="1000"/>
              </a:spcBef>
              <a:spcAft>
                <a:spcPts val="0"/>
              </a:spcAft>
              <a:buSzPts val="2800"/>
              <a:buChar char="•"/>
              <a:defRPr sz="2000" b="0" i="0" u="none" strike="noStrike" cap="none">
                <a:solidFill>
                  <a:srgbClr val="5B5B5B"/>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0"/>
          <p:cNvSpPr>
            <a:spLocks noGrp="1"/>
          </p:cNvSpPr>
          <p:nvPr>
            <p:ph type="pic" idx="3"/>
          </p:nvPr>
        </p:nvSpPr>
        <p:spPr>
          <a:xfrm>
            <a:off x="5106988" y="447675"/>
            <a:ext cx="6513600" cy="5573700"/>
          </a:xfrm>
          <a:prstGeom prst="rect">
            <a:avLst/>
          </a:prstGeom>
          <a:noFill/>
          <a:ln>
            <a:noFill/>
          </a:ln>
        </p:spPr>
      </p:sp>
    </p:spTree>
    <p:extLst>
      <p:ext uri="{BB962C8B-B14F-4D97-AF65-F5344CB8AC3E}">
        <p14:creationId xmlns:p14="http://schemas.microsoft.com/office/powerpoint/2010/main" val="361613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Side">
  <p:cSld name="One Side">
    <p:spTree>
      <p:nvGrpSpPr>
        <p:cNvPr id="1" name="Shape 54"/>
        <p:cNvGrpSpPr/>
        <p:nvPr/>
      </p:nvGrpSpPr>
      <p:grpSpPr>
        <a:xfrm>
          <a:off x="0" y="0"/>
          <a:ext cx="0" cy="0"/>
          <a:chOff x="0" y="0"/>
          <a:chExt cx="0" cy="0"/>
        </a:xfrm>
      </p:grpSpPr>
      <p:sp>
        <p:nvSpPr>
          <p:cNvPr id="55" name="Google Shape;55;p8"/>
          <p:cNvSpPr/>
          <p:nvPr/>
        </p:nvSpPr>
        <p:spPr>
          <a:xfrm>
            <a:off x="0" y="0"/>
            <a:ext cx="3384883" cy="6858000"/>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A1446"/>
              </a:solidFill>
              <a:latin typeface="Arial"/>
              <a:ea typeface="Arial"/>
              <a:cs typeface="Arial"/>
              <a:sym typeface="Arial"/>
            </a:endParaRPr>
          </a:p>
        </p:txBody>
      </p:sp>
      <p:sp>
        <p:nvSpPr>
          <p:cNvPr id="56" name="Google Shape;56;p8"/>
          <p:cNvSpPr txBox="1">
            <a:spLocks noGrp="1"/>
          </p:cNvSpPr>
          <p:nvPr>
            <p:ph type="body" idx="1"/>
          </p:nvPr>
        </p:nvSpPr>
        <p:spPr>
          <a:xfrm>
            <a:off x="592646" y="1255394"/>
            <a:ext cx="2488347" cy="1443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b="1" i="0" u="none" strike="noStrike" cap="none">
                <a:solidFill>
                  <a:srgbClr val="0A1446"/>
                </a:solidFill>
                <a:latin typeface="Arial"/>
                <a:ea typeface="Arial"/>
                <a:cs typeface="Arial"/>
                <a:sym typeface="Arial"/>
              </a:defRPr>
            </a:lvl1pPr>
            <a:lvl2pPr marL="914400" lvl="1"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2pPr>
            <a:lvl3pPr marL="1371600" lvl="2"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3pPr>
            <a:lvl4pPr marL="1828800" lvl="3"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4pPr>
            <a:lvl5pPr marL="2286000" lvl="4" indent="-228600" algn="ctr">
              <a:lnSpc>
                <a:spcPct val="90000"/>
              </a:lnSpc>
              <a:spcBef>
                <a:spcPts val="500"/>
              </a:spcBef>
              <a:spcAft>
                <a:spcPts val="0"/>
              </a:spcAft>
              <a:buSzPts val="2400"/>
              <a:buNone/>
              <a:defRPr sz="2400" b="1" i="0" u="none" strike="noStrike" cap="none">
                <a:solidFill>
                  <a:srgbClr val="288CB4"/>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7" name="Google Shape;57;p8"/>
          <p:cNvCxnSpPr/>
          <p:nvPr/>
        </p:nvCxnSpPr>
        <p:spPr>
          <a:xfrm>
            <a:off x="398762" y="1035961"/>
            <a:ext cx="0" cy="5829382"/>
          </a:xfrm>
          <a:prstGeom prst="straightConnector1">
            <a:avLst/>
          </a:prstGeom>
          <a:noFill/>
          <a:ln w="19050" cap="flat" cmpd="sng">
            <a:solidFill>
              <a:schemeClr val="accent1"/>
            </a:solidFill>
            <a:prstDash val="solid"/>
            <a:miter lim="800000"/>
            <a:headEnd type="none" w="sm" len="sm"/>
            <a:tailEnd type="none" w="sm" len="sm"/>
          </a:ln>
        </p:spPr>
      </p:cxnSp>
      <p:pic>
        <p:nvPicPr>
          <p:cNvPr id="58" name="Google Shape;58;p8" descr="A picture containing logo&#10;&#10;Description automatically generated"/>
          <p:cNvPicPr preferRelativeResize="0"/>
          <p:nvPr/>
        </p:nvPicPr>
        <p:blipFill rotWithShape="1">
          <a:blip r:embed="rId2">
            <a:alphaModFix/>
          </a:blip>
          <a:srcRect r="77873"/>
          <a:stretch/>
        </p:blipFill>
        <p:spPr>
          <a:xfrm>
            <a:off x="127020" y="268409"/>
            <a:ext cx="554741" cy="532055"/>
          </a:xfrm>
          <a:prstGeom prst="rect">
            <a:avLst/>
          </a:prstGeom>
          <a:noFill/>
          <a:ln>
            <a:noFill/>
          </a:ln>
        </p:spPr>
      </p:pic>
      <p:sp>
        <p:nvSpPr>
          <p:cNvPr id="59" name="Google Shape;59;p8"/>
          <p:cNvSpPr txBox="1">
            <a:spLocks noGrp="1"/>
          </p:cNvSpPr>
          <p:nvPr>
            <p:ph type="body" idx="2"/>
          </p:nvPr>
        </p:nvSpPr>
        <p:spPr>
          <a:xfrm>
            <a:off x="3578766" y="417095"/>
            <a:ext cx="8228182" cy="6144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body" idx="3"/>
          </p:nvPr>
        </p:nvSpPr>
        <p:spPr>
          <a:xfrm>
            <a:off x="592646" y="2837918"/>
            <a:ext cx="2488343" cy="275855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600"/>
              <a:buNone/>
              <a:defRPr sz="1600">
                <a:solidFill>
                  <a:schemeClr val="accent3"/>
                </a:solidFil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400"/>
              <a:buNone/>
              <a:defRPr/>
            </a:lvl4pPr>
            <a:lvl5pPr marL="2286000" lvl="4" indent="-228600" algn="l">
              <a:lnSpc>
                <a:spcPct val="90000"/>
              </a:lnSpc>
              <a:spcBef>
                <a:spcPts val="500"/>
              </a:spcBef>
              <a:spcAft>
                <a:spcPts val="0"/>
              </a:spcAft>
              <a:buSzPts val="2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rey side">
  <p:cSld name="Grey side">
    <p:spTree>
      <p:nvGrpSpPr>
        <p:cNvPr id="1" name="Shape 61"/>
        <p:cNvGrpSpPr/>
        <p:nvPr/>
      </p:nvGrpSpPr>
      <p:grpSpPr>
        <a:xfrm>
          <a:off x="0" y="0"/>
          <a:ext cx="0" cy="0"/>
          <a:chOff x="0" y="0"/>
          <a:chExt cx="0" cy="0"/>
        </a:xfrm>
      </p:grpSpPr>
      <p:sp>
        <p:nvSpPr>
          <p:cNvPr id="62" name="Google Shape;62;p9"/>
          <p:cNvSpPr txBox="1">
            <a:spLocks noGrp="1"/>
          </p:cNvSpPr>
          <p:nvPr>
            <p:ph type="body" idx="1"/>
          </p:nvPr>
        </p:nvSpPr>
        <p:spPr>
          <a:xfrm>
            <a:off x="864330" y="150315"/>
            <a:ext cx="3145968" cy="139110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800" b="0" i="0" u="none" strike="noStrike" cap="none">
                <a:solidFill>
                  <a:srgbClr val="05325B"/>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
          <p:cNvSpPr txBox="1">
            <a:spLocks noGrp="1"/>
          </p:cNvSpPr>
          <p:nvPr>
            <p:ph type="body" idx="2"/>
          </p:nvPr>
        </p:nvSpPr>
        <p:spPr>
          <a:xfrm>
            <a:off x="864331" y="1658938"/>
            <a:ext cx="3145968" cy="8883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SzPts val="1800"/>
              <a:buNone/>
              <a:defRPr sz="1800" cap="none">
                <a:solidFill>
                  <a:srgbClr val="5A19EB"/>
                </a:solidFill>
                <a:latin typeface="Arial"/>
                <a:ea typeface="Arial"/>
                <a:cs typeface="Arial"/>
                <a:sym typeface="Arial"/>
              </a:defRPr>
            </a:lvl1pPr>
            <a:lvl2pPr marL="914400" lvl="1" indent="-381000" algn="ctr">
              <a:lnSpc>
                <a:spcPct val="90000"/>
              </a:lnSpc>
              <a:spcBef>
                <a:spcPts val="500"/>
              </a:spcBef>
              <a:spcAft>
                <a:spcPts val="0"/>
              </a:spcAft>
              <a:buSzPts val="2400"/>
              <a:buChar char="›"/>
              <a:defRPr/>
            </a:lvl2pPr>
            <a:lvl3pPr marL="1371600" lvl="2" indent="-381000" algn="ctr">
              <a:lnSpc>
                <a:spcPct val="90000"/>
              </a:lnSpc>
              <a:spcBef>
                <a:spcPts val="500"/>
              </a:spcBef>
              <a:spcAft>
                <a:spcPts val="0"/>
              </a:spcAft>
              <a:buSzPts val="2400"/>
              <a:buChar char="›"/>
              <a:defRPr/>
            </a:lvl3pPr>
            <a:lvl4pPr marL="1828800" lvl="3" indent="-381000" algn="ctr">
              <a:lnSpc>
                <a:spcPct val="90000"/>
              </a:lnSpc>
              <a:spcBef>
                <a:spcPts val="500"/>
              </a:spcBef>
              <a:spcAft>
                <a:spcPts val="0"/>
              </a:spcAft>
              <a:buSzPts val="2400"/>
              <a:buChar char="›"/>
              <a:defRPr/>
            </a:lvl4pPr>
            <a:lvl5pPr marL="2286000" lvl="4" indent="-381000" algn="ctr">
              <a:lnSpc>
                <a:spcPct val="90000"/>
              </a:lnSpc>
              <a:spcBef>
                <a:spcPts val="500"/>
              </a:spcBef>
              <a:spcAft>
                <a:spcPts val="0"/>
              </a:spcAft>
              <a:buSzPts val="2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572375" y="258795"/>
            <a:ext cx="10995900" cy="69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72375" y="1555851"/>
            <a:ext cx="10995900" cy="42510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F76D1D"/>
              </a:buClr>
              <a:buSzPts val="2800"/>
              <a:buChar char="•"/>
              <a:defRPr>
                <a:solidFill>
                  <a:schemeClr val="dk2"/>
                </a:solidFill>
              </a:defRPr>
            </a:lvl1pPr>
            <a:lvl2pPr marL="914400" lvl="1" indent="-381000" algn="l">
              <a:lnSpc>
                <a:spcPct val="90000"/>
              </a:lnSpc>
              <a:spcBef>
                <a:spcPts val="500"/>
              </a:spcBef>
              <a:spcAft>
                <a:spcPts val="0"/>
              </a:spcAft>
              <a:buClr>
                <a:srgbClr val="F76D1D"/>
              </a:buClr>
              <a:buSzPts val="2400"/>
              <a:buChar char="•"/>
              <a:defRPr>
                <a:solidFill>
                  <a:schemeClr val="dk2"/>
                </a:solidFill>
              </a:defRPr>
            </a:lvl2pPr>
            <a:lvl3pPr marL="1371600" lvl="2" indent="-355600" algn="l">
              <a:lnSpc>
                <a:spcPct val="90000"/>
              </a:lnSpc>
              <a:spcBef>
                <a:spcPts val="500"/>
              </a:spcBef>
              <a:spcAft>
                <a:spcPts val="0"/>
              </a:spcAft>
              <a:buClr>
                <a:srgbClr val="F76D1D"/>
              </a:buClr>
              <a:buSzPts val="2000"/>
              <a:buChar char="•"/>
              <a:defRPr>
                <a:solidFill>
                  <a:schemeClr val="dk2"/>
                </a:solidFill>
              </a:defRPr>
            </a:lvl3pPr>
            <a:lvl4pPr marL="1828800" lvl="3" indent="-342900" algn="l">
              <a:lnSpc>
                <a:spcPct val="90000"/>
              </a:lnSpc>
              <a:spcBef>
                <a:spcPts val="500"/>
              </a:spcBef>
              <a:spcAft>
                <a:spcPts val="0"/>
              </a:spcAft>
              <a:buClr>
                <a:srgbClr val="F76D1D"/>
              </a:buClr>
              <a:buSzPts val="1800"/>
              <a:buChar char="•"/>
              <a:defRPr>
                <a:solidFill>
                  <a:schemeClr val="dk2"/>
                </a:solidFill>
              </a:defRPr>
            </a:lvl4pPr>
            <a:lvl5pPr marL="2286000" lvl="4" indent="-342900" algn="l">
              <a:lnSpc>
                <a:spcPct val="90000"/>
              </a:lnSpc>
              <a:spcBef>
                <a:spcPts val="500"/>
              </a:spcBef>
              <a:spcAft>
                <a:spcPts val="0"/>
              </a:spcAft>
              <a:buClr>
                <a:srgbClr val="F76D1D"/>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body" idx="2"/>
          </p:nvPr>
        </p:nvSpPr>
        <p:spPr>
          <a:xfrm>
            <a:off x="572375" y="1021763"/>
            <a:ext cx="10995900" cy="466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a:solidFill>
                  <a:schemeClr val="accen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1"/>
          <p:cNvSpPr txBox="1">
            <a:spLocks noGrp="1"/>
          </p:cNvSpPr>
          <p:nvPr>
            <p:ph type="ftr" idx="11"/>
          </p:nvPr>
        </p:nvSpPr>
        <p:spPr>
          <a:xfrm>
            <a:off x="572375" y="5845432"/>
            <a:ext cx="109959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Google Shape;70;p11"/>
          <p:cNvSpPr txBox="1">
            <a:spLocks noGrp="1"/>
          </p:cNvSpPr>
          <p:nvPr>
            <p:ph type="sldNum" idx="12"/>
          </p:nvPr>
        </p:nvSpPr>
        <p:spPr>
          <a:xfrm>
            <a:off x="85022" y="6356350"/>
            <a:ext cx="487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264963" y="206800"/>
            <a:ext cx="9076800" cy="1025600"/>
          </a:xfrm>
          <a:prstGeom prst="rect">
            <a:avLst/>
          </a:prstGeom>
          <a:noFill/>
          <a:ln>
            <a:noFill/>
          </a:ln>
        </p:spPr>
        <p:txBody>
          <a:bodyPr spcFirstLastPara="1" wrap="square" lIns="68575" tIns="34275" rIns="68575" bIns="34275" anchor="ctr" anchorCtr="0">
            <a:noAutofit/>
          </a:bodyPr>
          <a:lstStyle>
            <a:lvl1pPr lvl="0" algn="l">
              <a:lnSpc>
                <a:spcPct val="80000"/>
              </a:lnSpc>
              <a:spcBef>
                <a:spcPts val="0"/>
              </a:spcBef>
              <a:spcAft>
                <a:spcPts val="0"/>
              </a:spcAft>
              <a:buClr>
                <a:srgbClr val="0054A6"/>
              </a:buClr>
              <a:buSzPts val="2100"/>
              <a:buFont typeface="Arial"/>
              <a:buNone/>
              <a:defRPr sz="2800" b="1" cap="none">
                <a:solidFill>
                  <a:srgbClr val="0054A6"/>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1.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rot="10800000" flipH="1">
            <a:off x="-6160" y="0"/>
            <a:ext cx="774317" cy="6856122"/>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 name="Google Shape;7;p1"/>
          <p:cNvSpPr txBox="1">
            <a:spLocks noGrp="1"/>
          </p:cNvSpPr>
          <p:nvPr>
            <p:ph type="title"/>
          </p:nvPr>
        </p:nvSpPr>
        <p:spPr>
          <a:xfrm>
            <a:off x="901337" y="89572"/>
            <a:ext cx="10909664" cy="5113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2"/>
              </a:buClr>
              <a:buSzPts val="3200"/>
              <a:buFont typeface="Arial"/>
              <a:buNone/>
              <a:defRPr sz="32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 name="Google Shape;8;p1" descr="A picture containing logo&#10;&#10;Description automatically generated"/>
          <p:cNvPicPr preferRelativeResize="0"/>
          <p:nvPr/>
        </p:nvPicPr>
        <p:blipFill rotWithShape="1">
          <a:blip r:embed="rId14">
            <a:alphaModFix/>
          </a:blip>
          <a:srcRect r="77873"/>
          <a:stretch/>
        </p:blipFill>
        <p:spPr>
          <a:xfrm>
            <a:off x="127020" y="268409"/>
            <a:ext cx="554741" cy="532055"/>
          </a:xfrm>
          <a:prstGeom prst="rect">
            <a:avLst/>
          </a:prstGeom>
          <a:noFill/>
          <a:ln>
            <a:noFill/>
          </a:ln>
        </p:spPr>
      </p:pic>
      <p:cxnSp>
        <p:nvCxnSpPr>
          <p:cNvPr id="9" name="Google Shape;9;p1"/>
          <p:cNvCxnSpPr/>
          <p:nvPr/>
        </p:nvCxnSpPr>
        <p:spPr>
          <a:xfrm>
            <a:off x="380998" y="966240"/>
            <a:ext cx="0" cy="2241194"/>
          </a:xfrm>
          <a:prstGeom prst="straightConnector1">
            <a:avLst/>
          </a:prstGeom>
          <a:noFill/>
          <a:ln w="9525" cap="flat" cmpd="sng">
            <a:solidFill>
              <a:schemeClr val="accent1"/>
            </a:solidFill>
            <a:prstDash val="solid"/>
            <a:miter lim="800000"/>
            <a:headEnd type="none" w="sm" len="sm"/>
            <a:tailEnd type="none" w="sm" len="sm"/>
          </a:ln>
        </p:spPr>
      </p:cxnSp>
      <p:sp>
        <p:nvSpPr>
          <p:cNvPr id="10" name="Google Shape;10;p1"/>
          <p:cNvSpPr txBox="1">
            <a:spLocks noGrp="1"/>
          </p:cNvSpPr>
          <p:nvPr>
            <p:ph type="body" idx="1"/>
          </p:nvPr>
        </p:nvSpPr>
        <p:spPr>
          <a:xfrm>
            <a:off x="897285" y="966239"/>
            <a:ext cx="10909663" cy="559498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1pPr>
            <a:lvl2pPr marL="914400" marR="0" lvl="1"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2pPr>
            <a:lvl3pPr marL="1371600" marR="0" lvl="2"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3pPr>
            <a:lvl4pPr marL="1828800" marR="0" lvl="3"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4pPr>
            <a:lvl5pPr marL="2286000" marR="0" lvl="4"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1"/>
          <p:cNvSpPr txBox="1"/>
          <p:nvPr/>
        </p:nvSpPr>
        <p:spPr>
          <a:xfrm rot="-5400000">
            <a:off x="-1832497" y="4372208"/>
            <a:ext cx="4474357" cy="31600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 sz="800" b="0" i="0" u="none" strike="noStrike" cap="none">
                <a:solidFill>
                  <a:schemeClr val="accent2"/>
                </a:solidFill>
                <a:latin typeface="Arial"/>
                <a:ea typeface="Arial"/>
                <a:cs typeface="Arial"/>
                <a:sym typeface="Arial"/>
              </a:rPr>
              <a:t>ONAPSIS INC. | ALL RIGHTS RESERVED | CONFIDENTIAL</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705"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5"/>
          <p:cNvSpPr/>
          <p:nvPr/>
        </p:nvSpPr>
        <p:spPr>
          <a:xfrm rot="10800000" flipH="1">
            <a:off x="-6160" y="-78"/>
            <a:ext cx="774300" cy="6856200"/>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15"/>
          <p:cNvSpPr txBox="1">
            <a:spLocks noGrp="1"/>
          </p:cNvSpPr>
          <p:nvPr>
            <p:ph type="title"/>
          </p:nvPr>
        </p:nvSpPr>
        <p:spPr>
          <a:xfrm>
            <a:off x="901337" y="89572"/>
            <a:ext cx="10909800" cy="511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2"/>
              </a:buClr>
              <a:buSzPts val="3200"/>
              <a:buFont typeface="Arial"/>
              <a:buNone/>
              <a:defRPr sz="32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3" name="Google Shape;83;p15" descr="A picture containing logo&#10;&#10;Description automatically generated"/>
          <p:cNvPicPr preferRelativeResize="0"/>
          <p:nvPr/>
        </p:nvPicPr>
        <p:blipFill rotWithShape="1">
          <a:blip r:embed="rId20">
            <a:alphaModFix/>
          </a:blip>
          <a:srcRect r="77873"/>
          <a:stretch/>
        </p:blipFill>
        <p:spPr>
          <a:xfrm>
            <a:off x="127020" y="268409"/>
            <a:ext cx="554742" cy="532055"/>
          </a:xfrm>
          <a:prstGeom prst="rect">
            <a:avLst/>
          </a:prstGeom>
          <a:noFill/>
          <a:ln>
            <a:noFill/>
          </a:ln>
        </p:spPr>
      </p:pic>
      <p:cxnSp>
        <p:nvCxnSpPr>
          <p:cNvPr id="84" name="Google Shape;84;p15"/>
          <p:cNvCxnSpPr/>
          <p:nvPr/>
        </p:nvCxnSpPr>
        <p:spPr>
          <a:xfrm>
            <a:off x="380998" y="966240"/>
            <a:ext cx="0" cy="3300900"/>
          </a:xfrm>
          <a:prstGeom prst="straightConnector1">
            <a:avLst/>
          </a:prstGeom>
          <a:noFill/>
          <a:ln w="9525" cap="flat" cmpd="sng">
            <a:solidFill>
              <a:schemeClr val="accent1"/>
            </a:solidFill>
            <a:prstDash val="solid"/>
            <a:miter lim="800000"/>
            <a:headEnd type="none" w="sm" len="sm"/>
            <a:tailEnd type="none" w="sm" len="sm"/>
          </a:ln>
        </p:spPr>
      </p:cxnSp>
      <p:sp>
        <p:nvSpPr>
          <p:cNvPr id="85" name="Google Shape;85;p15"/>
          <p:cNvSpPr txBox="1">
            <a:spLocks noGrp="1"/>
          </p:cNvSpPr>
          <p:nvPr>
            <p:ph type="body" idx="1"/>
          </p:nvPr>
        </p:nvSpPr>
        <p:spPr>
          <a:xfrm>
            <a:off x="897285" y="966239"/>
            <a:ext cx="10909800" cy="55950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1pPr>
            <a:lvl2pPr marL="914400" marR="0" lvl="1"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2pPr>
            <a:lvl3pPr marL="1371600" marR="0" lvl="2"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3pPr>
            <a:lvl4pPr marL="1828800" marR="0" lvl="3"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4pPr>
            <a:lvl5pPr marL="2286000" marR="0" lvl="4"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6" name="Google Shape;86;p15"/>
          <p:cNvSpPr txBox="1"/>
          <p:nvPr/>
        </p:nvSpPr>
        <p:spPr>
          <a:xfrm rot="-5400000">
            <a:off x="-1354873" y="4897341"/>
            <a:ext cx="3471600" cy="268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 sz="800" b="0" i="0" u="none" strike="noStrike" cap="none">
                <a:solidFill>
                  <a:schemeClr val="accent2"/>
                </a:solidFill>
                <a:latin typeface="Arial"/>
                <a:ea typeface="Arial"/>
                <a:cs typeface="Arial"/>
                <a:sym typeface="Arial"/>
              </a:rPr>
              <a:t>ONAPSIS INC. | ALL RIGHTS RESERVED</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34"/>
          <p:cNvSpPr/>
          <p:nvPr/>
        </p:nvSpPr>
        <p:spPr>
          <a:xfrm rot="10800000" flipH="1">
            <a:off x="-6160" y="-78"/>
            <a:ext cx="774300" cy="6856200"/>
          </a:xfrm>
          <a:prstGeom prst="rect">
            <a:avLst/>
          </a:prstGeom>
          <a:solidFill>
            <a:srgbClr val="F0F5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1" name="Google Shape;171;p34"/>
          <p:cNvSpPr txBox="1">
            <a:spLocks noGrp="1"/>
          </p:cNvSpPr>
          <p:nvPr>
            <p:ph type="title"/>
          </p:nvPr>
        </p:nvSpPr>
        <p:spPr>
          <a:xfrm>
            <a:off x="901337" y="89572"/>
            <a:ext cx="10909800" cy="511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2"/>
              </a:buClr>
              <a:buSzPts val="3200"/>
              <a:buFont typeface="Arial"/>
              <a:buNone/>
              <a:defRPr sz="3200" b="0" i="0" u="none" strike="noStrike" cap="none">
                <a:solidFill>
                  <a:schemeClr val="accent2"/>
                </a:solidFill>
                <a:latin typeface="Arial"/>
                <a:ea typeface="Arial"/>
                <a:cs typeface="Arial"/>
                <a:sym typeface="Aria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pic>
        <p:nvPicPr>
          <p:cNvPr id="172" name="Google Shape;172;p34" descr="A picture containing logo&#10;&#10;Description automatically generated"/>
          <p:cNvPicPr preferRelativeResize="0"/>
          <p:nvPr/>
        </p:nvPicPr>
        <p:blipFill rotWithShape="1">
          <a:blip r:embed="rId19">
            <a:alphaModFix/>
          </a:blip>
          <a:srcRect r="77873"/>
          <a:stretch/>
        </p:blipFill>
        <p:spPr>
          <a:xfrm>
            <a:off x="127020" y="268409"/>
            <a:ext cx="554742" cy="532055"/>
          </a:xfrm>
          <a:prstGeom prst="rect">
            <a:avLst/>
          </a:prstGeom>
          <a:noFill/>
          <a:ln>
            <a:noFill/>
          </a:ln>
        </p:spPr>
      </p:pic>
      <p:cxnSp>
        <p:nvCxnSpPr>
          <p:cNvPr id="173" name="Google Shape;173;p34"/>
          <p:cNvCxnSpPr/>
          <p:nvPr/>
        </p:nvCxnSpPr>
        <p:spPr>
          <a:xfrm>
            <a:off x="380998" y="966240"/>
            <a:ext cx="0" cy="3300900"/>
          </a:xfrm>
          <a:prstGeom prst="straightConnector1">
            <a:avLst/>
          </a:prstGeom>
          <a:noFill/>
          <a:ln w="9525" cap="flat" cmpd="sng">
            <a:solidFill>
              <a:schemeClr val="accent1"/>
            </a:solidFill>
            <a:prstDash val="solid"/>
            <a:miter lim="800000"/>
            <a:headEnd type="none" w="sm" len="sm"/>
            <a:tailEnd type="none" w="sm" len="sm"/>
          </a:ln>
        </p:spPr>
      </p:cxnSp>
      <p:sp>
        <p:nvSpPr>
          <p:cNvPr id="174" name="Google Shape;174;p34"/>
          <p:cNvSpPr txBox="1">
            <a:spLocks noGrp="1"/>
          </p:cNvSpPr>
          <p:nvPr>
            <p:ph type="body" idx="1"/>
          </p:nvPr>
        </p:nvSpPr>
        <p:spPr>
          <a:xfrm>
            <a:off x="897285" y="966239"/>
            <a:ext cx="10909800" cy="55950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1pPr>
            <a:lvl2pPr marL="914400" marR="0" lvl="1"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2pPr>
            <a:lvl3pPr marL="1371600" marR="0" lvl="2"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3pPr>
            <a:lvl4pPr marL="1828800" marR="0" lvl="3"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4pPr>
            <a:lvl5pPr marL="2286000" marR="0" lvl="4" indent="-381000" algn="l" rtl="0">
              <a:lnSpc>
                <a:spcPct val="90000"/>
              </a:lnSpc>
              <a:spcBef>
                <a:spcPts val="500"/>
              </a:spcBef>
              <a:spcAft>
                <a:spcPts val="0"/>
              </a:spcAft>
              <a:buClr>
                <a:srgbClr val="5A19EB"/>
              </a:buClr>
              <a:buSzPts val="2400"/>
              <a:buFont typeface="Arial"/>
              <a:buChar char="›"/>
              <a:defRPr sz="2400" b="0" i="0" u="none" strike="noStrike" cap="none">
                <a:solidFill>
                  <a:srgbClr val="5B5B5B"/>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5" name="Google Shape;175;p34"/>
          <p:cNvSpPr txBox="1"/>
          <p:nvPr/>
        </p:nvSpPr>
        <p:spPr>
          <a:xfrm rot="-5400000">
            <a:off x="-1354873" y="4897341"/>
            <a:ext cx="3471600" cy="268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 sz="800" b="0" i="0" u="none" strike="noStrike" cap="none">
                <a:solidFill>
                  <a:schemeClr val="accent2"/>
                </a:solidFill>
                <a:latin typeface="Arial"/>
                <a:ea typeface="Arial"/>
                <a:cs typeface="Arial"/>
                <a:sym typeface="Arial"/>
              </a:rPr>
              <a:t>ONAPSIS INC. | ALL RIGHTS RESERVED</a:t>
            </a:r>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3" r:id="rId4"/>
    <p:sldLayoutId id="2147483684" r:id="rId5"/>
    <p:sldLayoutId id="2147483685" r:id="rId6"/>
    <p:sldLayoutId id="2147483686" r:id="rId7"/>
    <p:sldLayoutId id="2147483687"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70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7.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BE1_5F0C0666.xml"/><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4"/>
          <p:cNvSpPr txBox="1">
            <a:spLocks noGrp="1"/>
          </p:cNvSpPr>
          <p:nvPr>
            <p:ph type="body" idx="2"/>
          </p:nvPr>
        </p:nvSpPr>
        <p:spPr>
          <a:xfrm>
            <a:off x="1206500" y="3922939"/>
            <a:ext cx="9004200" cy="1065900"/>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0"/>
              </a:spcBef>
              <a:spcAft>
                <a:spcPts val="0"/>
              </a:spcAft>
              <a:buSzPts val="3600"/>
              <a:buNone/>
            </a:pPr>
            <a:r>
              <a:rPr lang="en-US" sz="3400" b="1" dirty="0">
                <a:solidFill>
                  <a:schemeClr val="accent2"/>
                </a:solidFill>
              </a:rPr>
              <a:t>SAP Security 101 | 5 Things Every Leader &amp; Organization Should Be Doing to Secure SAP </a:t>
            </a:r>
          </a:p>
          <a:p>
            <a:pPr marL="50800" lvl="0" indent="0" algn="l" rtl="0">
              <a:lnSpc>
                <a:spcPct val="90000"/>
              </a:lnSpc>
              <a:spcBef>
                <a:spcPts val="0"/>
              </a:spcBef>
              <a:spcAft>
                <a:spcPts val="0"/>
              </a:spcAft>
              <a:buSzPts val="3600"/>
              <a:buNone/>
            </a:pPr>
            <a:endParaRPr sz="3200" dirty="0"/>
          </a:p>
        </p:txBody>
      </p:sp>
      <p:sp>
        <p:nvSpPr>
          <p:cNvPr id="266" name="Google Shape;266;p54"/>
          <p:cNvSpPr txBox="1">
            <a:spLocks noGrp="1"/>
          </p:cNvSpPr>
          <p:nvPr>
            <p:ph type="body" idx="3"/>
          </p:nvPr>
        </p:nvSpPr>
        <p:spPr>
          <a:xfrm>
            <a:off x="1206501" y="5815532"/>
            <a:ext cx="8587500" cy="484800"/>
          </a:xfrm>
          <a:prstGeom prst="rect">
            <a:avLst/>
          </a:prstGeom>
          <a:noFill/>
          <a:ln>
            <a:noFill/>
          </a:ln>
        </p:spPr>
        <p:txBody>
          <a:bodyPr spcFirstLastPara="1" wrap="square" lIns="0" tIns="0" rIns="0" bIns="0" anchor="t" anchorCtr="0">
            <a:noAutofit/>
          </a:bodyPr>
          <a:lstStyle/>
          <a:p>
            <a:pPr marL="50800" lvl="0" indent="0" algn="l" rtl="0">
              <a:lnSpc>
                <a:spcPct val="100000"/>
              </a:lnSpc>
              <a:spcBef>
                <a:spcPts val="0"/>
              </a:spcBef>
              <a:spcAft>
                <a:spcPts val="0"/>
              </a:spcAft>
              <a:buSzPts val="2400"/>
              <a:buNone/>
            </a:pPr>
            <a:endParaRPr lang="en-US" dirty="0">
              <a:solidFill>
                <a:schemeClr val="accent1">
                  <a:lumMod val="75000"/>
                </a:schemeClr>
              </a:solidFill>
            </a:endParaRPr>
          </a:p>
          <a:p>
            <a:pPr marL="50800" lvl="0" indent="0" algn="l" rtl="0">
              <a:lnSpc>
                <a:spcPct val="100000"/>
              </a:lnSpc>
              <a:spcBef>
                <a:spcPts val="0"/>
              </a:spcBef>
              <a:spcAft>
                <a:spcPts val="0"/>
              </a:spcAft>
              <a:buSzPts val="2400"/>
              <a:buNone/>
            </a:pPr>
            <a:r>
              <a:rPr lang="en-US" dirty="0">
                <a:solidFill>
                  <a:schemeClr val="accent1">
                    <a:lumMod val="75000"/>
                  </a:schemeClr>
                </a:solidFill>
              </a:rPr>
              <a:t>Jordan Thompson </a:t>
            </a:r>
            <a:r>
              <a:rPr lang="en-US" sz="2000" dirty="0">
                <a:solidFill>
                  <a:schemeClr val="accent1">
                    <a:lumMod val="75000"/>
                  </a:schemeClr>
                </a:solidFill>
              </a:rPr>
              <a:t>–  Strategic Account Manager</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grpSp>
        <p:nvGrpSpPr>
          <p:cNvPr id="507" name="Google Shape;507;p61"/>
          <p:cNvGrpSpPr/>
          <p:nvPr/>
        </p:nvGrpSpPr>
        <p:grpSpPr>
          <a:xfrm>
            <a:off x="7077704" y="2570095"/>
            <a:ext cx="347155" cy="347155"/>
            <a:chOff x="3157188" y="909150"/>
            <a:chExt cx="470400" cy="470400"/>
          </a:xfrm>
        </p:grpSpPr>
        <p:sp>
          <p:nvSpPr>
            <p:cNvPr id="508" name="Google Shape;508;p61"/>
            <p:cNvSpPr/>
            <p:nvPr/>
          </p:nvSpPr>
          <p:spPr>
            <a:xfrm>
              <a:off x="3157188" y="909150"/>
              <a:ext cx="470400" cy="470400"/>
            </a:xfrm>
            <a:prstGeom prst="ellipse">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509" name="Google Shape;509;p61"/>
            <p:cNvSpPr/>
            <p:nvPr/>
          </p:nvSpPr>
          <p:spPr>
            <a:xfrm>
              <a:off x="3243138" y="995100"/>
              <a:ext cx="298500" cy="298500"/>
            </a:xfrm>
            <a:prstGeom prst="mathPlus">
              <a:avLst>
                <a:gd name="adj1" fmla="val 9900"/>
              </a:avLst>
            </a:prstGeom>
            <a:solidFill>
              <a:srgbClr val="0D5DD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pic>
        <p:nvPicPr>
          <p:cNvPr id="510" name="Google Shape;510;p61"/>
          <p:cNvPicPr preferRelativeResize="0"/>
          <p:nvPr/>
        </p:nvPicPr>
        <p:blipFill rotWithShape="1">
          <a:blip r:embed="rId3">
            <a:alphaModFix/>
          </a:blip>
          <a:srcRect l="15290"/>
          <a:stretch/>
        </p:blipFill>
        <p:spPr>
          <a:xfrm>
            <a:off x="774700" y="1232450"/>
            <a:ext cx="5428022" cy="5625552"/>
          </a:xfrm>
          <a:prstGeom prst="rect">
            <a:avLst/>
          </a:prstGeom>
          <a:noFill/>
          <a:ln>
            <a:noFill/>
          </a:ln>
        </p:spPr>
      </p:pic>
      <p:grpSp>
        <p:nvGrpSpPr>
          <p:cNvPr id="511" name="Google Shape;511;p61"/>
          <p:cNvGrpSpPr/>
          <p:nvPr/>
        </p:nvGrpSpPr>
        <p:grpSpPr>
          <a:xfrm>
            <a:off x="4663440" y="1280160"/>
            <a:ext cx="6972300" cy="1002786"/>
            <a:chOff x="4686300" y="1308650"/>
            <a:chExt cx="6972300" cy="1002786"/>
          </a:xfrm>
        </p:grpSpPr>
        <p:sp>
          <p:nvSpPr>
            <p:cNvPr id="512" name="Google Shape;512;p61"/>
            <p:cNvSpPr/>
            <p:nvPr/>
          </p:nvSpPr>
          <p:spPr>
            <a:xfrm>
              <a:off x="4686300" y="1308650"/>
              <a:ext cx="6972300" cy="1002786"/>
            </a:xfrm>
            <a:custGeom>
              <a:avLst/>
              <a:gdLst/>
              <a:ahLst/>
              <a:cxnLst/>
              <a:rect l="l" t="t" r="r" b="b"/>
              <a:pathLst>
                <a:path w="6972300" h="1002786" extrusionOk="0">
                  <a:moveTo>
                    <a:pt x="0" y="100279"/>
                  </a:moveTo>
                  <a:cubicBezTo>
                    <a:pt x="0" y="44896"/>
                    <a:pt x="44896" y="0"/>
                    <a:pt x="100279" y="0"/>
                  </a:cubicBezTo>
                  <a:lnTo>
                    <a:pt x="6872021" y="0"/>
                  </a:lnTo>
                  <a:cubicBezTo>
                    <a:pt x="6927404" y="0"/>
                    <a:pt x="6972300" y="44896"/>
                    <a:pt x="6972300" y="100279"/>
                  </a:cubicBezTo>
                  <a:lnTo>
                    <a:pt x="6972300" y="902507"/>
                  </a:lnTo>
                  <a:cubicBezTo>
                    <a:pt x="6972300" y="957890"/>
                    <a:pt x="6927404" y="1002786"/>
                    <a:pt x="6872021" y="1002786"/>
                  </a:cubicBezTo>
                  <a:lnTo>
                    <a:pt x="100279" y="1002786"/>
                  </a:lnTo>
                  <a:cubicBezTo>
                    <a:pt x="44896" y="1002786"/>
                    <a:pt x="0" y="957890"/>
                    <a:pt x="0" y="902507"/>
                  </a:cubicBezTo>
                  <a:lnTo>
                    <a:pt x="0" y="100279"/>
                  </a:lnTo>
                  <a:close/>
                </a:path>
              </a:pathLst>
            </a:custGeom>
            <a:solidFill>
              <a:srgbClr val="3A66B1"/>
            </a:solidFill>
            <a:ln w="12700" cap="flat" cmpd="sng">
              <a:solidFill>
                <a:schemeClr val="lt1"/>
              </a:solidFill>
              <a:prstDash val="solid"/>
              <a:miter lim="800000"/>
              <a:headEnd type="none" w="sm" len="sm"/>
              <a:tailEnd type="none" w="sm" len="sm"/>
            </a:ln>
          </p:spPr>
          <p:txBody>
            <a:bodyPr spcFirstLastPara="1" wrap="square" lIns="1188700" tIns="95250" rIns="95250" bIns="95250" anchor="ctr" anchorCtr="0">
              <a:noAutofit/>
            </a:bodyPr>
            <a:lstStyle/>
            <a:p>
              <a:pPr marL="0" marR="0" lvl="0" indent="0" algn="l" rtl="0">
                <a:lnSpc>
                  <a:spcPct val="90000"/>
                </a:lnSpc>
                <a:spcBef>
                  <a:spcPts val="0"/>
                </a:spcBef>
                <a:spcAft>
                  <a:spcPts val="0"/>
                </a:spcAft>
                <a:buNone/>
              </a:pPr>
              <a:r>
                <a:rPr lang="en" sz="2533" b="0" i="0" u="none" strike="noStrike" cap="none">
                  <a:solidFill>
                    <a:schemeClr val="lt1"/>
                  </a:solidFill>
                  <a:latin typeface="Arial"/>
                  <a:ea typeface="Arial"/>
                  <a:cs typeface="Arial"/>
                  <a:sym typeface="Arial"/>
                </a:rPr>
                <a:t>Treat Business-Critical Apps Like OT Critical Infrastructure</a:t>
              </a:r>
              <a:endParaRPr/>
            </a:p>
          </p:txBody>
        </p:sp>
        <p:sp>
          <p:nvSpPr>
            <p:cNvPr id="513" name="Google Shape;513;p61"/>
            <p:cNvSpPr/>
            <p:nvPr/>
          </p:nvSpPr>
          <p:spPr>
            <a:xfrm>
              <a:off x="4786578" y="1408928"/>
              <a:ext cx="864900" cy="802200"/>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1" u="none" strike="noStrike" cap="none">
                  <a:solidFill>
                    <a:schemeClr val="accent1"/>
                  </a:solidFill>
                  <a:latin typeface="Arial"/>
                  <a:ea typeface="Arial"/>
                  <a:cs typeface="Arial"/>
                  <a:sym typeface="Arial"/>
                </a:rPr>
                <a:t>1</a:t>
              </a:r>
              <a:endParaRPr sz="1467" b="0" i="0" u="none" strike="noStrike" cap="none">
                <a:solidFill>
                  <a:srgbClr val="000000"/>
                </a:solidFill>
                <a:latin typeface="Arial"/>
                <a:ea typeface="Arial"/>
                <a:cs typeface="Arial"/>
                <a:sym typeface="Arial"/>
              </a:endParaRPr>
            </a:p>
          </p:txBody>
        </p:sp>
      </p:grpSp>
      <p:grpSp>
        <p:nvGrpSpPr>
          <p:cNvPr id="514" name="Google Shape;514;p61"/>
          <p:cNvGrpSpPr/>
          <p:nvPr/>
        </p:nvGrpSpPr>
        <p:grpSpPr>
          <a:xfrm>
            <a:off x="4663440" y="2377440"/>
            <a:ext cx="6972300" cy="1002786"/>
            <a:chOff x="4686300" y="2411714"/>
            <a:chExt cx="6972300" cy="1002786"/>
          </a:xfrm>
        </p:grpSpPr>
        <p:sp>
          <p:nvSpPr>
            <p:cNvPr id="515" name="Google Shape;515;p61"/>
            <p:cNvSpPr/>
            <p:nvPr/>
          </p:nvSpPr>
          <p:spPr>
            <a:xfrm>
              <a:off x="4686300" y="2411714"/>
              <a:ext cx="6972300" cy="1002786"/>
            </a:xfrm>
            <a:custGeom>
              <a:avLst/>
              <a:gdLst/>
              <a:ahLst/>
              <a:cxnLst/>
              <a:rect l="l" t="t" r="r" b="b"/>
              <a:pathLst>
                <a:path w="6972300" h="1002786" extrusionOk="0">
                  <a:moveTo>
                    <a:pt x="0" y="100279"/>
                  </a:moveTo>
                  <a:cubicBezTo>
                    <a:pt x="0" y="44896"/>
                    <a:pt x="44896" y="0"/>
                    <a:pt x="100279" y="0"/>
                  </a:cubicBezTo>
                  <a:lnTo>
                    <a:pt x="6872021" y="0"/>
                  </a:lnTo>
                  <a:cubicBezTo>
                    <a:pt x="6927404" y="0"/>
                    <a:pt x="6972300" y="44896"/>
                    <a:pt x="6972300" y="100279"/>
                  </a:cubicBezTo>
                  <a:lnTo>
                    <a:pt x="6972300" y="902507"/>
                  </a:lnTo>
                  <a:cubicBezTo>
                    <a:pt x="6972300" y="957890"/>
                    <a:pt x="6927404" y="1002786"/>
                    <a:pt x="6872021" y="1002786"/>
                  </a:cubicBezTo>
                  <a:lnTo>
                    <a:pt x="100279" y="1002786"/>
                  </a:lnTo>
                  <a:cubicBezTo>
                    <a:pt x="44896" y="1002786"/>
                    <a:pt x="0" y="957890"/>
                    <a:pt x="0" y="902507"/>
                  </a:cubicBezTo>
                  <a:lnTo>
                    <a:pt x="0" y="100279"/>
                  </a:lnTo>
                  <a:close/>
                </a:path>
              </a:pathLst>
            </a:custGeom>
            <a:solidFill>
              <a:srgbClr val="4C74C0"/>
            </a:solidFill>
            <a:ln w="12700" cap="flat" cmpd="sng">
              <a:solidFill>
                <a:schemeClr val="lt1"/>
              </a:solidFill>
              <a:prstDash val="solid"/>
              <a:miter lim="800000"/>
              <a:headEnd type="none" w="sm" len="sm"/>
              <a:tailEnd type="none" w="sm" len="sm"/>
            </a:ln>
          </p:spPr>
          <p:txBody>
            <a:bodyPr spcFirstLastPara="1" wrap="square" lIns="1188700" tIns="95250" rIns="95250" bIns="95250" anchor="ctr" anchorCtr="0">
              <a:noAutofit/>
            </a:bodyPr>
            <a:lstStyle/>
            <a:p>
              <a:pPr marL="0" marR="0" lvl="0" indent="0" algn="l" rtl="0">
                <a:lnSpc>
                  <a:spcPct val="90000"/>
                </a:lnSpc>
                <a:spcBef>
                  <a:spcPts val="0"/>
                </a:spcBef>
                <a:spcAft>
                  <a:spcPts val="0"/>
                </a:spcAft>
                <a:buNone/>
              </a:pPr>
              <a:r>
                <a:rPr lang="en" sz="2533">
                  <a:solidFill>
                    <a:schemeClr val="lt1"/>
                  </a:solidFill>
                </a:rPr>
                <a:t>Timely</a:t>
              </a:r>
              <a:r>
                <a:rPr lang="en" sz="2533" b="0" i="0" u="none" strike="noStrike" cap="none">
                  <a:solidFill>
                    <a:schemeClr val="lt1"/>
                  </a:solidFill>
                  <a:latin typeface="Arial"/>
                  <a:ea typeface="Arial"/>
                  <a:cs typeface="Arial"/>
                  <a:sym typeface="Arial"/>
                </a:rPr>
                <a:t> Patch Management</a:t>
              </a:r>
              <a:endParaRPr/>
            </a:p>
          </p:txBody>
        </p:sp>
        <p:sp>
          <p:nvSpPr>
            <p:cNvPr id="516" name="Google Shape;516;p61"/>
            <p:cNvSpPr/>
            <p:nvPr/>
          </p:nvSpPr>
          <p:spPr>
            <a:xfrm>
              <a:off x="4786578" y="2511993"/>
              <a:ext cx="864900" cy="802200"/>
            </a:xfrm>
            <a:prstGeom prst="roundRect">
              <a:avLst>
                <a:gd name="adj" fmla="val 10000"/>
              </a:avLst>
            </a:prstGeom>
            <a:solidFill>
              <a:srgbClr val="C8CF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1" u="none" strike="noStrike" cap="none">
                  <a:solidFill>
                    <a:schemeClr val="accent1"/>
                  </a:solidFill>
                  <a:latin typeface="Arial"/>
                  <a:ea typeface="Arial"/>
                  <a:cs typeface="Arial"/>
                  <a:sym typeface="Arial"/>
                </a:rPr>
                <a:t>2</a:t>
              </a:r>
              <a:endParaRPr sz="1467" b="0" i="0" u="none" strike="noStrike" cap="none">
                <a:solidFill>
                  <a:srgbClr val="000000"/>
                </a:solidFill>
                <a:latin typeface="Arial"/>
                <a:ea typeface="Arial"/>
                <a:cs typeface="Arial"/>
                <a:sym typeface="Arial"/>
              </a:endParaRPr>
            </a:p>
          </p:txBody>
        </p:sp>
      </p:grpSp>
      <p:grpSp>
        <p:nvGrpSpPr>
          <p:cNvPr id="517" name="Google Shape;517;p61"/>
          <p:cNvGrpSpPr/>
          <p:nvPr/>
        </p:nvGrpSpPr>
        <p:grpSpPr>
          <a:xfrm>
            <a:off x="4663440" y="3550920"/>
            <a:ext cx="6972300" cy="1002786"/>
            <a:chOff x="4686300" y="2981379"/>
            <a:chExt cx="6972300" cy="1002786"/>
          </a:xfrm>
        </p:grpSpPr>
        <p:sp>
          <p:nvSpPr>
            <p:cNvPr id="518" name="Google Shape;518;p61"/>
            <p:cNvSpPr/>
            <p:nvPr/>
          </p:nvSpPr>
          <p:spPr>
            <a:xfrm>
              <a:off x="4686300" y="2981379"/>
              <a:ext cx="6972300" cy="1002786"/>
            </a:xfrm>
            <a:custGeom>
              <a:avLst/>
              <a:gdLst/>
              <a:ahLst/>
              <a:cxnLst/>
              <a:rect l="l" t="t" r="r" b="b"/>
              <a:pathLst>
                <a:path w="6972300" h="1002786" extrusionOk="0">
                  <a:moveTo>
                    <a:pt x="0" y="100279"/>
                  </a:moveTo>
                  <a:cubicBezTo>
                    <a:pt x="0" y="44896"/>
                    <a:pt x="44896" y="0"/>
                    <a:pt x="100279" y="0"/>
                  </a:cubicBezTo>
                  <a:lnTo>
                    <a:pt x="6872021" y="0"/>
                  </a:lnTo>
                  <a:cubicBezTo>
                    <a:pt x="6927404" y="0"/>
                    <a:pt x="6972300" y="44896"/>
                    <a:pt x="6972300" y="100279"/>
                  </a:cubicBezTo>
                  <a:lnTo>
                    <a:pt x="6972300" y="902507"/>
                  </a:lnTo>
                  <a:cubicBezTo>
                    <a:pt x="6972300" y="957890"/>
                    <a:pt x="6927404" y="1002786"/>
                    <a:pt x="6872021" y="1002786"/>
                  </a:cubicBezTo>
                  <a:lnTo>
                    <a:pt x="100279" y="1002786"/>
                  </a:lnTo>
                  <a:cubicBezTo>
                    <a:pt x="44896" y="1002786"/>
                    <a:pt x="0" y="957890"/>
                    <a:pt x="0" y="902507"/>
                  </a:cubicBezTo>
                  <a:lnTo>
                    <a:pt x="0" y="100279"/>
                  </a:lnTo>
                  <a:close/>
                </a:path>
              </a:pathLst>
            </a:custGeom>
            <a:solidFill>
              <a:srgbClr val="4C74C0"/>
            </a:solidFill>
            <a:ln w="12700" cap="flat" cmpd="sng">
              <a:solidFill>
                <a:schemeClr val="lt1"/>
              </a:solidFill>
              <a:prstDash val="solid"/>
              <a:miter lim="800000"/>
              <a:headEnd type="none" w="sm" len="sm"/>
              <a:tailEnd type="none" w="sm" len="sm"/>
            </a:ln>
          </p:spPr>
          <p:txBody>
            <a:bodyPr spcFirstLastPara="1" wrap="square" lIns="1188700" tIns="95250" rIns="95250" bIns="95250" anchor="ctr" anchorCtr="0">
              <a:noAutofit/>
            </a:bodyPr>
            <a:lstStyle/>
            <a:p>
              <a:pPr marL="0" marR="0" lvl="0" indent="0" algn="l" rtl="0">
                <a:lnSpc>
                  <a:spcPct val="90000"/>
                </a:lnSpc>
                <a:spcBef>
                  <a:spcPts val="0"/>
                </a:spcBef>
                <a:spcAft>
                  <a:spcPts val="0"/>
                </a:spcAft>
                <a:buNone/>
              </a:pPr>
              <a:r>
                <a:rPr lang="en" sz="2300">
                  <a:solidFill>
                    <a:schemeClr val="lt1"/>
                  </a:solidFill>
                </a:rPr>
                <a:t>Continuous Monitoring of Vulnerabilities and Threats to Your ERP Ap</a:t>
              </a:r>
              <a:r>
                <a:rPr lang="en" sz="2300" b="0" i="0" u="none" strike="noStrike" cap="none">
                  <a:solidFill>
                    <a:schemeClr val="lt1"/>
                  </a:solidFill>
                  <a:latin typeface="Arial"/>
                  <a:ea typeface="Arial"/>
                  <a:cs typeface="Arial"/>
                  <a:sym typeface="Arial"/>
                </a:rPr>
                <a:t>plications </a:t>
              </a:r>
              <a:endParaRPr/>
            </a:p>
          </p:txBody>
        </p:sp>
        <p:sp>
          <p:nvSpPr>
            <p:cNvPr id="519" name="Google Shape;519;p61"/>
            <p:cNvSpPr/>
            <p:nvPr/>
          </p:nvSpPr>
          <p:spPr>
            <a:xfrm>
              <a:off x="4786578" y="3081657"/>
              <a:ext cx="864900" cy="802200"/>
            </a:xfrm>
            <a:prstGeom prst="roundRect">
              <a:avLst>
                <a:gd name="adj" fmla="val 10000"/>
              </a:avLst>
            </a:prstGeom>
            <a:solidFill>
              <a:srgbClr val="D2D8EA"/>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1" u="none" strike="noStrike" cap="none">
                  <a:solidFill>
                    <a:schemeClr val="accent1"/>
                  </a:solidFill>
                  <a:latin typeface="Arial"/>
                  <a:ea typeface="Arial"/>
                  <a:cs typeface="Arial"/>
                  <a:sym typeface="Arial"/>
                </a:rPr>
                <a:t>3</a:t>
              </a:r>
              <a:endParaRPr sz="1467" b="0" i="0" u="none" strike="noStrike" cap="none">
                <a:solidFill>
                  <a:srgbClr val="000000"/>
                </a:solidFill>
                <a:latin typeface="Arial"/>
                <a:ea typeface="Arial"/>
                <a:cs typeface="Arial"/>
                <a:sym typeface="Arial"/>
              </a:endParaRPr>
            </a:p>
          </p:txBody>
        </p:sp>
      </p:grpSp>
      <p:grpSp>
        <p:nvGrpSpPr>
          <p:cNvPr id="520" name="Google Shape;520;p61"/>
          <p:cNvGrpSpPr/>
          <p:nvPr/>
        </p:nvGrpSpPr>
        <p:grpSpPr>
          <a:xfrm>
            <a:off x="4663440" y="4724400"/>
            <a:ext cx="6972300" cy="1002786"/>
            <a:chOff x="4686300" y="3855844"/>
            <a:chExt cx="6972300" cy="1002786"/>
          </a:xfrm>
        </p:grpSpPr>
        <p:sp>
          <p:nvSpPr>
            <p:cNvPr id="521" name="Google Shape;521;p61"/>
            <p:cNvSpPr/>
            <p:nvPr/>
          </p:nvSpPr>
          <p:spPr>
            <a:xfrm>
              <a:off x="4686300" y="3855844"/>
              <a:ext cx="6972300" cy="1002786"/>
            </a:xfrm>
            <a:custGeom>
              <a:avLst/>
              <a:gdLst/>
              <a:ahLst/>
              <a:cxnLst/>
              <a:rect l="l" t="t" r="r" b="b"/>
              <a:pathLst>
                <a:path w="6972300" h="1002786" extrusionOk="0">
                  <a:moveTo>
                    <a:pt x="0" y="100279"/>
                  </a:moveTo>
                  <a:cubicBezTo>
                    <a:pt x="0" y="44896"/>
                    <a:pt x="44896" y="0"/>
                    <a:pt x="100279" y="0"/>
                  </a:cubicBezTo>
                  <a:lnTo>
                    <a:pt x="6872021" y="0"/>
                  </a:lnTo>
                  <a:cubicBezTo>
                    <a:pt x="6927404" y="0"/>
                    <a:pt x="6972300" y="44896"/>
                    <a:pt x="6972300" y="100279"/>
                  </a:cubicBezTo>
                  <a:lnTo>
                    <a:pt x="6972300" y="902507"/>
                  </a:lnTo>
                  <a:cubicBezTo>
                    <a:pt x="6972300" y="957890"/>
                    <a:pt x="6927404" y="1002786"/>
                    <a:pt x="6872021" y="1002786"/>
                  </a:cubicBezTo>
                  <a:lnTo>
                    <a:pt x="100279" y="1002786"/>
                  </a:lnTo>
                  <a:cubicBezTo>
                    <a:pt x="44896" y="1002786"/>
                    <a:pt x="0" y="957890"/>
                    <a:pt x="0" y="902507"/>
                  </a:cubicBezTo>
                  <a:lnTo>
                    <a:pt x="0" y="100279"/>
                  </a:lnTo>
                  <a:close/>
                </a:path>
              </a:pathLst>
            </a:custGeom>
            <a:solidFill>
              <a:srgbClr val="4C74C0"/>
            </a:solidFill>
            <a:ln w="12700" cap="flat" cmpd="sng">
              <a:solidFill>
                <a:schemeClr val="lt1"/>
              </a:solidFill>
              <a:prstDash val="solid"/>
              <a:miter lim="800000"/>
              <a:headEnd type="none" w="sm" len="sm"/>
              <a:tailEnd type="none" w="sm" len="sm"/>
            </a:ln>
          </p:spPr>
          <p:txBody>
            <a:bodyPr spcFirstLastPara="1" wrap="square" lIns="1188700" tIns="95250" rIns="95250" bIns="95250" anchor="ctr" anchorCtr="0">
              <a:noAutofit/>
            </a:bodyPr>
            <a:lstStyle/>
            <a:p>
              <a:pPr marL="0" marR="0" lvl="0" indent="0" algn="l" rtl="0">
                <a:lnSpc>
                  <a:spcPct val="90000"/>
                </a:lnSpc>
                <a:spcBef>
                  <a:spcPts val="0"/>
                </a:spcBef>
                <a:spcAft>
                  <a:spcPts val="0"/>
                </a:spcAft>
                <a:buNone/>
              </a:pPr>
              <a:r>
                <a:rPr lang="en" sz="2300">
                  <a:solidFill>
                    <a:schemeClr val="lt1"/>
                  </a:solidFill>
                </a:rPr>
                <a:t>Secure Your Custom Code in ERP Applications </a:t>
              </a:r>
              <a:endParaRPr/>
            </a:p>
          </p:txBody>
        </p:sp>
        <p:sp>
          <p:nvSpPr>
            <p:cNvPr id="522" name="Google Shape;522;p61"/>
            <p:cNvSpPr/>
            <p:nvPr/>
          </p:nvSpPr>
          <p:spPr>
            <a:xfrm>
              <a:off x="4786578" y="3956122"/>
              <a:ext cx="864900" cy="802200"/>
            </a:xfrm>
            <a:prstGeom prst="roundRect">
              <a:avLst>
                <a:gd name="adj" fmla="val 10000"/>
              </a:avLst>
            </a:prstGeom>
            <a:solidFill>
              <a:srgbClr val="DCE0E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1" u="none" strike="noStrike" cap="none">
                  <a:solidFill>
                    <a:schemeClr val="accent1"/>
                  </a:solidFill>
                  <a:latin typeface="Arial"/>
                  <a:ea typeface="Arial"/>
                  <a:cs typeface="Arial"/>
                  <a:sym typeface="Arial"/>
                </a:rPr>
                <a:t>4</a:t>
              </a:r>
              <a:endParaRPr sz="1467" b="0" i="0" u="none" strike="noStrike" cap="none">
                <a:solidFill>
                  <a:srgbClr val="000000"/>
                </a:solidFill>
                <a:latin typeface="Arial"/>
                <a:ea typeface="Arial"/>
                <a:cs typeface="Arial"/>
                <a:sym typeface="Arial"/>
              </a:endParaRPr>
            </a:p>
          </p:txBody>
        </p:sp>
      </p:grpSp>
      <p:sp>
        <p:nvSpPr>
          <p:cNvPr id="523" name="Google Shape;523;p61"/>
          <p:cNvSpPr txBox="1">
            <a:spLocks noGrp="1"/>
          </p:cNvSpPr>
          <p:nvPr>
            <p:ph type="body" idx="1"/>
          </p:nvPr>
        </p:nvSpPr>
        <p:spPr>
          <a:xfrm>
            <a:off x="992776" y="150315"/>
            <a:ext cx="11021400" cy="634500"/>
          </a:xfrm>
          <a:prstGeom prst="rect">
            <a:avLst/>
          </a:prstGeom>
          <a:noFill/>
          <a:ln>
            <a:noFill/>
          </a:ln>
        </p:spPr>
        <p:txBody>
          <a:bodyPr spcFirstLastPara="1" wrap="square" lIns="0" tIns="0" rIns="0" bIns="0" anchor="t" anchorCtr="0">
            <a:normAutofit/>
          </a:bodyPr>
          <a:lstStyle/>
          <a:p>
            <a:pPr marL="457200" lvl="0" indent="-228600" algn="l" rtl="0">
              <a:lnSpc>
                <a:spcPct val="90000"/>
              </a:lnSpc>
              <a:spcBef>
                <a:spcPts val="1000"/>
              </a:spcBef>
              <a:spcAft>
                <a:spcPts val="0"/>
              </a:spcAft>
              <a:buSzPts val="2800"/>
              <a:buNone/>
            </a:pPr>
            <a:r>
              <a:rPr lang="en"/>
              <a:t>…And Five Things To Do Today</a:t>
            </a:r>
            <a:endParaRPr/>
          </a:p>
        </p:txBody>
      </p:sp>
      <p:sp>
        <p:nvSpPr>
          <p:cNvPr id="524" name="Google Shape;524;p61"/>
          <p:cNvSpPr/>
          <p:nvPr/>
        </p:nvSpPr>
        <p:spPr>
          <a:xfrm>
            <a:off x="4663440" y="5882640"/>
            <a:ext cx="6972300" cy="1002786"/>
          </a:xfrm>
          <a:custGeom>
            <a:avLst/>
            <a:gdLst/>
            <a:ahLst/>
            <a:cxnLst/>
            <a:rect l="l" t="t" r="r" b="b"/>
            <a:pathLst>
              <a:path w="6972300" h="1002786" extrusionOk="0">
                <a:moveTo>
                  <a:pt x="0" y="100279"/>
                </a:moveTo>
                <a:cubicBezTo>
                  <a:pt x="0" y="44896"/>
                  <a:pt x="44896" y="0"/>
                  <a:pt x="100279" y="0"/>
                </a:cubicBezTo>
                <a:lnTo>
                  <a:pt x="6872021" y="0"/>
                </a:lnTo>
                <a:cubicBezTo>
                  <a:pt x="6927404" y="0"/>
                  <a:pt x="6972300" y="44896"/>
                  <a:pt x="6972300" y="100279"/>
                </a:cubicBezTo>
                <a:lnTo>
                  <a:pt x="6972300" y="902507"/>
                </a:lnTo>
                <a:cubicBezTo>
                  <a:pt x="6972300" y="957890"/>
                  <a:pt x="6927404" y="1002786"/>
                  <a:pt x="6872021" y="1002786"/>
                </a:cubicBezTo>
                <a:lnTo>
                  <a:pt x="100279" y="1002786"/>
                </a:lnTo>
                <a:cubicBezTo>
                  <a:pt x="44896" y="1002786"/>
                  <a:pt x="0" y="957890"/>
                  <a:pt x="0" y="902507"/>
                </a:cubicBezTo>
                <a:lnTo>
                  <a:pt x="0" y="100279"/>
                </a:lnTo>
                <a:close/>
              </a:path>
            </a:pathLst>
          </a:custGeom>
          <a:solidFill>
            <a:srgbClr val="4C74C0"/>
          </a:solidFill>
          <a:ln w="12700" cap="flat" cmpd="sng">
            <a:solidFill>
              <a:schemeClr val="lt1"/>
            </a:solidFill>
            <a:prstDash val="solid"/>
            <a:miter lim="800000"/>
            <a:headEnd type="none" w="sm" len="sm"/>
            <a:tailEnd type="none" w="sm" len="sm"/>
          </a:ln>
        </p:spPr>
        <p:txBody>
          <a:bodyPr spcFirstLastPara="1" wrap="square" lIns="1188700" tIns="95250" rIns="95250" bIns="95250" anchor="ctr" anchorCtr="0">
            <a:noAutofit/>
          </a:bodyPr>
          <a:lstStyle/>
          <a:p>
            <a:pPr marL="0" marR="0" lvl="0" indent="0" algn="l" rtl="0">
              <a:lnSpc>
                <a:spcPct val="90000"/>
              </a:lnSpc>
              <a:spcBef>
                <a:spcPts val="0"/>
              </a:spcBef>
              <a:spcAft>
                <a:spcPts val="0"/>
              </a:spcAft>
              <a:buNone/>
            </a:pPr>
            <a:r>
              <a:rPr lang="en" sz="2533">
                <a:solidFill>
                  <a:schemeClr val="lt1"/>
                </a:solidFill>
              </a:rPr>
              <a:t>Commit to Control and Governance</a:t>
            </a:r>
            <a:endParaRPr/>
          </a:p>
        </p:txBody>
      </p:sp>
      <p:sp>
        <p:nvSpPr>
          <p:cNvPr id="525" name="Google Shape;525;p61"/>
          <p:cNvSpPr/>
          <p:nvPr/>
        </p:nvSpPr>
        <p:spPr>
          <a:xfrm>
            <a:off x="4763718" y="6028638"/>
            <a:ext cx="864900" cy="802200"/>
          </a:xfrm>
          <a:prstGeom prst="roundRect">
            <a:avLst>
              <a:gd name="adj" fmla="val 10000"/>
            </a:avLst>
          </a:prstGeom>
          <a:solidFill>
            <a:srgbClr val="BFC8E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1">
                <a:solidFill>
                  <a:schemeClr val="accent1"/>
                </a:solidFill>
              </a:rPr>
              <a:t>5</a:t>
            </a:r>
            <a:endParaRPr sz="14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1200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0"/>
          <p:cNvSpPr/>
          <p:nvPr/>
        </p:nvSpPr>
        <p:spPr>
          <a:xfrm>
            <a:off x="872953" y="5494505"/>
            <a:ext cx="11081659" cy="1137532"/>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Arial"/>
              <a:ea typeface="Arial"/>
              <a:cs typeface="Arial"/>
              <a:sym typeface="Arial"/>
            </a:endParaRPr>
          </a:p>
        </p:txBody>
      </p:sp>
      <p:sp>
        <p:nvSpPr>
          <p:cNvPr id="379" name="Google Shape;379;p30"/>
          <p:cNvSpPr txBox="1"/>
          <p:nvPr/>
        </p:nvSpPr>
        <p:spPr>
          <a:xfrm>
            <a:off x="3824447" y="5292253"/>
            <a:ext cx="5226978" cy="4308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Arial"/>
                <a:ea typeface="Arial"/>
                <a:cs typeface="Arial"/>
                <a:sym typeface="Arial"/>
              </a:rPr>
              <a:t>MANAGEMENT FUNCTIONALITY</a:t>
            </a:r>
            <a:endParaRPr sz="1400" b="0" i="0" u="none" strike="noStrike" cap="none">
              <a:solidFill>
                <a:srgbClr val="000000"/>
              </a:solidFill>
              <a:latin typeface="Arial"/>
              <a:ea typeface="Arial"/>
              <a:cs typeface="Arial"/>
              <a:sym typeface="Arial"/>
            </a:endParaRPr>
          </a:p>
        </p:txBody>
      </p:sp>
      <p:sp>
        <p:nvSpPr>
          <p:cNvPr id="380" name="Google Shape;380;p30"/>
          <p:cNvSpPr/>
          <p:nvPr/>
        </p:nvSpPr>
        <p:spPr>
          <a:xfrm>
            <a:off x="872954" y="1098731"/>
            <a:ext cx="2546111" cy="3982526"/>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Arial"/>
              <a:ea typeface="Arial"/>
              <a:cs typeface="Arial"/>
              <a:sym typeface="Arial"/>
            </a:endParaRPr>
          </a:p>
        </p:txBody>
      </p:sp>
      <p:sp>
        <p:nvSpPr>
          <p:cNvPr id="381" name="Google Shape;381;p30"/>
          <p:cNvSpPr/>
          <p:nvPr/>
        </p:nvSpPr>
        <p:spPr>
          <a:xfrm>
            <a:off x="979704" y="903281"/>
            <a:ext cx="1874568" cy="40010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2" name="Google Shape;382;p30"/>
          <p:cNvSpPr txBox="1"/>
          <p:nvPr/>
        </p:nvSpPr>
        <p:spPr>
          <a:xfrm>
            <a:off x="1215797" y="879581"/>
            <a:ext cx="1835327"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Arial"/>
                <a:ea typeface="Arial"/>
                <a:cs typeface="Arial"/>
                <a:sym typeface="Arial"/>
              </a:rPr>
              <a:t>ASSESS</a:t>
            </a:r>
            <a:endParaRPr sz="1400" b="0" i="0" u="none" strike="noStrike" cap="none">
              <a:solidFill>
                <a:srgbClr val="000000"/>
              </a:solidFill>
              <a:latin typeface="Arial"/>
              <a:ea typeface="Arial"/>
              <a:cs typeface="Arial"/>
              <a:sym typeface="Arial"/>
            </a:endParaRPr>
          </a:p>
        </p:txBody>
      </p:sp>
      <p:pic>
        <p:nvPicPr>
          <p:cNvPr id="383" name="Google Shape;383;p30" descr="Magnifying glass"/>
          <p:cNvPicPr preferRelativeResize="0"/>
          <p:nvPr/>
        </p:nvPicPr>
        <p:blipFill rotWithShape="1">
          <a:blip r:embed="rId3">
            <a:alphaModFix/>
          </a:blip>
          <a:srcRect/>
          <a:stretch/>
        </p:blipFill>
        <p:spPr>
          <a:xfrm>
            <a:off x="1039808" y="890521"/>
            <a:ext cx="386844" cy="386844"/>
          </a:xfrm>
          <a:prstGeom prst="rect">
            <a:avLst/>
          </a:prstGeom>
          <a:noFill/>
          <a:ln>
            <a:noFill/>
          </a:ln>
        </p:spPr>
      </p:pic>
      <p:sp>
        <p:nvSpPr>
          <p:cNvPr id="384" name="Google Shape;384;p30"/>
          <p:cNvSpPr txBox="1"/>
          <p:nvPr/>
        </p:nvSpPr>
        <p:spPr>
          <a:xfrm>
            <a:off x="959340" y="1330503"/>
            <a:ext cx="2297252"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b="1" i="1" u="none" strike="noStrike" cap="none">
                <a:solidFill>
                  <a:schemeClr val="dk1"/>
                </a:solidFill>
                <a:latin typeface="Arial"/>
                <a:ea typeface="Arial"/>
                <a:cs typeface="Arial"/>
                <a:sym typeface="Arial"/>
              </a:rPr>
              <a:t>Vulnerability Management</a:t>
            </a:r>
            <a:endParaRPr sz="1400" b="1" i="0" u="none" strike="noStrike" cap="none">
              <a:solidFill>
                <a:srgbClr val="000000"/>
              </a:solidFill>
              <a:latin typeface="Arial"/>
              <a:ea typeface="Arial"/>
              <a:cs typeface="Arial"/>
              <a:sym typeface="Arial"/>
            </a:endParaRPr>
          </a:p>
        </p:txBody>
      </p:sp>
      <p:sp>
        <p:nvSpPr>
          <p:cNvPr id="385" name="Google Shape;385;p30"/>
          <p:cNvSpPr txBox="1"/>
          <p:nvPr/>
        </p:nvSpPr>
        <p:spPr>
          <a:xfrm>
            <a:off x="883146" y="4264475"/>
            <a:ext cx="25077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b="0" i="1" u="none" strike="noStrike" cap="none">
                <a:solidFill>
                  <a:schemeClr val="dk1"/>
                </a:solidFill>
                <a:latin typeface="Arial"/>
                <a:ea typeface="Arial"/>
                <a:cs typeface="Arial"/>
                <a:sym typeface="Arial"/>
              </a:rPr>
              <a:t>Integrations with workflow services: </a:t>
            </a:r>
            <a:endParaRPr sz="1100" b="0" i="0" u="none" strike="noStrike" cap="none">
              <a:solidFill>
                <a:srgbClr val="000000"/>
              </a:solidFill>
              <a:latin typeface="Arial"/>
              <a:ea typeface="Arial"/>
              <a:cs typeface="Arial"/>
              <a:sym typeface="Arial"/>
            </a:endParaRPr>
          </a:p>
        </p:txBody>
      </p:sp>
      <p:sp>
        <p:nvSpPr>
          <p:cNvPr id="386" name="Google Shape;386;p30"/>
          <p:cNvSpPr/>
          <p:nvPr/>
        </p:nvSpPr>
        <p:spPr>
          <a:xfrm>
            <a:off x="7445429" y="5871796"/>
            <a:ext cx="1710344" cy="534354"/>
          </a:xfrm>
          <a:prstGeom prst="rect">
            <a:avLst/>
          </a:prstGeom>
          <a:solidFill>
            <a:schemeClr val="accent5"/>
          </a:solidFill>
          <a:ln w="12700" cap="flat" cmpd="sng">
            <a:solidFill>
              <a:schemeClr val="accent3"/>
            </a:solidFill>
            <a:prstDash val="solid"/>
            <a:miter lim="800000"/>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3"/>
                </a:solidFill>
                <a:latin typeface="Arial"/>
                <a:ea typeface="Arial"/>
                <a:cs typeface="Arial"/>
                <a:sym typeface="Arial"/>
              </a:rPr>
              <a:t>Asset Discovery</a:t>
            </a:r>
            <a:endParaRPr sz="1400" b="0" i="0" u="none" strike="noStrike" cap="none">
              <a:solidFill>
                <a:schemeClr val="accent3"/>
              </a:solidFill>
              <a:latin typeface="Arial"/>
              <a:ea typeface="Arial"/>
              <a:cs typeface="Arial"/>
              <a:sym typeface="Arial"/>
            </a:endParaRPr>
          </a:p>
        </p:txBody>
      </p:sp>
      <p:sp>
        <p:nvSpPr>
          <p:cNvPr id="387" name="Google Shape;387;p30"/>
          <p:cNvSpPr/>
          <p:nvPr/>
        </p:nvSpPr>
        <p:spPr>
          <a:xfrm>
            <a:off x="1872015" y="5871796"/>
            <a:ext cx="1710344" cy="534354"/>
          </a:xfrm>
          <a:prstGeom prst="rect">
            <a:avLst/>
          </a:prstGeom>
          <a:solidFill>
            <a:schemeClr val="accent5"/>
          </a:solidFill>
          <a:ln w="12700" cap="flat" cmpd="sng">
            <a:solidFill>
              <a:schemeClr val="accent3"/>
            </a:solidFill>
            <a:prstDash val="solid"/>
            <a:miter lim="800000"/>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3"/>
                </a:solidFill>
                <a:latin typeface="Arial"/>
                <a:ea typeface="Arial"/>
                <a:cs typeface="Arial"/>
                <a:sym typeface="Arial"/>
              </a:rPr>
              <a:t>Reporting &amp; Analysis</a:t>
            </a:r>
            <a:endParaRPr sz="1400" b="0" i="0" u="none" strike="noStrike" cap="none">
              <a:solidFill>
                <a:schemeClr val="accent3"/>
              </a:solidFill>
              <a:latin typeface="Arial"/>
              <a:ea typeface="Arial"/>
              <a:cs typeface="Arial"/>
              <a:sym typeface="Arial"/>
            </a:endParaRPr>
          </a:p>
        </p:txBody>
      </p:sp>
      <p:sp>
        <p:nvSpPr>
          <p:cNvPr id="388" name="Google Shape;388;p30"/>
          <p:cNvSpPr/>
          <p:nvPr/>
        </p:nvSpPr>
        <p:spPr>
          <a:xfrm>
            <a:off x="5554799" y="5871796"/>
            <a:ext cx="1710344" cy="534354"/>
          </a:xfrm>
          <a:prstGeom prst="rect">
            <a:avLst/>
          </a:prstGeom>
          <a:solidFill>
            <a:schemeClr val="accent5"/>
          </a:solidFill>
          <a:ln w="12700" cap="flat" cmpd="sng">
            <a:solidFill>
              <a:schemeClr val="accent3"/>
            </a:solidFill>
            <a:prstDash val="solid"/>
            <a:miter lim="800000"/>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3"/>
                </a:solidFill>
                <a:latin typeface="Arial"/>
                <a:ea typeface="Arial"/>
                <a:cs typeface="Arial"/>
                <a:sym typeface="Arial"/>
              </a:rPr>
              <a:t>Scheduling &amp; Workflows</a:t>
            </a:r>
            <a:endParaRPr sz="1400" b="0" i="0" u="none" strike="noStrike" cap="none">
              <a:solidFill>
                <a:schemeClr val="accent3"/>
              </a:solidFill>
              <a:latin typeface="Arial"/>
              <a:ea typeface="Arial"/>
              <a:cs typeface="Arial"/>
              <a:sym typeface="Arial"/>
            </a:endParaRPr>
          </a:p>
        </p:txBody>
      </p:sp>
      <p:sp>
        <p:nvSpPr>
          <p:cNvPr id="389" name="Google Shape;389;p30"/>
          <p:cNvSpPr/>
          <p:nvPr/>
        </p:nvSpPr>
        <p:spPr>
          <a:xfrm>
            <a:off x="9307924" y="5871796"/>
            <a:ext cx="1710344" cy="534354"/>
          </a:xfrm>
          <a:prstGeom prst="rect">
            <a:avLst/>
          </a:prstGeom>
          <a:solidFill>
            <a:schemeClr val="accent5"/>
          </a:solidFill>
          <a:ln w="12700" cap="flat" cmpd="sng">
            <a:solidFill>
              <a:schemeClr val="accent3"/>
            </a:solidFill>
            <a:prstDash val="solid"/>
            <a:miter lim="800000"/>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3"/>
                </a:solidFill>
                <a:latin typeface="Arial"/>
                <a:ea typeface="Arial"/>
                <a:cs typeface="Arial"/>
                <a:sym typeface="Arial"/>
              </a:rPr>
              <a:t>Users &amp; Role Management</a:t>
            </a:r>
            <a:endParaRPr sz="1400" b="0" i="0" u="none" strike="noStrike" cap="none">
              <a:solidFill>
                <a:schemeClr val="accent3"/>
              </a:solidFill>
              <a:latin typeface="Arial"/>
              <a:ea typeface="Arial"/>
              <a:cs typeface="Arial"/>
              <a:sym typeface="Arial"/>
            </a:endParaRPr>
          </a:p>
        </p:txBody>
      </p:sp>
      <p:sp>
        <p:nvSpPr>
          <p:cNvPr id="390" name="Google Shape;390;p30"/>
          <p:cNvSpPr/>
          <p:nvPr/>
        </p:nvSpPr>
        <p:spPr>
          <a:xfrm>
            <a:off x="3734505" y="5871796"/>
            <a:ext cx="1710344" cy="534354"/>
          </a:xfrm>
          <a:prstGeom prst="rect">
            <a:avLst/>
          </a:prstGeom>
          <a:solidFill>
            <a:schemeClr val="accent5"/>
          </a:solidFill>
          <a:ln w="12700" cap="flat" cmpd="sng">
            <a:solidFill>
              <a:schemeClr val="accent3"/>
            </a:solidFill>
            <a:prstDash val="solid"/>
            <a:miter lim="800000"/>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3"/>
                </a:solidFill>
                <a:latin typeface="Arial"/>
                <a:ea typeface="Arial"/>
                <a:cs typeface="Arial"/>
                <a:sym typeface="Arial"/>
              </a:rPr>
              <a:t>Ticketing/SOC Integration</a:t>
            </a:r>
            <a:endParaRPr sz="1400" b="0" i="0" u="none" strike="noStrike" cap="none">
              <a:solidFill>
                <a:schemeClr val="accent3"/>
              </a:solidFill>
              <a:latin typeface="Arial"/>
              <a:ea typeface="Arial"/>
              <a:cs typeface="Arial"/>
              <a:sym typeface="Arial"/>
            </a:endParaRPr>
          </a:p>
        </p:txBody>
      </p:sp>
      <p:sp>
        <p:nvSpPr>
          <p:cNvPr id="391" name="Google Shape;391;p30"/>
          <p:cNvSpPr txBox="1"/>
          <p:nvPr/>
        </p:nvSpPr>
        <p:spPr>
          <a:xfrm>
            <a:off x="961217" y="2147677"/>
            <a:ext cx="2448600" cy="1886700"/>
          </a:xfrm>
          <a:prstGeom prst="rect">
            <a:avLst/>
          </a:prstGeom>
          <a:noFill/>
          <a:ln>
            <a:noFill/>
          </a:ln>
        </p:spPr>
        <p:txBody>
          <a:bodyPr spcFirstLastPara="1" wrap="square" lIns="68575" tIns="34275" rIns="68575" bIns="34275" anchor="t" anchorCtr="0">
            <a:noAutofit/>
          </a:bodyPr>
          <a:lstStyle/>
          <a:p>
            <a:pPr marL="127000" marR="0" lvl="0" indent="-127000" algn="l" rtl="0">
              <a:lnSpc>
                <a:spcPct val="100000"/>
              </a:lnSpc>
              <a:spcBef>
                <a:spcPts val="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System misconfigurations, missing patches </a:t>
            </a:r>
            <a:endParaRPr sz="1300" b="0" i="0" u="none" strike="noStrike" cap="none">
              <a:solidFill>
                <a:srgbClr val="000000"/>
              </a:solidFill>
              <a:latin typeface="Arial"/>
              <a:ea typeface="Arial"/>
              <a:cs typeface="Arial"/>
              <a:sym typeface="Arial"/>
            </a:endParaRPr>
          </a:p>
          <a:p>
            <a:pPr marL="127000" marR="0" lvl="0" indent="-127000" algn="l" rtl="0">
              <a:lnSpc>
                <a:spcPct val="100000"/>
              </a:lnSpc>
              <a:spcBef>
                <a:spcPts val="60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Authorization issues, default accounts/roles</a:t>
            </a:r>
            <a:endParaRPr sz="1300" b="0" i="0" u="none" strike="noStrike" cap="none">
              <a:solidFill>
                <a:srgbClr val="000000"/>
              </a:solidFill>
              <a:latin typeface="Arial"/>
              <a:ea typeface="Arial"/>
              <a:cs typeface="Arial"/>
              <a:sym typeface="Arial"/>
            </a:endParaRPr>
          </a:p>
          <a:p>
            <a:pPr marL="127000" marR="0" lvl="0" indent="-127000" algn="l" rtl="0">
              <a:lnSpc>
                <a:spcPct val="100000"/>
              </a:lnSpc>
              <a:spcBef>
                <a:spcPts val="60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Assess if systems are configured in line with best practices</a:t>
            </a:r>
            <a:endParaRPr sz="1300" b="0" i="0" u="none" strike="noStrike" cap="none">
              <a:solidFill>
                <a:srgbClr val="000000"/>
              </a:solidFill>
              <a:latin typeface="Arial"/>
              <a:ea typeface="Arial"/>
              <a:cs typeface="Arial"/>
              <a:sym typeface="Arial"/>
            </a:endParaRPr>
          </a:p>
          <a:p>
            <a:pPr marL="127000" marR="0" lvl="0" indent="-76200" algn="l" rtl="0">
              <a:lnSpc>
                <a:spcPct val="100000"/>
              </a:lnSpc>
              <a:spcBef>
                <a:spcPts val="600"/>
              </a:spcBef>
              <a:spcAft>
                <a:spcPts val="0"/>
              </a:spcAft>
              <a:buClr>
                <a:schemeClr val="accent1"/>
              </a:buClr>
              <a:buSzPts val="800"/>
              <a:buFont typeface="Arial"/>
              <a:buNone/>
            </a:pPr>
            <a:endParaRPr sz="1300" b="0" i="0" u="none" strike="noStrike" cap="none">
              <a:solidFill>
                <a:schemeClr val="dk1"/>
              </a:solidFill>
              <a:latin typeface="Arial"/>
              <a:ea typeface="Arial"/>
              <a:cs typeface="Arial"/>
              <a:sym typeface="Arial"/>
            </a:endParaRPr>
          </a:p>
        </p:txBody>
      </p:sp>
      <p:sp>
        <p:nvSpPr>
          <p:cNvPr id="392" name="Google Shape;392;p30"/>
          <p:cNvSpPr/>
          <p:nvPr/>
        </p:nvSpPr>
        <p:spPr>
          <a:xfrm>
            <a:off x="6540311" y="1100336"/>
            <a:ext cx="2649578" cy="3977689"/>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Arial"/>
              <a:ea typeface="Arial"/>
              <a:cs typeface="Arial"/>
              <a:sym typeface="Arial"/>
            </a:endParaRPr>
          </a:p>
        </p:txBody>
      </p:sp>
      <p:sp>
        <p:nvSpPr>
          <p:cNvPr id="393" name="Google Shape;393;p30"/>
          <p:cNvSpPr/>
          <p:nvPr/>
        </p:nvSpPr>
        <p:spPr>
          <a:xfrm>
            <a:off x="6849048" y="889867"/>
            <a:ext cx="2033544" cy="40010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4" name="Google Shape;394;p30"/>
          <p:cNvSpPr txBox="1"/>
          <p:nvPr/>
        </p:nvSpPr>
        <p:spPr>
          <a:xfrm>
            <a:off x="6523537" y="1371369"/>
            <a:ext cx="2652283"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b="1" i="1" u="none" strike="noStrike" cap="none">
                <a:solidFill>
                  <a:schemeClr val="dk1"/>
                </a:solidFill>
                <a:latin typeface="Arial"/>
                <a:ea typeface="Arial"/>
                <a:cs typeface="Arial"/>
                <a:sym typeface="Arial"/>
              </a:rPr>
              <a:t>Application Security Testing &amp; Transport Inspection</a:t>
            </a:r>
            <a:endParaRPr sz="1400" b="1" i="0" u="none" strike="noStrike" cap="none">
              <a:solidFill>
                <a:srgbClr val="000000"/>
              </a:solidFill>
              <a:latin typeface="Arial"/>
              <a:ea typeface="Arial"/>
              <a:cs typeface="Arial"/>
              <a:sym typeface="Arial"/>
            </a:endParaRPr>
          </a:p>
        </p:txBody>
      </p:sp>
      <p:sp>
        <p:nvSpPr>
          <p:cNvPr id="395" name="Google Shape;395;p30"/>
          <p:cNvSpPr txBox="1"/>
          <p:nvPr/>
        </p:nvSpPr>
        <p:spPr>
          <a:xfrm>
            <a:off x="7134546" y="878849"/>
            <a:ext cx="1733287"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Arial"/>
                <a:ea typeface="Arial"/>
                <a:cs typeface="Arial"/>
                <a:sym typeface="Arial"/>
              </a:rPr>
              <a:t>CONTROL</a:t>
            </a:r>
            <a:endParaRPr sz="1400" b="0" i="0" u="none" strike="noStrike" cap="none">
              <a:solidFill>
                <a:srgbClr val="000000"/>
              </a:solidFill>
              <a:latin typeface="Arial"/>
              <a:ea typeface="Arial"/>
              <a:cs typeface="Arial"/>
              <a:sym typeface="Arial"/>
            </a:endParaRPr>
          </a:p>
        </p:txBody>
      </p:sp>
      <p:pic>
        <p:nvPicPr>
          <p:cNvPr id="396" name="Google Shape;396;p30" descr="Police"/>
          <p:cNvPicPr preferRelativeResize="0"/>
          <p:nvPr/>
        </p:nvPicPr>
        <p:blipFill rotWithShape="1">
          <a:blip r:embed="rId4">
            <a:alphaModFix/>
          </a:blip>
          <a:srcRect/>
          <a:stretch/>
        </p:blipFill>
        <p:spPr>
          <a:xfrm>
            <a:off x="6942508" y="920990"/>
            <a:ext cx="334336" cy="354019"/>
          </a:xfrm>
          <a:prstGeom prst="rect">
            <a:avLst/>
          </a:prstGeom>
          <a:noFill/>
          <a:ln>
            <a:noFill/>
          </a:ln>
        </p:spPr>
      </p:pic>
      <p:pic>
        <p:nvPicPr>
          <p:cNvPr id="397" name="Google Shape;397;p30"/>
          <p:cNvPicPr preferRelativeResize="0"/>
          <p:nvPr/>
        </p:nvPicPr>
        <p:blipFill rotWithShape="1">
          <a:blip r:embed="rId5">
            <a:alphaModFix/>
          </a:blip>
          <a:srcRect/>
          <a:stretch/>
        </p:blipFill>
        <p:spPr>
          <a:xfrm>
            <a:off x="6718419" y="4542960"/>
            <a:ext cx="262240" cy="277679"/>
          </a:xfrm>
          <a:prstGeom prst="rect">
            <a:avLst/>
          </a:prstGeom>
          <a:noFill/>
          <a:ln>
            <a:noFill/>
          </a:ln>
        </p:spPr>
      </p:pic>
      <p:sp>
        <p:nvSpPr>
          <p:cNvPr id="398" name="Google Shape;398;p30"/>
          <p:cNvSpPr txBox="1"/>
          <p:nvPr/>
        </p:nvSpPr>
        <p:spPr>
          <a:xfrm>
            <a:off x="6509081" y="4078771"/>
            <a:ext cx="27006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b="0" i="1" u="none" strike="noStrike" cap="none">
                <a:solidFill>
                  <a:schemeClr val="dk1"/>
                </a:solidFill>
                <a:latin typeface="Arial"/>
                <a:ea typeface="Arial"/>
                <a:cs typeface="Arial"/>
                <a:sym typeface="Arial"/>
              </a:rPr>
              <a:t>Integrations with change management and development environments: </a:t>
            </a:r>
            <a:endParaRPr sz="1100" b="0" i="0" u="none" strike="noStrike" cap="none">
              <a:solidFill>
                <a:srgbClr val="000000"/>
              </a:solidFill>
              <a:latin typeface="Arial"/>
              <a:ea typeface="Arial"/>
              <a:cs typeface="Arial"/>
              <a:sym typeface="Arial"/>
            </a:endParaRPr>
          </a:p>
        </p:txBody>
      </p:sp>
      <p:sp>
        <p:nvSpPr>
          <p:cNvPr id="399" name="Google Shape;399;p30"/>
          <p:cNvSpPr txBox="1"/>
          <p:nvPr/>
        </p:nvSpPr>
        <p:spPr>
          <a:xfrm>
            <a:off x="7020285" y="4506798"/>
            <a:ext cx="220922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Arial"/>
                <a:ea typeface="Arial"/>
                <a:cs typeface="Arial"/>
                <a:sym typeface="Arial"/>
              </a:rPr>
              <a:t>SAP ChaRM, TMS, HANA Studio, Eclipse, Web IDE, ABAP development workbench </a:t>
            </a:r>
            <a:endParaRPr sz="1400" b="0" i="0" u="none" strike="noStrike" cap="none">
              <a:solidFill>
                <a:srgbClr val="000000"/>
              </a:solidFill>
              <a:latin typeface="Arial"/>
              <a:ea typeface="Arial"/>
              <a:cs typeface="Arial"/>
              <a:sym typeface="Arial"/>
            </a:endParaRPr>
          </a:p>
        </p:txBody>
      </p:sp>
      <p:cxnSp>
        <p:nvCxnSpPr>
          <p:cNvPr id="400" name="Google Shape;400;p30"/>
          <p:cNvCxnSpPr/>
          <p:nvPr/>
        </p:nvCxnSpPr>
        <p:spPr>
          <a:xfrm>
            <a:off x="6675655" y="1960163"/>
            <a:ext cx="2378890" cy="0"/>
          </a:xfrm>
          <a:prstGeom prst="straightConnector1">
            <a:avLst/>
          </a:prstGeom>
          <a:noFill/>
          <a:ln w="9525" cap="flat" cmpd="sng">
            <a:solidFill>
              <a:schemeClr val="accent1"/>
            </a:solidFill>
            <a:prstDash val="solid"/>
            <a:miter lim="800000"/>
            <a:headEnd type="none" w="sm" len="sm"/>
            <a:tailEnd type="none" w="sm" len="sm"/>
          </a:ln>
        </p:spPr>
      </p:cxnSp>
      <p:sp>
        <p:nvSpPr>
          <p:cNvPr id="401" name="Google Shape;401;p30"/>
          <p:cNvSpPr txBox="1"/>
          <p:nvPr/>
        </p:nvSpPr>
        <p:spPr>
          <a:xfrm>
            <a:off x="6589828" y="2147677"/>
            <a:ext cx="2649600" cy="1454100"/>
          </a:xfrm>
          <a:prstGeom prst="rect">
            <a:avLst/>
          </a:prstGeom>
          <a:noFill/>
          <a:ln>
            <a:noFill/>
          </a:ln>
        </p:spPr>
        <p:txBody>
          <a:bodyPr spcFirstLastPara="1" wrap="square" lIns="68575" tIns="34275" rIns="68575" bIns="34275" anchor="t" anchorCtr="0">
            <a:noAutofit/>
          </a:bodyPr>
          <a:lstStyle/>
          <a:p>
            <a:pPr marL="127000" marR="0" lvl="0" indent="-127000" algn="l" rtl="0">
              <a:lnSpc>
                <a:spcPct val="100000"/>
              </a:lnSpc>
              <a:spcBef>
                <a:spcPts val="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Identify security, compliance, and quality errors in SAP custom code</a:t>
            </a:r>
            <a:endParaRPr sz="1300" b="0" i="0" u="none" strike="noStrike" cap="none">
              <a:solidFill>
                <a:srgbClr val="000000"/>
              </a:solidFill>
              <a:latin typeface="Arial"/>
              <a:ea typeface="Arial"/>
              <a:cs typeface="Arial"/>
              <a:sym typeface="Arial"/>
            </a:endParaRPr>
          </a:p>
          <a:p>
            <a:pPr marL="127000" marR="0" lvl="0" indent="-127000" algn="l" rtl="0">
              <a:lnSpc>
                <a:spcPct val="100000"/>
              </a:lnSpc>
              <a:spcBef>
                <a:spcPts val="60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Identify SAP transports that would cause import errors, outages, downgrades, security or compliance issues</a:t>
            </a:r>
            <a:endParaRPr sz="1300" b="0" i="0" u="none" strike="noStrike" cap="none">
              <a:solidFill>
                <a:schemeClr val="dk1"/>
              </a:solidFill>
              <a:latin typeface="Arial"/>
              <a:ea typeface="Arial"/>
              <a:cs typeface="Arial"/>
              <a:sym typeface="Arial"/>
            </a:endParaRPr>
          </a:p>
        </p:txBody>
      </p:sp>
      <p:sp>
        <p:nvSpPr>
          <p:cNvPr id="402" name="Google Shape;402;p30"/>
          <p:cNvSpPr/>
          <p:nvPr/>
        </p:nvSpPr>
        <p:spPr>
          <a:xfrm>
            <a:off x="9369083" y="1100336"/>
            <a:ext cx="2638750" cy="3977689"/>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Arial"/>
              <a:ea typeface="Arial"/>
              <a:cs typeface="Arial"/>
              <a:sym typeface="Arial"/>
            </a:endParaRPr>
          </a:p>
        </p:txBody>
      </p:sp>
      <p:sp>
        <p:nvSpPr>
          <p:cNvPr id="403" name="Google Shape;403;p30"/>
          <p:cNvSpPr/>
          <p:nvPr/>
        </p:nvSpPr>
        <p:spPr>
          <a:xfrm>
            <a:off x="9701268" y="877450"/>
            <a:ext cx="2003522" cy="40010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04" name="Google Shape;404;p30" descr="Clipboard Mixed"/>
          <p:cNvPicPr preferRelativeResize="0"/>
          <p:nvPr/>
        </p:nvPicPr>
        <p:blipFill rotWithShape="1">
          <a:blip r:embed="rId6">
            <a:alphaModFix/>
          </a:blip>
          <a:srcRect/>
          <a:stretch/>
        </p:blipFill>
        <p:spPr>
          <a:xfrm>
            <a:off x="9869482" y="906498"/>
            <a:ext cx="321419" cy="348308"/>
          </a:xfrm>
          <a:prstGeom prst="rect">
            <a:avLst/>
          </a:prstGeom>
          <a:noFill/>
          <a:ln>
            <a:noFill/>
          </a:ln>
        </p:spPr>
      </p:pic>
      <p:sp>
        <p:nvSpPr>
          <p:cNvPr id="405" name="Google Shape;405;p30"/>
          <p:cNvSpPr txBox="1"/>
          <p:nvPr/>
        </p:nvSpPr>
        <p:spPr>
          <a:xfrm>
            <a:off x="9994908" y="878850"/>
            <a:ext cx="1693641"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Arial"/>
                <a:ea typeface="Arial"/>
                <a:cs typeface="Arial"/>
                <a:sym typeface="Arial"/>
              </a:rPr>
              <a:t>COMPLY</a:t>
            </a:r>
            <a:endParaRPr sz="1400" b="0" i="0" u="none" strike="noStrike" cap="none">
              <a:solidFill>
                <a:srgbClr val="000000"/>
              </a:solidFill>
              <a:latin typeface="Arial"/>
              <a:ea typeface="Arial"/>
              <a:cs typeface="Arial"/>
              <a:sym typeface="Arial"/>
            </a:endParaRPr>
          </a:p>
        </p:txBody>
      </p:sp>
      <p:sp>
        <p:nvSpPr>
          <p:cNvPr id="406" name="Google Shape;406;p30"/>
          <p:cNvSpPr txBox="1"/>
          <p:nvPr/>
        </p:nvSpPr>
        <p:spPr>
          <a:xfrm>
            <a:off x="9623325" y="1315097"/>
            <a:ext cx="213026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b="1" i="1" u="none" strike="noStrike" cap="none">
                <a:solidFill>
                  <a:schemeClr val="dk1"/>
                </a:solidFill>
                <a:latin typeface="Arial"/>
                <a:ea typeface="Arial"/>
                <a:cs typeface="Arial"/>
                <a:sym typeface="Arial"/>
              </a:rPr>
              <a:t>Continuous Compliance</a:t>
            </a:r>
            <a:endParaRPr sz="1400" b="1" i="0" u="none" strike="noStrike" cap="none">
              <a:solidFill>
                <a:srgbClr val="000000"/>
              </a:solidFill>
              <a:latin typeface="Arial"/>
              <a:ea typeface="Arial"/>
              <a:cs typeface="Arial"/>
              <a:sym typeface="Arial"/>
            </a:endParaRPr>
          </a:p>
        </p:txBody>
      </p:sp>
      <p:cxnSp>
        <p:nvCxnSpPr>
          <p:cNvPr id="407" name="Google Shape;407;p30"/>
          <p:cNvCxnSpPr/>
          <p:nvPr/>
        </p:nvCxnSpPr>
        <p:spPr>
          <a:xfrm>
            <a:off x="9499334" y="1960163"/>
            <a:ext cx="2378249" cy="0"/>
          </a:xfrm>
          <a:prstGeom prst="straightConnector1">
            <a:avLst/>
          </a:prstGeom>
          <a:noFill/>
          <a:ln w="9525" cap="flat" cmpd="sng">
            <a:solidFill>
              <a:schemeClr val="accent1"/>
            </a:solidFill>
            <a:prstDash val="solid"/>
            <a:miter lim="800000"/>
            <a:headEnd type="none" w="sm" len="sm"/>
            <a:tailEnd type="none" w="sm" len="sm"/>
          </a:ln>
        </p:spPr>
      </p:cxnSp>
      <p:sp>
        <p:nvSpPr>
          <p:cNvPr id="408" name="Google Shape;408;p30"/>
          <p:cNvSpPr txBox="1"/>
          <p:nvPr/>
        </p:nvSpPr>
        <p:spPr>
          <a:xfrm>
            <a:off x="9499325" y="2147675"/>
            <a:ext cx="2507700" cy="1569600"/>
          </a:xfrm>
          <a:prstGeom prst="rect">
            <a:avLst/>
          </a:prstGeom>
          <a:noFill/>
          <a:ln>
            <a:noFill/>
          </a:ln>
        </p:spPr>
        <p:txBody>
          <a:bodyPr spcFirstLastPara="1" wrap="square" lIns="68575" tIns="34275" rIns="68575" bIns="34275" anchor="t" anchorCtr="0">
            <a:noAutofit/>
          </a:bodyPr>
          <a:lstStyle/>
          <a:p>
            <a:pPr marL="127000" marR="0" lvl="0" indent="-127000" algn="l" rtl="0">
              <a:lnSpc>
                <a:spcPct val="100000"/>
              </a:lnSpc>
              <a:spcBef>
                <a:spcPts val="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Evaluate compliance impact </a:t>
            </a:r>
            <a:br>
              <a:rPr lang="en-US" sz="1300" b="0" i="0" u="none" strike="noStrike" cap="none">
                <a:solidFill>
                  <a:schemeClr val="dk1"/>
                </a:solidFill>
                <a:latin typeface="Arial"/>
                <a:ea typeface="Arial"/>
                <a:cs typeface="Arial"/>
                <a:sym typeface="Arial"/>
              </a:rPr>
            </a:br>
            <a:r>
              <a:rPr lang="en-US" sz="1300" b="0" i="0" u="none" strike="noStrike" cap="none">
                <a:solidFill>
                  <a:schemeClr val="dk1"/>
                </a:solidFill>
                <a:latin typeface="Arial"/>
                <a:ea typeface="Arial"/>
                <a:cs typeface="Arial"/>
                <a:sym typeface="Arial"/>
              </a:rPr>
              <a:t>of system vulnerabilities, misconfigurations, patches, authorizations, deployed </a:t>
            </a:r>
            <a:br>
              <a:rPr lang="en-US" sz="1300" b="0" i="0" u="none" strike="noStrike" cap="none">
                <a:solidFill>
                  <a:schemeClr val="dk1"/>
                </a:solidFill>
                <a:latin typeface="Arial"/>
                <a:ea typeface="Arial"/>
                <a:cs typeface="Arial"/>
                <a:sym typeface="Arial"/>
              </a:rPr>
            </a:br>
            <a:r>
              <a:rPr lang="en-US" sz="1300" b="0" i="0" u="none" strike="noStrike" cap="none">
                <a:solidFill>
                  <a:schemeClr val="dk1"/>
                </a:solidFill>
                <a:latin typeface="Arial"/>
                <a:ea typeface="Arial"/>
                <a:cs typeface="Arial"/>
                <a:sym typeface="Arial"/>
              </a:rPr>
              <a:t>code (SAP) </a:t>
            </a:r>
            <a:endParaRPr sz="1300" b="0" i="0" u="none" strike="noStrike" cap="none">
              <a:solidFill>
                <a:schemeClr val="dk1"/>
              </a:solidFill>
              <a:latin typeface="Arial"/>
              <a:ea typeface="Arial"/>
              <a:cs typeface="Arial"/>
              <a:sym typeface="Arial"/>
            </a:endParaRPr>
          </a:p>
          <a:p>
            <a:pPr marL="127000" marR="0" lvl="0" indent="-127000" algn="l" rtl="0">
              <a:lnSpc>
                <a:spcPct val="100000"/>
              </a:lnSpc>
              <a:spcBef>
                <a:spcPts val="60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Out-of-the-box &amp; custom policies</a:t>
            </a:r>
            <a:endParaRPr sz="1300" b="0" i="0" u="none" strike="noStrike" cap="none">
              <a:solidFill>
                <a:srgbClr val="000000"/>
              </a:solidFill>
              <a:latin typeface="Arial"/>
              <a:ea typeface="Arial"/>
              <a:cs typeface="Arial"/>
              <a:sym typeface="Arial"/>
            </a:endParaRPr>
          </a:p>
          <a:p>
            <a:pPr marL="127000" marR="0" lvl="0" indent="-127000" algn="l" rtl="0">
              <a:lnSpc>
                <a:spcPct val="100000"/>
              </a:lnSpc>
              <a:spcBef>
                <a:spcPts val="600"/>
              </a:spcBef>
              <a:spcAft>
                <a:spcPts val="60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Evaluate and verify IT controls</a:t>
            </a:r>
            <a:endParaRPr sz="1300" b="0" i="0" u="none" strike="noStrike" cap="none">
              <a:solidFill>
                <a:schemeClr val="dk1"/>
              </a:solidFill>
              <a:latin typeface="Arial"/>
              <a:ea typeface="Arial"/>
              <a:cs typeface="Arial"/>
              <a:sym typeface="Arial"/>
            </a:endParaRPr>
          </a:p>
        </p:txBody>
      </p:sp>
      <p:sp>
        <p:nvSpPr>
          <p:cNvPr id="409" name="Google Shape;409;p30"/>
          <p:cNvSpPr txBox="1">
            <a:spLocks noGrp="1"/>
          </p:cNvSpPr>
          <p:nvPr>
            <p:ph type="body" idx="1"/>
          </p:nvPr>
        </p:nvSpPr>
        <p:spPr>
          <a:xfrm>
            <a:off x="992776" y="150315"/>
            <a:ext cx="10641503" cy="634431"/>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1000"/>
              </a:spcBef>
              <a:spcAft>
                <a:spcPts val="0"/>
              </a:spcAft>
              <a:buSzPts val="2400"/>
              <a:buNone/>
            </a:pPr>
            <a:r>
              <a:rPr lang="en-US" sz="2400" b="1"/>
              <a:t>THE ONAPSIS PLATFORM </a:t>
            </a:r>
            <a:r>
              <a:rPr lang="en-US" sz="2400"/>
              <a:t>| PRODUCTS &amp; FUNCTIONALITY</a:t>
            </a:r>
            <a:endParaRPr/>
          </a:p>
        </p:txBody>
      </p:sp>
      <p:pic>
        <p:nvPicPr>
          <p:cNvPr id="410" name="Google Shape;410;p30" descr="A picture containing drawing&#10;&#10;Description automatically generated"/>
          <p:cNvPicPr preferRelativeResize="0"/>
          <p:nvPr/>
        </p:nvPicPr>
        <p:blipFill rotWithShape="1">
          <a:blip r:embed="rId7">
            <a:alphaModFix/>
          </a:blip>
          <a:srcRect/>
          <a:stretch/>
        </p:blipFill>
        <p:spPr>
          <a:xfrm>
            <a:off x="1408298" y="4597728"/>
            <a:ext cx="1452807" cy="241861"/>
          </a:xfrm>
          <a:prstGeom prst="rect">
            <a:avLst/>
          </a:prstGeom>
          <a:noFill/>
          <a:ln>
            <a:noFill/>
          </a:ln>
        </p:spPr>
      </p:pic>
      <p:sp>
        <p:nvSpPr>
          <p:cNvPr id="411" name="Google Shape;411;p30"/>
          <p:cNvSpPr/>
          <p:nvPr/>
        </p:nvSpPr>
        <p:spPr>
          <a:xfrm>
            <a:off x="3677899" y="1098716"/>
            <a:ext cx="2659062" cy="3977689"/>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lt1"/>
              </a:solidFill>
              <a:latin typeface="Arial"/>
              <a:ea typeface="Arial"/>
              <a:cs typeface="Arial"/>
              <a:sym typeface="Arial"/>
            </a:endParaRPr>
          </a:p>
        </p:txBody>
      </p:sp>
      <p:sp>
        <p:nvSpPr>
          <p:cNvPr id="412" name="Google Shape;412;p30"/>
          <p:cNvSpPr/>
          <p:nvPr/>
        </p:nvSpPr>
        <p:spPr>
          <a:xfrm>
            <a:off x="3922828" y="887336"/>
            <a:ext cx="1938468" cy="40010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13" name="Google Shape;413;p30" descr="Shield Tick"/>
          <p:cNvPicPr preferRelativeResize="0"/>
          <p:nvPr/>
        </p:nvPicPr>
        <p:blipFill rotWithShape="1">
          <a:blip r:embed="rId8">
            <a:alphaModFix/>
          </a:blip>
          <a:srcRect/>
          <a:stretch/>
        </p:blipFill>
        <p:spPr>
          <a:xfrm>
            <a:off x="4064704" y="901784"/>
            <a:ext cx="365226" cy="385348"/>
          </a:xfrm>
          <a:prstGeom prst="rect">
            <a:avLst/>
          </a:prstGeom>
          <a:noFill/>
          <a:ln>
            <a:noFill/>
          </a:ln>
        </p:spPr>
      </p:pic>
      <p:sp>
        <p:nvSpPr>
          <p:cNvPr id="414" name="Google Shape;414;p30"/>
          <p:cNvSpPr txBox="1"/>
          <p:nvPr/>
        </p:nvSpPr>
        <p:spPr>
          <a:xfrm>
            <a:off x="4269052" y="878084"/>
            <a:ext cx="1739491"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Arial"/>
                <a:ea typeface="Arial"/>
                <a:cs typeface="Arial"/>
                <a:sym typeface="Arial"/>
              </a:rPr>
              <a:t>DEFEND</a:t>
            </a:r>
            <a:endParaRPr sz="1400" b="0" i="0" u="none" strike="noStrike" cap="none">
              <a:solidFill>
                <a:srgbClr val="000000"/>
              </a:solidFill>
              <a:latin typeface="Arial"/>
              <a:ea typeface="Arial"/>
              <a:cs typeface="Arial"/>
              <a:sym typeface="Arial"/>
            </a:endParaRPr>
          </a:p>
        </p:txBody>
      </p:sp>
      <p:sp>
        <p:nvSpPr>
          <p:cNvPr id="415" name="Google Shape;415;p30"/>
          <p:cNvSpPr txBox="1"/>
          <p:nvPr/>
        </p:nvSpPr>
        <p:spPr>
          <a:xfrm>
            <a:off x="3710127" y="1314331"/>
            <a:ext cx="259460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b="1" i="1" u="none" strike="noStrike" cap="none">
                <a:solidFill>
                  <a:schemeClr val="dk1"/>
                </a:solidFill>
                <a:latin typeface="Arial"/>
                <a:ea typeface="Arial"/>
                <a:cs typeface="Arial"/>
                <a:sym typeface="Arial"/>
              </a:rPr>
              <a:t>Continuous Threat Monitoring</a:t>
            </a:r>
            <a:endParaRPr sz="1400" b="1" i="0" u="none" strike="noStrike" cap="none">
              <a:solidFill>
                <a:srgbClr val="000000"/>
              </a:solidFill>
              <a:latin typeface="Arial"/>
              <a:ea typeface="Arial"/>
              <a:cs typeface="Arial"/>
              <a:sym typeface="Arial"/>
            </a:endParaRPr>
          </a:p>
        </p:txBody>
      </p:sp>
      <p:sp>
        <p:nvSpPr>
          <p:cNvPr id="416" name="Google Shape;416;p30"/>
          <p:cNvSpPr txBox="1"/>
          <p:nvPr/>
        </p:nvSpPr>
        <p:spPr>
          <a:xfrm>
            <a:off x="3759090" y="3874875"/>
            <a:ext cx="25146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Arial"/>
                <a:ea typeface="Arial"/>
                <a:cs typeface="Arial"/>
                <a:sym typeface="Arial"/>
              </a:rPr>
              <a:t>Integrations with SIEMs: </a:t>
            </a:r>
            <a:endParaRPr sz="1400" b="0" i="0" u="none" strike="noStrike" cap="none">
              <a:solidFill>
                <a:srgbClr val="000000"/>
              </a:solidFill>
              <a:latin typeface="Arial"/>
              <a:ea typeface="Arial"/>
              <a:cs typeface="Arial"/>
              <a:sym typeface="Arial"/>
            </a:endParaRPr>
          </a:p>
        </p:txBody>
      </p:sp>
      <p:cxnSp>
        <p:nvCxnSpPr>
          <p:cNvPr id="417" name="Google Shape;417;p30"/>
          <p:cNvCxnSpPr/>
          <p:nvPr/>
        </p:nvCxnSpPr>
        <p:spPr>
          <a:xfrm>
            <a:off x="3878543" y="1959397"/>
            <a:ext cx="2257774" cy="0"/>
          </a:xfrm>
          <a:prstGeom prst="straightConnector1">
            <a:avLst/>
          </a:prstGeom>
          <a:noFill/>
          <a:ln w="9525" cap="flat" cmpd="sng">
            <a:solidFill>
              <a:schemeClr val="accent1"/>
            </a:solidFill>
            <a:prstDash val="solid"/>
            <a:miter lim="800000"/>
            <a:headEnd type="none" w="sm" len="sm"/>
            <a:tailEnd type="none" w="sm" len="sm"/>
          </a:ln>
        </p:spPr>
      </p:cxnSp>
      <p:sp>
        <p:nvSpPr>
          <p:cNvPr id="418" name="Google Shape;418;p30"/>
          <p:cNvSpPr txBox="1"/>
          <p:nvPr/>
        </p:nvSpPr>
        <p:spPr>
          <a:xfrm>
            <a:off x="3824447" y="2147677"/>
            <a:ext cx="2383800" cy="1646700"/>
          </a:xfrm>
          <a:prstGeom prst="rect">
            <a:avLst/>
          </a:prstGeom>
          <a:noFill/>
          <a:ln>
            <a:noFill/>
          </a:ln>
        </p:spPr>
        <p:txBody>
          <a:bodyPr spcFirstLastPara="1" wrap="square" lIns="68575" tIns="34275" rIns="68575" bIns="34275" anchor="t" anchorCtr="0">
            <a:noAutofit/>
          </a:bodyPr>
          <a:lstStyle/>
          <a:p>
            <a:pPr marL="127000" marR="0" lvl="0" indent="-127000" algn="l" rtl="0">
              <a:lnSpc>
                <a:spcPct val="100000"/>
              </a:lnSpc>
              <a:spcBef>
                <a:spcPts val="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Real-time attack alerts</a:t>
            </a:r>
            <a:endParaRPr sz="1300" b="0" i="0" u="none" strike="noStrike" cap="none">
              <a:solidFill>
                <a:srgbClr val="000000"/>
              </a:solidFill>
              <a:latin typeface="Arial"/>
              <a:ea typeface="Arial"/>
              <a:cs typeface="Arial"/>
              <a:sym typeface="Arial"/>
            </a:endParaRPr>
          </a:p>
          <a:p>
            <a:pPr marL="127000" marR="0" lvl="0" indent="-127000" algn="l" rtl="0">
              <a:lnSpc>
                <a:spcPct val="100000"/>
              </a:lnSpc>
              <a:spcBef>
                <a:spcPts val="60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Monitor for exploits, user activity / transactions, privilege misuse</a:t>
            </a:r>
            <a:endParaRPr sz="1300" b="0" i="0" u="none" strike="noStrike" cap="none">
              <a:solidFill>
                <a:schemeClr val="dk1"/>
              </a:solidFill>
              <a:latin typeface="Arial"/>
              <a:ea typeface="Arial"/>
              <a:cs typeface="Arial"/>
              <a:sym typeface="Arial"/>
            </a:endParaRPr>
          </a:p>
          <a:p>
            <a:pPr marL="127000" marR="0" lvl="0" indent="-127000" algn="l" rtl="0">
              <a:lnSpc>
                <a:spcPct val="100000"/>
              </a:lnSpc>
              <a:spcBef>
                <a:spcPts val="600"/>
              </a:spcBef>
              <a:spcAft>
                <a:spcPts val="0"/>
              </a:spcAft>
              <a:buClr>
                <a:schemeClr val="accent1"/>
              </a:buClr>
              <a:buSzPts val="800"/>
              <a:buFont typeface="Arial"/>
              <a:buChar char="•"/>
            </a:pPr>
            <a:r>
              <a:rPr lang="en-US" sz="1300" b="0" i="0" u="none" strike="noStrike" cap="none">
                <a:solidFill>
                  <a:schemeClr val="dk1"/>
                </a:solidFill>
                <a:latin typeface="Arial"/>
                <a:ea typeface="Arial"/>
                <a:cs typeface="Arial"/>
                <a:sym typeface="Arial"/>
              </a:rPr>
              <a:t>Alert for dangerous program executions</a:t>
            </a:r>
            <a:endParaRPr sz="1300" b="0" i="0" u="none" strike="noStrike" cap="none">
              <a:solidFill>
                <a:schemeClr val="dk1"/>
              </a:solidFill>
              <a:latin typeface="Arial"/>
              <a:ea typeface="Arial"/>
              <a:cs typeface="Arial"/>
              <a:sym typeface="Arial"/>
            </a:endParaRPr>
          </a:p>
        </p:txBody>
      </p:sp>
      <p:grpSp>
        <p:nvGrpSpPr>
          <p:cNvPr id="419" name="Google Shape;419;p30"/>
          <p:cNvGrpSpPr/>
          <p:nvPr/>
        </p:nvGrpSpPr>
        <p:grpSpPr>
          <a:xfrm>
            <a:off x="3809885" y="4170487"/>
            <a:ext cx="2442138" cy="876094"/>
            <a:chOff x="9394660" y="4202360"/>
            <a:chExt cx="2576685" cy="876094"/>
          </a:xfrm>
        </p:grpSpPr>
        <p:pic>
          <p:nvPicPr>
            <p:cNvPr id="420" name="Google Shape;420;p30" descr="A picture containing drawing&#10;&#10;Description automatically generated"/>
            <p:cNvPicPr preferRelativeResize="0"/>
            <p:nvPr/>
          </p:nvPicPr>
          <p:blipFill rotWithShape="1">
            <a:blip r:embed="rId9">
              <a:alphaModFix/>
            </a:blip>
            <a:srcRect/>
            <a:stretch/>
          </p:blipFill>
          <p:spPr>
            <a:xfrm>
              <a:off x="9559138" y="4285342"/>
              <a:ext cx="777823" cy="233918"/>
            </a:xfrm>
            <a:prstGeom prst="rect">
              <a:avLst/>
            </a:prstGeom>
            <a:noFill/>
            <a:ln>
              <a:noFill/>
            </a:ln>
          </p:spPr>
        </p:pic>
        <p:pic>
          <p:nvPicPr>
            <p:cNvPr id="421" name="Google Shape;421;p30" descr="A picture containing drawing, food&#10;&#10;Description automatically generated"/>
            <p:cNvPicPr preferRelativeResize="0"/>
            <p:nvPr/>
          </p:nvPicPr>
          <p:blipFill rotWithShape="1">
            <a:blip r:embed="rId10">
              <a:alphaModFix/>
            </a:blip>
            <a:srcRect/>
            <a:stretch/>
          </p:blipFill>
          <p:spPr>
            <a:xfrm>
              <a:off x="9394660" y="4514699"/>
              <a:ext cx="1019279" cy="509640"/>
            </a:xfrm>
            <a:prstGeom prst="rect">
              <a:avLst/>
            </a:prstGeom>
            <a:noFill/>
            <a:ln>
              <a:noFill/>
            </a:ln>
          </p:spPr>
        </p:pic>
        <p:pic>
          <p:nvPicPr>
            <p:cNvPr id="422" name="Google Shape;422;p30" descr="A picture containing drawing, food, light&#10;&#10;Description automatically generated"/>
            <p:cNvPicPr preferRelativeResize="0"/>
            <p:nvPr/>
          </p:nvPicPr>
          <p:blipFill rotWithShape="1">
            <a:blip r:embed="rId11">
              <a:alphaModFix/>
            </a:blip>
            <a:srcRect/>
            <a:stretch/>
          </p:blipFill>
          <p:spPr>
            <a:xfrm>
              <a:off x="10692408" y="4202360"/>
              <a:ext cx="1112876" cy="370958"/>
            </a:xfrm>
            <a:prstGeom prst="rect">
              <a:avLst/>
            </a:prstGeom>
            <a:noFill/>
            <a:ln>
              <a:noFill/>
            </a:ln>
          </p:spPr>
        </p:pic>
        <p:pic>
          <p:nvPicPr>
            <p:cNvPr id="423" name="Google Shape;423;p30" descr="A picture containing drawing&#10;&#10;Description automatically generated"/>
            <p:cNvPicPr preferRelativeResize="0"/>
            <p:nvPr/>
          </p:nvPicPr>
          <p:blipFill rotWithShape="1">
            <a:blip r:embed="rId12">
              <a:alphaModFix/>
            </a:blip>
            <a:srcRect/>
            <a:stretch/>
          </p:blipFill>
          <p:spPr>
            <a:xfrm>
              <a:off x="10471753" y="4465068"/>
              <a:ext cx="1499592" cy="613386"/>
            </a:xfrm>
            <a:prstGeom prst="rect">
              <a:avLst/>
            </a:prstGeom>
            <a:noFill/>
            <a:ln>
              <a:noFill/>
            </a:ln>
          </p:spPr>
        </p:pic>
      </p:grpSp>
      <p:cxnSp>
        <p:nvCxnSpPr>
          <p:cNvPr id="424" name="Google Shape;424;p30"/>
          <p:cNvCxnSpPr/>
          <p:nvPr/>
        </p:nvCxnSpPr>
        <p:spPr>
          <a:xfrm>
            <a:off x="1004573" y="1959397"/>
            <a:ext cx="2257774" cy="0"/>
          </a:xfrm>
          <a:prstGeom prst="straightConnector1">
            <a:avLst/>
          </a:prstGeom>
          <a:noFill/>
          <a:ln w="9525" cap="flat" cmpd="sng">
            <a:solidFill>
              <a:schemeClr val="accent1"/>
            </a:solidFill>
            <a:prstDash val="solid"/>
            <a:miter lim="800000"/>
            <a:headEnd type="none" w="sm" len="sm"/>
            <a:tailEnd type="none" w="sm" len="sm"/>
          </a:ln>
        </p:spPr>
      </p:cxnSp>
      <p:pic>
        <p:nvPicPr>
          <p:cNvPr id="425" name="Google Shape;425;p30"/>
          <p:cNvPicPr preferRelativeResize="0"/>
          <p:nvPr/>
        </p:nvPicPr>
        <p:blipFill rotWithShape="1">
          <a:blip r:embed="rId13">
            <a:alphaModFix/>
          </a:blip>
          <a:srcRect l="27728" t="25628" r="18462" b="26268"/>
          <a:stretch/>
        </p:blipFill>
        <p:spPr>
          <a:xfrm>
            <a:off x="9928121" y="4687899"/>
            <a:ext cx="480731" cy="241876"/>
          </a:xfrm>
          <a:prstGeom prst="rect">
            <a:avLst/>
          </a:prstGeom>
          <a:noFill/>
          <a:ln>
            <a:noFill/>
          </a:ln>
        </p:spPr>
      </p:pic>
      <p:sp>
        <p:nvSpPr>
          <p:cNvPr id="426" name="Google Shape;426;p30"/>
          <p:cNvSpPr txBox="1"/>
          <p:nvPr/>
        </p:nvSpPr>
        <p:spPr>
          <a:xfrm>
            <a:off x="9491426" y="4179875"/>
            <a:ext cx="22974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b="0" i="1" u="none" strike="noStrike" cap="none">
                <a:solidFill>
                  <a:srgbClr val="0A1446"/>
                </a:solidFill>
                <a:latin typeface="Arial"/>
                <a:ea typeface="Arial"/>
                <a:cs typeface="Arial"/>
                <a:sym typeface="Arial"/>
              </a:rPr>
              <a:t>Integrations with </a:t>
            </a:r>
            <a:r>
              <a:rPr lang="en-US" sz="1100" i="1">
                <a:solidFill>
                  <a:srgbClr val="0A1446"/>
                </a:solidFill>
              </a:rPr>
              <a:t>compliance automation solutions</a:t>
            </a:r>
            <a:r>
              <a:rPr lang="en-US" sz="1100" b="0" i="1" u="none" strike="noStrike" cap="none">
                <a:solidFill>
                  <a:srgbClr val="0A1446"/>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p:txBody>
      </p:sp>
      <p:sp>
        <p:nvSpPr>
          <p:cNvPr id="427" name="Google Shape;427;p30"/>
          <p:cNvSpPr txBox="1"/>
          <p:nvPr/>
        </p:nvSpPr>
        <p:spPr>
          <a:xfrm>
            <a:off x="10332660" y="4687898"/>
            <a:ext cx="22092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A1446"/>
                </a:solidFill>
                <a:latin typeface="Arial"/>
                <a:ea typeface="Arial"/>
                <a:cs typeface="Arial"/>
                <a:sym typeface="Arial"/>
              </a:rPr>
              <a:t>SAP </a:t>
            </a:r>
            <a:r>
              <a:rPr lang="en-US" sz="800">
                <a:solidFill>
                  <a:srgbClr val="0A1446"/>
                </a:solidFill>
              </a:rPr>
              <a:t>Process Control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49"/>
          <p:cNvSpPr txBox="1">
            <a:spLocks noGrp="1"/>
          </p:cNvSpPr>
          <p:nvPr>
            <p:ph type="body" idx="1"/>
          </p:nvPr>
        </p:nvSpPr>
        <p:spPr>
          <a:xfrm>
            <a:off x="1080247" y="1209667"/>
            <a:ext cx="6549185" cy="4540258"/>
          </a:xfrm>
          <a:prstGeom prst="rect">
            <a:avLst/>
          </a:prstGeom>
          <a:noFill/>
          <a:ln>
            <a:noFill/>
          </a:ln>
        </p:spPr>
        <p:txBody>
          <a:bodyPr spcFirstLastPara="1" wrap="square" lIns="91425" tIns="45700" rIns="91425" bIns="45700" anchor="t" anchorCtr="0">
            <a:noAutofit/>
          </a:bodyPr>
          <a:lstStyle/>
          <a:p>
            <a:pPr marL="457200" lvl="0" indent="-368300" algn="l" rtl="0">
              <a:lnSpc>
                <a:spcPct val="90000"/>
              </a:lnSpc>
              <a:spcBef>
                <a:spcPts val="1800"/>
              </a:spcBef>
              <a:spcAft>
                <a:spcPts val="0"/>
              </a:spcAft>
              <a:buSzPts val="2200"/>
              <a:buChar char="•"/>
            </a:pPr>
            <a:r>
              <a:rPr lang="en-US" sz="1600" b="1" dirty="0"/>
              <a:t>Visibility </a:t>
            </a:r>
            <a:r>
              <a:rPr lang="en-US" sz="1600" dirty="0"/>
              <a:t>into vulnerabilities, misconfigurations, authorization errors, and security posture</a:t>
            </a:r>
            <a:endParaRPr sz="1600" dirty="0"/>
          </a:p>
          <a:p>
            <a:pPr marL="457200" lvl="0" indent="-368300" algn="l" rtl="0">
              <a:lnSpc>
                <a:spcPct val="90000"/>
              </a:lnSpc>
              <a:spcBef>
                <a:spcPts val="1800"/>
              </a:spcBef>
              <a:spcAft>
                <a:spcPts val="0"/>
              </a:spcAft>
              <a:buSzPts val="2200"/>
              <a:buChar char="•"/>
            </a:pPr>
            <a:r>
              <a:rPr lang="en-US" sz="1600" b="1" dirty="0"/>
              <a:t>Understand risk </a:t>
            </a:r>
            <a:r>
              <a:rPr lang="en-US" sz="1600" dirty="0"/>
              <a:t>and business impact</a:t>
            </a:r>
            <a:endParaRPr sz="1600" dirty="0"/>
          </a:p>
          <a:p>
            <a:pPr marL="457200" lvl="0" indent="-368300" algn="l" rtl="0">
              <a:lnSpc>
                <a:spcPct val="90000"/>
              </a:lnSpc>
              <a:spcBef>
                <a:spcPts val="1800"/>
              </a:spcBef>
              <a:spcAft>
                <a:spcPts val="0"/>
              </a:spcAft>
              <a:buSzPts val="2200"/>
              <a:buChar char="•"/>
            </a:pPr>
            <a:r>
              <a:rPr lang="en-US" sz="1600" b="1" dirty="0"/>
              <a:t>Manage issues </a:t>
            </a:r>
            <a:r>
              <a:rPr lang="en-US" sz="1600" dirty="0"/>
              <a:t>with built-in workflows and integrations with external ticketing systems</a:t>
            </a:r>
            <a:endParaRPr sz="1600" dirty="0"/>
          </a:p>
          <a:p>
            <a:pPr marL="457200" lvl="0" indent="-228600" algn="l" rtl="0">
              <a:lnSpc>
                <a:spcPct val="90000"/>
              </a:lnSpc>
              <a:spcBef>
                <a:spcPts val="1800"/>
              </a:spcBef>
              <a:spcAft>
                <a:spcPts val="0"/>
              </a:spcAft>
              <a:buSzPts val="2200"/>
              <a:buNone/>
            </a:pPr>
            <a:endParaRPr sz="1600" b="1" dirty="0"/>
          </a:p>
          <a:p>
            <a:pPr marL="457200" lvl="0" indent="-368300" algn="l" rtl="0">
              <a:lnSpc>
                <a:spcPct val="90000"/>
              </a:lnSpc>
              <a:spcBef>
                <a:spcPts val="1800"/>
              </a:spcBef>
              <a:spcAft>
                <a:spcPts val="0"/>
              </a:spcAft>
              <a:buSzPts val="2200"/>
              <a:buChar char="•"/>
            </a:pPr>
            <a:r>
              <a:rPr lang="en-US" sz="1600" b="1" dirty="0"/>
              <a:t>Streamline remediation</a:t>
            </a:r>
            <a:r>
              <a:rPr lang="en-US" sz="1600" dirty="0"/>
              <a:t> with detailed step-by-step technical solutions</a:t>
            </a:r>
            <a:endParaRPr sz="1600" dirty="0"/>
          </a:p>
          <a:p>
            <a:pPr marL="457200" lvl="0" indent="-368300" algn="l" rtl="0">
              <a:lnSpc>
                <a:spcPct val="90000"/>
              </a:lnSpc>
              <a:spcBef>
                <a:spcPts val="1800"/>
              </a:spcBef>
              <a:spcAft>
                <a:spcPts val="0"/>
              </a:spcAft>
              <a:buSzPts val="2200"/>
              <a:buChar char="•"/>
            </a:pPr>
            <a:r>
              <a:rPr lang="en-US" sz="1600" b="1" dirty="0"/>
              <a:t>Report </a:t>
            </a:r>
            <a:r>
              <a:rPr lang="en-US" sz="1600" dirty="0"/>
              <a:t>on vulnerability and security posture over time via dashboards and exportable exec summaries</a:t>
            </a:r>
          </a:p>
          <a:p>
            <a:pPr marL="457200" lvl="0" indent="-368300" algn="l" rtl="0">
              <a:lnSpc>
                <a:spcPct val="90000"/>
              </a:lnSpc>
              <a:spcBef>
                <a:spcPts val="1800"/>
              </a:spcBef>
              <a:spcAft>
                <a:spcPts val="0"/>
              </a:spcAft>
              <a:buSzPts val="2200"/>
              <a:buChar char="•"/>
            </a:pPr>
            <a:r>
              <a:rPr lang="en-US" sz="1600" b="1" dirty="0"/>
              <a:t>In short, </a:t>
            </a:r>
            <a:r>
              <a:rPr lang="en-US" sz="1600" dirty="0"/>
              <a:t>Assess prioritizes patches based off your systems and validates if patches/security notes have been applied correctly. The efficiencies gained, according to our customers, traditionally equates to around ~$37.5K per basis resource</a:t>
            </a:r>
            <a:endParaRPr lang="en-US" sz="1600" b="1" dirty="0"/>
          </a:p>
          <a:p>
            <a:pPr marL="457200" lvl="0" indent="-368300" algn="l" rtl="0">
              <a:lnSpc>
                <a:spcPct val="90000"/>
              </a:lnSpc>
              <a:spcBef>
                <a:spcPts val="1800"/>
              </a:spcBef>
              <a:spcAft>
                <a:spcPts val="0"/>
              </a:spcAft>
              <a:buSzPts val="2200"/>
              <a:buChar char="•"/>
            </a:pPr>
            <a:endParaRPr sz="1600" dirty="0"/>
          </a:p>
        </p:txBody>
      </p:sp>
      <p:cxnSp>
        <p:nvCxnSpPr>
          <p:cNvPr id="643" name="Google Shape;643;p49"/>
          <p:cNvCxnSpPr/>
          <p:nvPr/>
        </p:nvCxnSpPr>
        <p:spPr>
          <a:xfrm>
            <a:off x="8430125" y="4176543"/>
            <a:ext cx="0" cy="744900"/>
          </a:xfrm>
          <a:prstGeom prst="straightConnector1">
            <a:avLst/>
          </a:prstGeom>
          <a:noFill/>
          <a:ln w="19050" cap="flat" cmpd="sng">
            <a:solidFill>
              <a:srgbClr val="0070C0"/>
            </a:solidFill>
            <a:prstDash val="solid"/>
            <a:round/>
            <a:headEnd type="none" w="sm" len="sm"/>
            <a:tailEnd type="none" w="sm" len="sm"/>
          </a:ln>
        </p:spPr>
      </p:cxnSp>
      <p:sp>
        <p:nvSpPr>
          <p:cNvPr id="644" name="Google Shape;644;p49"/>
          <p:cNvSpPr txBox="1"/>
          <p:nvPr/>
        </p:nvSpPr>
        <p:spPr>
          <a:xfrm>
            <a:off x="8529700" y="4179677"/>
            <a:ext cx="3375600"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5B5B5B"/>
              </a:buClr>
              <a:buSzPts val="1800"/>
              <a:buFont typeface="Arial"/>
              <a:buNone/>
            </a:pPr>
            <a:r>
              <a:rPr lang="en-US" sz="1800" b="0" i="0" u="none" strike="noStrike" cap="none">
                <a:solidFill>
                  <a:srgbClr val="5B5B5B"/>
                </a:solidFill>
                <a:latin typeface="Arial"/>
                <a:ea typeface="Arial"/>
                <a:cs typeface="Arial"/>
                <a:sym typeface="Arial"/>
              </a:rPr>
              <a:t>Time saved preparing executive reports</a:t>
            </a:r>
            <a:endParaRPr sz="1800" b="0" i="0" u="none" strike="noStrike" cap="none">
              <a:solidFill>
                <a:srgbClr val="5B5B5B"/>
              </a:solidFill>
              <a:latin typeface="Arial"/>
              <a:ea typeface="Arial"/>
              <a:cs typeface="Arial"/>
              <a:sym typeface="Arial"/>
            </a:endParaRPr>
          </a:p>
        </p:txBody>
      </p:sp>
      <p:cxnSp>
        <p:nvCxnSpPr>
          <p:cNvPr id="645" name="Google Shape;645;p49"/>
          <p:cNvCxnSpPr/>
          <p:nvPr/>
        </p:nvCxnSpPr>
        <p:spPr>
          <a:xfrm>
            <a:off x="8430125" y="1156529"/>
            <a:ext cx="0" cy="744900"/>
          </a:xfrm>
          <a:prstGeom prst="straightConnector1">
            <a:avLst/>
          </a:prstGeom>
          <a:noFill/>
          <a:ln w="19050" cap="flat" cmpd="sng">
            <a:solidFill>
              <a:srgbClr val="0070C0"/>
            </a:solidFill>
            <a:prstDash val="solid"/>
            <a:round/>
            <a:headEnd type="none" w="sm" len="sm"/>
            <a:tailEnd type="none" w="sm" len="sm"/>
          </a:ln>
        </p:spPr>
      </p:cxnSp>
      <p:sp>
        <p:nvSpPr>
          <p:cNvPr id="646" name="Google Shape;646;p49"/>
          <p:cNvSpPr txBox="1"/>
          <p:nvPr/>
        </p:nvSpPr>
        <p:spPr>
          <a:xfrm>
            <a:off x="8529700" y="1298162"/>
            <a:ext cx="37476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5B5B5B"/>
              </a:buClr>
              <a:buSzPts val="1800"/>
              <a:buFont typeface="Arial"/>
              <a:buNone/>
            </a:pPr>
            <a:r>
              <a:rPr lang="en-US" sz="1800" b="0" i="0" u="none" strike="noStrike" cap="none">
                <a:solidFill>
                  <a:srgbClr val="5B5B5B"/>
                </a:solidFill>
                <a:latin typeface="Arial"/>
                <a:ea typeface="Arial"/>
                <a:cs typeface="Arial"/>
                <a:sym typeface="Arial"/>
              </a:rPr>
              <a:t>Decrease in remediation efforts</a:t>
            </a:r>
            <a:endParaRPr sz="1400" b="0" i="0" u="none" strike="noStrike" cap="none">
              <a:solidFill>
                <a:srgbClr val="000000"/>
              </a:solidFill>
              <a:latin typeface="Arial"/>
              <a:ea typeface="Arial"/>
              <a:cs typeface="Arial"/>
              <a:sym typeface="Arial"/>
            </a:endParaRPr>
          </a:p>
        </p:txBody>
      </p:sp>
      <p:cxnSp>
        <p:nvCxnSpPr>
          <p:cNvPr id="647" name="Google Shape;647;p49"/>
          <p:cNvCxnSpPr/>
          <p:nvPr/>
        </p:nvCxnSpPr>
        <p:spPr>
          <a:xfrm>
            <a:off x="8430125" y="2170670"/>
            <a:ext cx="0" cy="744900"/>
          </a:xfrm>
          <a:prstGeom prst="straightConnector1">
            <a:avLst/>
          </a:prstGeom>
          <a:noFill/>
          <a:ln w="19050" cap="flat" cmpd="sng">
            <a:solidFill>
              <a:srgbClr val="0070C0"/>
            </a:solidFill>
            <a:prstDash val="solid"/>
            <a:round/>
            <a:headEnd type="none" w="sm" len="sm"/>
            <a:tailEnd type="none" w="sm" len="sm"/>
          </a:ln>
        </p:spPr>
      </p:cxnSp>
      <p:sp>
        <p:nvSpPr>
          <p:cNvPr id="648" name="Google Shape;648;p49"/>
          <p:cNvSpPr txBox="1"/>
          <p:nvPr/>
        </p:nvSpPr>
        <p:spPr>
          <a:xfrm>
            <a:off x="8529700" y="2173804"/>
            <a:ext cx="3934565"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5B5B5B"/>
              </a:buClr>
              <a:buSzPts val="1800"/>
              <a:buFont typeface="Arial"/>
              <a:buNone/>
            </a:pPr>
            <a:r>
              <a:rPr lang="en-US" sz="1800" b="0" i="0" u="none" strike="noStrike" cap="none">
                <a:solidFill>
                  <a:srgbClr val="5B5B5B"/>
                </a:solidFill>
                <a:latin typeface="Arial"/>
                <a:ea typeface="Arial"/>
                <a:cs typeface="Arial"/>
                <a:sym typeface="Arial"/>
              </a:rPr>
              <a:t>Issue investigation time eliminated due to low false positive rate</a:t>
            </a:r>
            <a:endParaRPr sz="1800" b="0" i="0" u="none" strike="noStrike" cap="none">
              <a:solidFill>
                <a:srgbClr val="5B5B5B"/>
              </a:solidFill>
              <a:latin typeface="Arial"/>
              <a:ea typeface="Arial"/>
              <a:cs typeface="Arial"/>
              <a:sym typeface="Arial"/>
            </a:endParaRPr>
          </a:p>
        </p:txBody>
      </p:sp>
      <p:cxnSp>
        <p:nvCxnSpPr>
          <p:cNvPr id="649" name="Google Shape;649;p49"/>
          <p:cNvCxnSpPr/>
          <p:nvPr/>
        </p:nvCxnSpPr>
        <p:spPr>
          <a:xfrm>
            <a:off x="8430125" y="5154681"/>
            <a:ext cx="0" cy="744900"/>
          </a:xfrm>
          <a:prstGeom prst="straightConnector1">
            <a:avLst/>
          </a:prstGeom>
          <a:noFill/>
          <a:ln w="19050" cap="flat" cmpd="sng">
            <a:solidFill>
              <a:srgbClr val="0070C0"/>
            </a:solidFill>
            <a:prstDash val="solid"/>
            <a:round/>
            <a:headEnd type="none" w="sm" len="sm"/>
            <a:tailEnd type="none" w="sm" len="sm"/>
          </a:ln>
        </p:spPr>
      </p:cxnSp>
      <p:sp>
        <p:nvSpPr>
          <p:cNvPr id="650" name="Google Shape;650;p49"/>
          <p:cNvSpPr txBox="1"/>
          <p:nvPr/>
        </p:nvSpPr>
        <p:spPr>
          <a:xfrm>
            <a:off x="8529700" y="5157815"/>
            <a:ext cx="3639000"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5B5B5B"/>
              </a:buClr>
              <a:buSzPts val="1800"/>
              <a:buFont typeface="Arial"/>
              <a:buNone/>
            </a:pPr>
            <a:r>
              <a:rPr lang="en-US" sz="1800" b="0" i="0" u="none" strike="noStrike" cap="none">
                <a:solidFill>
                  <a:srgbClr val="5B5B5B"/>
                </a:solidFill>
                <a:latin typeface="Arial"/>
                <a:ea typeface="Arial"/>
                <a:cs typeface="Arial"/>
                <a:sym typeface="Arial"/>
              </a:rPr>
              <a:t>Time saved scheduling patches with built-in prioritization</a:t>
            </a:r>
            <a:endParaRPr sz="1400" b="0" i="0" u="none" strike="noStrike" cap="none">
              <a:solidFill>
                <a:srgbClr val="000000"/>
              </a:solidFill>
              <a:latin typeface="Arial"/>
              <a:ea typeface="Arial"/>
              <a:cs typeface="Arial"/>
              <a:sym typeface="Arial"/>
            </a:endParaRPr>
          </a:p>
        </p:txBody>
      </p:sp>
      <p:cxnSp>
        <p:nvCxnSpPr>
          <p:cNvPr id="651" name="Google Shape;651;p49"/>
          <p:cNvCxnSpPr/>
          <p:nvPr/>
        </p:nvCxnSpPr>
        <p:spPr>
          <a:xfrm>
            <a:off x="8430125" y="3158810"/>
            <a:ext cx="0" cy="744900"/>
          </a:xfrm>
          <a:prstGeom prst="straightConnector1">
            <a:avLst/>
          </a:prstGeom>
          <a:noFill/>
          <a:ln w="19050" cap="flat" cmpd="sng">
            <a:solidFill>
              <a:srgbClr val="0070C0"/>
            </a:solidFill>
            <a:prstDash val="solid"/>
            <a:round/>
            <a:headEnd type="none" w="sm" len="sm"/>
            <a:tailEnd type="none" w="sm" len="sm"/>
          </a:ln>
        </p:spPr>
      </p:cxnSp>
      <p:sp>
        <p:nvSpPr>
          <p:cNvPr id="652" name="Google Shape;652;p49"/>
          <p:cNvSpPr txBox="1"/>
          <p:nvPr/>
        </p:nvSpPr>
        <p:spPr>
          <a:xfrm>
            <a:off x="8529700" y="3161944"/>
            <a:ext cx="3650650"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5B5B5B"/>
              </a:buClr>
              <a:buSzPts val="1800"/>
              <a:buFont typeface="Arial"/>
              <a:buNone/>
            </a:pPr>
            <a:r>
              <a:rPr lang="en-US" sz="1800" b="0" i="0" u="none" strike="noStrike" cap="none">
                <a:solidFill>
                  <a:srgbClr val="5B5B5B"/>
                </a:solidFill>
                <a:latin typeface="Arial"/>
                <a:ea typeface="Arial"/>
                <a:cs typeface="Arial"/>
                <a:sym typeface="Arial"/>
              </a:rPr>
              <a:t>Less time identifying and investigating vs manual efforts</a:t>
            </a:r>
            <a:endParaRPr sz="1400" b="0" i="0" u="none" strike="noStrike" cap="none">
              <a:solidFill>
                <a:srgbClr val="000000"/>
              </a:solidFill>
              <a:latin typeface="Arial"/>
              <a:ea typeface="Arial"/>
              <a:cs typeface="Arial"/>
              <a:sym typeface="Arial"/>
            </a:endParaRPr>
          </a:p>
        </p:txBody>
      </p:sp>
      <p:sp>
        <p:nvSpPr>
          <p:cNvPr id="653" name="Google Shape;653;p49"/>
          <p:cNvSpPr txBox="1"/>
          <p:nvPr/>
        </p:nvSpPr>
        <p:spPr>
          <a:xfrm>
            <a:off x="7472360" y="4256493"/>
            <a:ext cx="9957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accent1"/>
              </a:buClr>
              <a:buSzPts val="2600"/>
              <a:buFont typeface="Arial"/>
              <a:buNone/>
            </a:pPr>
            <a:r>
              <a:rPr lang="en-US" sz="2600" b="0" i="0" u="none" strike="noStrike" cap="none">
                <a:solidFill>
                  <a:schemeClr val="accent1"/>
                </a:solidFill>
                <a:latin typeface="Arial"/>
                <a:ea typeface="Arial"/>
                <a:cs typeface="Arial"/>
                <a:sym typeface="Arial"/>
              </a:rPr>
              <a:t>60%</a:t>
            </a:r>
            <a:endParaRPr sz="2600" b="0" i="0" u="none" strike="noStrike" cap="none">
              <a:solidFill>
                <a:schemeClr val="accent1"/>
              </a:solidFill>
              <a:latin typeface="Arial"/>
              <a:ea typeface="Arial"/>
              <a:cs typeface="Arial"/>
              <a:sym typeface="Arial"/>
            </a:endParaRPr>
          </a:p>
        </p:txBody>
      </p:sp>
      <p:sp>
        <p:nvSpPr>
          <p:cNvPr id="654" name="Google Shape;654;p49"/>
          <p:cNvSpPr txBox="1"/>
          <p:nvPr/>
        </p:nvSpPr>
        <p:spPr>
          <a:xfrm>
            <a:off x="7412200" y="1236479"/>
            <a:ext cx="11175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accent1"/>
              </a:buClr>
              <a:buSzPts val="2600"/>
              <a:buFont typeface="Arial"/>
              <a:buNone/>
            </a:pPr>
            <a:r>
              <a:rPr lang="en-US" sz="2600" b="0" i="0" u="none" strike="noStrike" cap="none">
                <a:solidFill>
                  <a:schemeClr val="accent1"/>
                </a:solidFill>
                <a:latin typeface="Arial"/>
                <a:ea typeface="Arial"/>
                <a:cs typeface="Arial"/>
                <a:sym typeface="Arial"/>
              </a:rPr>
              <a:t>60%</a:t>
            </a:r>
            <a:endParaRPr sz="2600" b="0" i="0" u="none" strike="noStrike" cap="none">
              <a:solidFill>
                <a:schemeClr val="accent1"/>
              </a:solidFill>
              <a:latin typeface="Arial"/>
              <a:ea typeface="Arial"/>
              <a:cs typeface="Arial"/>
              <a:sym typeface="Arial"/>
            </a:endParaRPr>
          </a:p>
        </p:txBody>
      </p:sp>
      <p:sp>
        <p:nvSpPr>
          <p:cNvPr id="655" name="Google Shape;655;p49"/>
          <p:cNvSpPr txBox="1"/>
          <p:nvPr/>
        </p:nvSpPr>
        <p:spPr>
          <a:xfrm>
            <a:off x="7412200" y="2250620"/>
            <a:ext cx="11175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accent1"/>
              </a:buClr>
              <a:buSzPts val="2600"/>
              <a:buFont typeface="Arial"/>
              <a:buNone/>
            </a:pPr>
            <a:r>
              <a:rPr lang="en-US" sz="2600" b="0" i="0" u="none" strike="noStrike" cap="none">
                <a:solidFill>
                  <a:schemeClr val="accent1"/>
                </a:solidFill>
                <a:latin typeface="Arial"/>
                <a:ea typeface="Arial"/>
                <a:cs typeface="Arial"/>
                <a:sym typeface="Arial"/>
              </a:rPr>
              <a:t>75%</a:t>
            </a:r>
            <a:endParaRPr sz="2600" b="0" i="0" u="none" strike="noStrike" cap="none">
              <a:solidFill>
                <a:schemeClr val="accent1"/>
              </a:solidFill>
              <a:latin typeface="Arial"/>
              <a:ea typeface="Arial"/>
              <a:cs typeface="Arial"/>
              <a:sym typeface="Arial"/>
            </a:endParaRPr>
          </a:p>
        </p:txBody>
      </p:sp>
      <p:sp>
        <p:nvSpPr>
          <p:cNvPr id="656" name="Google Shape;656;p49"/>
          <p:cNvSpPr txBox="1"/>
          <p:nvPr/>
        </p:nvSpPr>
        <p:spPr>
          <a:xfrm>
            <a:off x="7412200" y="5234631"/>
            <a:ext cx="11175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accent1"/>
              </a:buClr>
              <a:buSzPts val="2600"/>
              <a:buFont typeface="Arial"/>
              <a:buNone/>
            </a:pPr>
            <a:r>
              <a:rPr lang="en-US" sz="2600" b="0" i="0" u="none" strike="noStrike" cap="none">
                <a:solidFill>
                  <a:schemeClr val="accent1"/>
                </a:solidFill>
                <a:latin typeface="Arial"/>
                <a:ea typeface="Arial"/>
                <a:cs typeface="Arial"/>
                <a:sym typeface="Arial"/>
              </a:rPr>
              <a:t>80%</a:t>
            </a:r>
            <a:endParaRPr sz="2600" b="0" i="0" u="none" strike="noStrike" cap="none">
              <a:solidFill>
                <a:schemeClr val="accent1"/>
              </a:solidFill>
              <a:latin typeface="Arial"/>
              <a:ea typeface="Arial"/>
              <a:cs typeface="Arial"/>
              <a:sym typeface="Arial"/>
            </a:endParaRPr>
          </a:p>
        </p:txBody>
      </p:sp>
      <p:pic>
        <p:nvPicPr>
          <p:cNvPr id="657" name="Google Shape;657;p49"/>
          <p:cNvPicPr preferRelativeResize="0"/>
          <p:nvPr/>
        </p:nvPicPr>
        <p:blipFill rotWithShape="1">
          <a:blip r:embed="rId3">
            <a:alphaModFix/>
          </a:blip>
          <a:srcRect t="34189" b="35834"/>
          <a:stretch/>
        </p:blipFill>
        <p:spPr>
          <a:xfrm>
            <a:off x="1975382" y="3158810"/>
            <a:ext cx="2013914" cy="324628"/>
          </a:xfrm>
          <a:prstGeom prst="rect">
            <a:avLst/>
          </a:prstGeom>
          <a:noFill/>
          <a:ln>
            <a:noFill/>
          </a:ln>
        </p:spPr>
      </p:pic>
      <p:sp>
        <p:nvSpPr>
          <p:cNvPr id="658" name="Google Shape;658;p49"/>
          <p:cNvSpPr txBox="1"/>
          <p:nvPr/>
        </p:nvSpPr>
        <p:spPr>
          <a:xfrm>
            <a:off x="7460328" y="3238760"/>
            <a:ext cx="9957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accent1"/>
              </a:buClr>
              <a:buSzPts val="2600"/>
              <a:buFont typeface="Arial"/>
              <a:buNone/>
            </a:pPr>
            <a:r>
              <a:rPr lang="en-US" sz="2600" b="0" i="0" u="none" strike="noStrike" cap="none">
                <a:solidFill>
                  <a:schemeClr val="accent1"/>
                </a:solidFill>
                <a:latin typeface="Arial"/>
                <a:ea typeface="Arial"/>
                <a:cs typeface="Arial"/>
                <a:sym typeface="Arial"/>
              </a:rPr>
              <a:t>95%</a:t>
            </a:r>
            <a:endParaRPr sz="2600" b="0" i="0" u="none" strike="noStrike" cap="none">
              <a:solidFill>
                <a:schemeClr val="accent1"/>
              </a:solidFill>
              <a:latin typeface="Arial"/>
              <a:ea typeface="Arial"/>
              <a:cs typeface="Arial"/>
              <a:sym typeface="Arial"/>
            </a:endParaRPr>
          </a:p>
        </p:txBody>
      </p:sp>
      <p:sp>
        <p:nvSpPr>
          <p:cNvPr id="659" name="Google Shape;659;p49"/>
          <p:cNvSpPr txBox="1"/>
          <p:nvPr/>
        </p:nvSpPr>
        <p:spPr>
          <a:xfrm>
            <a:off x="820271" y="330954"/>
            <a:ext cx="11811000" cy="6144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5325B"/>
              </a:buClr>
              <a:buSzPts val="2800"/>
              <a:buFont typeface="Arial"/>
              <a:buNone/>
            </a:pPr>
            <a:r>
              <a:rPr lang="en-US" sz="2000" b="1" i="0" u="none" strike="noStrike" cap="none">
                <a:solidFill>
                  <a:srgbClr val="05325B"/>
                </a:solidFill>
                <a:latin typeface="Arial"/>
                <a:ea typeface="Arial"/>
                <a:cs typeface="Arial"/>
                <a:sym typeface="Arial"/>
              </a:rPr>
              <a:t>ASSESS | </a:t>
            </a:r>
            <a:r>
              <a:rPr lang="en-US" sz="2000" b="0" i="0" u="none" strike="noStrike" cap="none">
                <a:solidFill>
                  <a:srgbClr val="05325B"/>
                </a:solidFill>
                <a:latin typeface="Arial"/>
                <a:ea typeface="Arial"/>
                <a:cs typeface="Arial"/>
                <a:sym typeface="Arial"/>
              </a:rPr>
              <a:t>VULNERABILITY &amp; SECURITY POSTURE MANAGEMENT</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64"/>
          <p:cNvPicPr preferRelativeResize="0"/>
          <p:nvPr/>
        </p:nvPicPr>
        <p:blipFill rotWithShape="1">
          <a:blip r:embed="rId3">
            <a:alphaModFix/>
          </a:blip>
          <a:srcRect l="70" t="9313" r="-69" b="43861"/>
          <a:stretch/>
        </p:blipFill>
        <p:spPr>
          <a:xfrm>
            <a:off x="8134" y="33"/>
            <a:ext cx="12192001" cy="2606067"/>
          </a:xfrm>
          <a:prstGeom prst="rect">
            <a:avLst/>
          </a:prstGeom>
          <a:noFill/>
          <a:ln>
            <a:noFill/>
          </a:ln>
        </p:spPr>
      </p:pic>
      <p:sp>
        <p:nvSpPr>
          <p:cNvPr id="574" name="Google Shape;574;p64"/>
          <p:cNvSpPr/>
          <p:nvPr/>
        </p:nvSpPr>
        <p:spPr>
          <a:xfrm>
            <a:off x="0" y="442533"/>
            <a:ext cx="2768100" cy="6410400"/>
          </a:xfrm>
          <a:prstGeom prst="snipRoundRect">
            <a:avLst>
              <a:gd name="adj1" fmla="val 0"/>
              <a:gd name="adj2" fmla="val 16667"/>
            </a:avLst>
          </a:prstGeom>
          <a:solidFill>
            <a:schemeClr val="accent3"/>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575" name="Google Shape;575;p64"/>
          <p:cNvSpPr txBox="1"/>
          <p:nvPr/>
        </p:nvSpPr>
        <p:spPr>
          <a:xfrm>
            <a:off x="202200" y="3972001"/>
            <a:ext cx="2560500" cy="2873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 sz="1600" b="1" i="1" u="none" strike="noStrike" cap="none">
                <a:solidFill>
                  <a:srgbClr val="FDE1D1"/>
                </a:solidFill>
                <a:latin typeface="Arial"/>
                <a:ea typeface="Arial"/>
                <a:cs typeface="Arial"/>
                <a:sym typeface="Arial"/>
              </a:rPr>
              <a:t>Onapsis removes the mystery around SAP security by increasing visibility.</a:t>
            </a:r>
            <a:r>
              <a:rPr lang="en" sz="1600" b="0" i="1" u="none" strike="noStrike" cap="none">
                <a:solidFill>
                  <a:srgbClr val="FDE1D1"/>
                </a:solidFill>
                <a:latin typeface="Arial"/>
                <a:ea typeface="Arial"/>
                <a:cs typeface="Arial"/>
                <a:sym typeface="Arial"/>
              </a:rPr>
              <a:t> We can see ...misconfigurations, missing patches or unusual user activity - what risk they post and how to fix them</a:t>
            </a:r>
            <a:br>
              <a:rPr lang="en" sz="1333" b="0" i="1" u="none" strike="noStrike" cap="none">
                <a:solidFill>
                  <a:srgbClr val="FDE1D1"/>
                </a:solidFill>
                <a:latin typeface="Arial"/>
                <a:ea typeface="Arial"/>
                <a:cs typeface="Arial"/>
                <a:sym typeface="Arial"/>
              </a:rPr>
            </a:br>
            <a:br>
              <a:rPr lang="en" sz="1333" b="0" i="1" u="none" strike="noStrike" cap="none">
                <a:solidFill>
                  <a:srgbClr val="FDE1D1"/>
                </a:solidFill>
                <a:latin typeface="Arial"/>
                <a:ea typeface="Arial"/>
                <a:cs typeface="Arial"/>
                <a:sym typeface="Arial"/>
              </a:rPr>
            </a:br>
            <a:r>
              <a:rPr lang="en" sz="1333" b="0" i="1" u="none" strike="noStrike" cap="none">
                <a:solidFill>
                  <a:srgbClr val="FDE1D1"/>
                </a:solidFill>
                <a:latin typeface="Arial"/>
                <a:ea typeface="Arial"/>
                <a:cs typeface="Arial"/>
                <a:sym typeface="Arial"/>
              </a:rPr>
              <a:t>- CISO</a:t>
            </a:r>
            <a:endParaRPr sz="1867" b="0" i="1" u="none" strike="noStrike" cap="none">
              <a:solidFill>
                <a:srgbClr val="FDE1D1"/>
              </a:solidFill>
              <a:latin typeface="Arial"/>
              <a:ea typeface="Arial"/>
              <a:cs typeface="Arial"/>
              <a:sym typeface="Arial"/>
            </a:endParaRPr>
          </a:p>
        </p:txBody>
      </p:sp>
      <p:pic>
        <p:nvPicPr>
          <p:cNvPr id="576" name="Google Shape;576;p64"/>
          <p:cNvPicPr preferRelativeResize="0"/>
          <p:nvPr/>
        </p:nvPicPr>
        <p:blipFill rotWithShape="1">
          <a:blip r:embed="rId4">
            <a:alphaModFix amt="60000"/>
          </a:blip>
          <a:srcRect r="37441"/>
          <a:stretch/>
        </p:blipFill>
        <p:spPr>
          <a:xfrm>
            <a:off x="1880214" y="5435299"/>
            <a:ext cx="882277" cy="1524303"/>
          </a:xfrm>
          <a:prstGeom prst="rect">
            <a:avLst/>
          </a:prstGeom>
          <a:noFill/>
          <a:ln>
            <a:noFill/>
          </a:ln>
        </p:spPr>
      </p:pic>
      <p:sp>
        <p:nvSpPr>
          <p:cNvPr id="577" name="Google Shape;577;p64"/>
          <p:cNvSpPr txBox="1"/>
          <p:nvPr/>
        </p:nvSpPr>
        <p:spPr>
          <a:xfrm>
            <a:off x="3314700" y="2831067"/>
            <a:ext cx="8157900" cy="11697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accent1"/>
                </a:solidFill>
                <a:latin typeface="Arial"/>
                <a:ea typeface="Arial"/>
                <a:cs typeface="Arial"/>
                <a:sym typeface="Arial"/>
              </a:rPr>
              <a:t>CHALLENGE</a:t>
            </a:r>
            <a:r>
              <a:rPr lang="en" sz="2000" b="1" i="0" u="none" strike="noStrike" cap="none">
                <a:solidFill>
                  <a:srgbClr val="0A1446"/>
                </a:solidFill>
                <a:latin typeface="Arial"/>
                <a:ea typeface="Arial"/>
                <a:cs typeface="Arial"/>
                <a:sym typeface="Arial"/>
              </a:rPr>
              <a:t>: </a:t>
            </a:r>
            <a:r>
              <a:rPr lang="en" sz="2000" b="0" i="0" u="none" strike="noStrike" cap="none">
                <a:solidFill>
                  <a:srgbClr val="0A1446"/>
                </a:solidFill>
                <a:latin typeface="Arial"/>
                <a:ea typeface="Arial"/>
                <a:cs typeface="Arial"/>
                <a:sym typeface="Arial"/>
              </a:rPr>
              <a:t>A labor intensive patch and vulnerability management process created visibility and security gaps within SAP for a small team </a:t>
            </a:r>
            <a:endParaRPr sz="2000" b="0" i="0" u="none" strike="noStrike" cap="none">
              <a:solidFill>
                <a:srgbClr val="0A1446"/>
              </a:solidFill>
              <a:latin typeface="Arial"/>
              <a:ea typeface="Arial"/>
              <a:cs typeface="Arial"/>
              <a:sym typeface="Arial"/>
            </a:endParaRPr>
          </a:p>
        </p:txBody>
      </p:sp>
      <p:sp>
        <p:nvSpPr>
          <p:cNvPr id="578" name="Google Shape;578;p64"/>
          <p:cNvSpPr txBox="1"/>
          <p:nvPr/>
        </p:nvSpPr>
        <p:spPr>
          <a:xfrm>
            <a:off x="3322867" y="4019618"/>
            <a:ext cx="8157900" cy="14571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accent1"/>
                </a:solidFill>
                <a:latin typeface="Arial"/>
                <a:ea typeface="Arial"/>
                <a:cs typeface="Arial"/>
                <a:sym typeface="Arial"/>
              </a:rPr>
              <a:t>SOLUTION</a:t>
            </a:r>
            <a:r>
              <a:rPr lang="en" sz="2000" b="1" i="0" u="none" strike="noStrike" cap="none">
                <a:solidFill>
                  <a:srgbClr val="0A1446"/>
                </a:solidFill>
                <a:latin typeface="Arial"/>
                <a:ea typeface="Arial"/>
                <a:cs typeface="Arial"/>
                <a:sym typeface="Arial"/>
              </a:rPr>
              <a:t>:</a:t>
            </a:r>
            <a:r>
              <a:rPr lang="en" sz="1867" b="0" i="0" u="none" strike="noStrike" cap="none">
                <a:solidFill>
                  <a:srgbClr val="000000"/>
                </a:solidFill>
                <a:latin typeface="Arial"/>
                <a:ea typeface="Arial"/>
                <a:cs typeface="Arial"/>
                <a:sym typeface="Arial"/>
              </a:rPr>
              <a:t> </a:t>
            </a:r>
            <a:r>
              <a:rPr lang="en" sz="2000" b="0" i="0" u="none" strike="noStrike" cap="none">
                <a:solidFill>
                  <a:schemeClr val="dk1"/>
                </a:solidFill>
                <a:latin typeface="Arial"/>
                <a:ea typeface="Arial"/>
                <a:cs typeface="Arial"/>
                <a:sym typeface="Arial"/>
              </a:rPr>
              <a:t> Onapsis Assess and Defend to scan and continuously monitor its SAP environment for vulnerabilities, misconfigurations, missed patches, and new threats.</a:t>
            </a:r>
            <a:endParaRPr sz="18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579" name="Google Shape;579;p64"/>
          <p:cNvSpPr txBox="1"/>
          <p:nvPr/>
        </p:nvSpPr>
        <p:spPr>
          <a:xfrm>
            <a:off x="3322867" y="5194867"/>
            <a:ext cx="8157900" cy="11697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 sz="2000" b="1" i="0" u="none" strike="noStrike" cap="none">
                <a:solidFill>
                  <a:schemeClr val="accent1"/>
                </a:solidFill>
                <a:latin typeface="Arial"/>
                <a:ea typeface="Arial"/>
                <a:cs typeface="Arial"/>
                <a:sym typeface="Arial"/>
              </a:rPr>
              <a:t>RESULT</a:t>
            </a:r>
            <a:r>
              <a:rPr lang="en" sz="2000" b="1" i="0" u="none" strike="noStrike" cap="none">
                <a:solidFill>
                  <a:srgbClr val="0A1446"/>
                </a:solidFill>
                <a:latin typeface="Arial"/>
                <a:ea typeface="Arial"/>
                <a:cs typeface="Arial"/>
                <a:sym typeface="Arial"/>
              </a:rPr>
              <a:t>: </a:t>
            </a:r>
            <a:r>
              <a:rPr lang="en" sz="2000" b="0" i="0" u="none" strike="noStrike" cap="none">
                <a:solidFill>
                  <a:schemeClr val="dk1"/>
                </a:solidFill>
                <a:latin typeface="Arial"/>
                <a:ea typeface="Arial"/>
                <a:cs typeface="Arial"/>
                <a:sym typeface="Arial"/>
              </a:rPr>
              <a:t>Gained visibility into SAP, including activity of third party contractors; streamlined and automated the patch and vulnerability management process, allowing the team to scale and refocus</a:t>
            </a:r>
            <a:endParaRPr sz="2000" b="0" i="0" u="none" strike="noStrike" cap="none">
              <a:solidFill>
                <a:schemeClr val="dk1"/>
              </a:solidFill>
              <a:latin typeface="Arial"/>
              <a:ea typeface="Arial"/>
              <a:cs typeface="Arial"/>
              <a:sym typeface="Arial"/>
            </a:endParaRPr>
          </a:p>
        </p:txBody>
      </p:sp>
      <p:sp>
        <p:nvSpPr>
          <p:cNvPr id="580" name="Google Shape;580;p64"/>
          <p:cNvSpPr txBox="1"/>
          <p:nvPr/>
        </p:nvSpPr>
        <p:spPr>
          <a:xfrm>
            <a:off x="303800" y="796167"/>
            <a:ext cx="1999500" cy="2503800"/>
          </a:xfrm>
          <a:prstGeom prst="rect">
            <a:avLst/>
          </a:prstGeom>
          <a:noFill/>
          <a:ln>
            <a:noFill/>
          </a:ln>
        </p:spPr>
        <p:txBody>
          <a:bodyPr spcFirstLastPara="1" wrap="square" lIns="121900" tIns="121900" rIns="121900" bIns="121900" anchor="t" anchorCtr="0">
            <a:spAutoFit/>
          </a:bodyPr>
          <a:lstStyle/>
          <a:p>
            <a:pPr marL="0" marR="0" lvl="0" indent="0" algn="l" rtl="0">
              <a:lnSpc>
                <a:spcPct val="90000"/>
              </a:lnSpc>
              <a:spcBef>
                <a:spcPts val="1067"/>
              </a:spcBef>
              <a:spcAft>
                <a:spcPts val="0"/>
              </a:spcAft>
              <a:buNone/>
            </a:pPr>
            <a:r>
              <a:rPr lang="en" sz="1467" b="1" i="0" u="none" strike="noStrike" cap="none">
                <a:solidFill>
                  <a:schemeClr val="lt1"/>
                </a:solidFill>
                <a:latin typeface="Arial"/>
                <a:ea typeface="Arial"/>
                <a:cs typeface="Arial"/>
                <a:sym typeface="Arial"/>
              </a:rPr>
              <a:t>COMPANY</a:t>
            </a:r>
            <a:endParaRPr sz="1467" b="1" i="0" u="none" strike="noStrike" cap="none">
              <a:solidFill>
                <a:schemeClr val="lt1"/>
              </a:solidFill>
              <a:latin typeface="Arial"/>
              <a:ea typeface="Arial"/>
              <a:cs typeface="Arial"/>
              <a:sym typeface="Arial"/>
            </a:endParaRPr>
          </a:p>
          <a:p>
            <a:pPr marL="0" marR="0" lvl="0" indent="0" algn="l" rtl="0">
              <a:lnSpc>
                <a:spcPct val="90000"/>
              </a:lnSpc>
              <a:spcBef>
                <a:spcPts val="1067"/>
              </a:spcBef>
              <a:spcAft>
                <a:spcPts val="0"/>
              </a:spcAft>
              <a:buNone/>
            </a:pPr>
            <a:r>
              <a:rPr lang="en" sz="1467" b="0" i="0" u="none" strike="noStrike" cap="none">
                <a:solidFill>
                  <a:schemeClr val="lt1"/>
                </a:solidFill>
                <a:latin typeface="Arial"/>
                <a:ea typeface="Arial"/>
                <a:cs typeface="Arial"/>
                <a:sym typeface="Arial"/>
              </a:rPr>
              <a:t>2K Employees</a:t>
            </a:r>
            <a:br>
              <a:rPr lang="en" sz="1467" b="0" i="0" u="none" strike="noStrike" cap="none">
                <a:solidFill>
                  <a:schemeClr val="lt1"/>
                </a:solidFill>
                <a:latin typeface="Arial"/>
                <a:ea typeface="Arial"/>
                <a:cs typeface="Arial"/>
                <a:sym typeface="Arial"/>
              </a:rPr>
            </a:br>
            <a:br>
              <a:rPr lang="en" sz="1467" b="0" i="0" u="none" strike="noStrike" cap="none">
                <a:solidFill>
                  <a:schemeClr val="lt1"/>
                </a:solidFill>
                <a:latin typeface="Arial"/>
                <a:ea typeface="Arial"/>
                <a:cs typeface="Arial"/>
                <a:sym typeface="Arial"/>
              </a:rPr>
            </a:br>
            <a:r>
              <a:rPr lang="en" sz="1467" b="0" i="0" u="none" strike="noStrike" cap="none">
                <a:solidFill>
                  <a:schemeClr val="lt1"/>
                </a:solidFill>
                <a:latin typeface="Arial"/>
                <a:ea typeface="Arial"/>
                <a:cs typeface="Arial"/>
                <a:sym typeface="Arial"/>
              </a:rPr>
              <a:t>$2B revenue</a:t>
            </a:r>
            <a:endParaRPr sz="1467" b="0" i="0" u="none" strike="noStrike" cap="none">
              <a:solidFill>
                <a:schemeClr val="lt1"/>
              </a:solidFill>
              <a:latin typeface="Arial"/>
              <a:ea typeface="Arial"/>
              <a:cs typeface="Arial"/>
              <a:sym typeface="Arial"/>
            </a:endParaRPr>
          </a:p>
          <a:p>
            <a:pPr marL="0" marR="0" lvl="0" indent="0" algn="l" rtl="0">
              <a:lnSpc>
                <a:spcPct val="90000"/>
              </a:lnSpc>
              <a:spcBef>
                <a:spcPts val="1067"/>
              </a:spcBef>
              <a:spcAft>
                <a:spcPts val="0"/>
              </a:spcAft>
              <a:buNone/>
            </a:pPr>
            <a:endParaRPr sz="1467" b="1" i="0" u="none" strike="noStrike" cap="none">
              <a:solidFill>
                <a:schemeClr val="lt1"/>
              </a:solidFill>
              <a:latin typeface="Arial"/>
              <a:ea typeface="Arial"/>
              <a:cs typeface="Arial"/>
              <a:sym typeface="Arial"/>
            </a:endParaRPr>
          </a:p>
          <a:p>
            <a:pPr marL="0" marR="0" lvl="0" indent="0" algn="l" rtl="0">
              <a:lnSpc>
                <a:spcPct val="90000"/>
              </a:lnSpc>
              <a:spcBef>
                <a:spcPts val="1067"/>
              </a:spcBef>
              <a:spcAft>
                <a:spcPts val="0"/>
              </a:spcAft>
              <a:buNone/>
            </a:pPr>
            <a:r>
              <a:rPr lang="en" sz="1467" b="1" i="0" u="none" strike="noStrike" cap="none">
                <a:solidFill>
                  <a:schemeClr val="lt1"/>
                </a:solidFill>
                <a:latin typeface="Arial"/>
                <a:ea typeface="Arial"/>
                <a:cs typeface="Arial"/>
                <a:sym typeface="Arial"/>
              </a:rPr>
              <a:t>INDUSTRY</a:t>
            </a:r>
            <a:endParaRPr sz="1467" b="1" i="0" u="none" strike="noStrike" cap="none">
              <a:solidFill>
                <a:schemeClr val="lt1"/>
              </a:solidFill>
              <a:latin typeface="Arial"/>
              <a:ea typeface="Arial"/>
              <a:cs typeface="Arial"/>
              <a:sym typeface="Arial"/>
            </a:endParaRPr>
          </a:p>
          <a:p>
            <a:pPr marL="0" marR="0" lvl="0" indent="0" algn="l" rtl="0">
              <a:lnSpc>
                <a:spcPct val="90000"/>
              </a:lnSpc>
              <a:spcBef>
                <a:spcPts val="1067"/>
              </a:spcBef>
              <a:spcAft>
                <a:spcPts val="0"/>
              </a:spcAft>
              <a:buNone/>
            </a:pPr>
            <a:r>
              <a:rPr lang="en" sz="1467" b="0" i="0" u="none" strike="noStrike" cap="none">
                <a:solidFill>
                  <a:schemeClr val="lt1"/>
                </a:solidFill>
                <a:latin typeface="Arial"/>
                <a:ea typeface="Arial"/>
                <a:cs typeface="Arial"/>
                <a:sym typeface="Arial"/>
              </a:rPr>
              <a:t>Energy</a:t>
            </a:r>
            <a:endParaRPr sz="1467"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pic>
        <p:nvPicPr>
          <p:cNvPr id="581" name="Google Shape;581;p64"/>
          <p:cNvPicPr preferRelativeResize="0"/>
          <p:nvPr/>
        </p:nvPicPr>
        <p:blipFill rotWithShape="1">
          <a:blip r:embed="rId5">
            <a:alphaModFix/>
          </a:blip>
          <a:srcRect/>
          <a:stretch/>
        </p:blipFill>
        <p:spPr>
          <a:xfrm>
            <a:off x="11108900" y="244994"/>
            <a:ext cx="737267" cy="775633"/>
          </a:xfrm>
          <a:prstGeom prst="rect">
            <a:avLst/>
          </a:prstGeom>
          <a:noFill/>
          <a:ln>
            <a:noFill/>
          </a:ln>
        </p:spPr>
      </p:pic>
      <p:pic>
        <p:nvPicPr>
          <p:cNvPr id="582" name="Google Shape;582;p64"/>
          <p:cNvPicPr preferRelativeResize="0"/>
          <p:nvPr/>
        </p:nvPicPr>
        <p:blipFill rotWithShape="1">
          <a:blip r:embed="rId6">
            <a:alphaModFix/>
          </a:blip>
          <a:srcRect/>
          <a:stretch/>
        </p:blipFill>
        <p:spPr>
          <a:xfrm>
            <a:off x="257067" y="3369869"/>
            <a:ext cx="554733" cy="531633"/>
          </a:xfrm>
          <a:prstGeom prst="rect">
            <a:avLst/>
          </a:prstGeom>
          <a:noFill/>
          <a:ln>
            <a:noFill/>
          </a:ln>
        </p:spPr>
      </p:pic>
      <p:sp>
        <p:nvSpPr>
          <p:cNvPr id="583" name="Google Shape;583;p64"/>
          <p:cNvSpPr txBox="1"/>
          <p:nvPr/>
        </p:nvSpPr>
        <p:spPr>
          <a:xfrm>
            <a:off x="3058499" y="442533"/>
            <a:ext cx="8264100" cy="8619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 sz="4000" b="0" i="0" u="none" strike="noStrike" cap="none">
                <a:solidFill>
                  <a:schemeClr val="lt1"/>
                </a:solidFill>
                <a:latin typeface="Arial"/>
                <a:ea typeface="Arial"/>
                <a:cs typeface="Arial"/>
                <a:sym typeface="Arial"/>
              </a:rPr>
              <a:t>Fortune 500 Utility Company</a:t>
            </a:r>
            <a:endParaRPr sz="40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1"/>
          <p:cNvSpPr txBox="1"/>
          <p:nvPr/>
        </p:nvSpPr>
        <p:spPr>
          <a:xfrm>
            <a:off x="1033236" y="1300552"/>
            <a:ext cx="5994748" cy="5036239"/>
          </a:xfrm>
          <a:prstGeom prst="rect">
            <a:avLst/>
          </a:prstGeom>
          <a:noFill/>
          <a:ln>
            <a:noFill/>
          </a:ln>
        </p:spPr>
        <p:txBody>
          <a:bodyPr spcFirstLastPara="1" wrap="square" lIns="91425" tIns="45700" rIns="91425" bIns="45700" anchor="t" anchorCtr="0">
            <a:noAutofit/>
          </a:bodyPr>
          <a:lstStyle/>
          <a:p>
            <a:pPr marL="457200" marR="0" lvl="0" indent="-368300" algn="l" rtl="0">
              <a:lnSpc>
                <a:spcPct val="90000"/>
              </a:lnSpc>
              <a:spcBef>
                <a:spcPts val="1800"/>
              </a:spcBef>
              <a:spcAft>
                <a:spcPts val="0"/>
              </a:spcAft>
              <a:buClr>
                <a:schemeClr val="accent4"/>
              </a:buClr>
              <a:buSzPts val="2200"/>
              <a:buFont typeface="Arial"/>
              <a:buChar char="•"/>
            </a:pPr>
            <a:r>
              <a:rPr lang="en-US" sz="1600" b="1" i="0" u="none" strike="noStrike" cap="none" dirty="0">
                <a:solidFill>
                  <a:srgbClr val="5B5B5B"/>
                </a:solidFill>
                <a:latin typeface="Arial"/>
                <a:ea typeface="Arial"/>
                <a:cs typeface="Arial"/>
                <a:sym typeface="Arial"/>
              </a:rPr>
              <a:t>Identify </a:t>
            </a:r>
            <a:r>
              <a:rPr lang="en-US" sz="1600" b="0" i="0" u="none" strike="noStrike" cap="none" dirty="0">
                <a:solidFill>
                  <a:srgbClr val="5B5B5B"/>
                </a:solidFill>
                <a:latin typeface="Arial"/>
                <a:ea typeface="Arial"/>
                <a:cs typeface="Arial"/>
                <a:sym typeface="Arial"/>
              </a:rPr>
              <a:t>security, compliance, and quality issues in “real-time” or in batches before release</a:t>
            </a:r>
            <a:endParaRPr sz="1600" b="0" i="0" u="none" strike="noStrike" cap="none" dirty="0">
              <a:solidFill>
                <a:schemeClr val="dk1"/>
              </a:solidFill>
              <a:latin typeface="Arial"/>
              <a:ea typeface="Arial"/>
              <a:cs typeface="Arial"/>
              <a:sym typeface="Arial"/>
            </a:endParaRPr>
          </a:p>
          <a:p>
            <a:pPr marL="457200" marR="0" lvl="0" indent="-368300" algn="l" rtl="0">
              <a:lnSpc>
                <a:spcPct val="90000"/>
              </a:lnSpc>
              <a:spcBef>
                <a:spcPts val="1800"/>
              </a:spcBef>
              <a:spcAft>
                <a:spcPts val="0"/>
              </a:spcAft>
              <a:buClr>
                <a:schemeClr val="accent4"/>
              </a:buClr>
              <a:buSzPts val="2200"/>
              <a:buFont typeface="Arial"/>
              <a:buChar char="•"/>
            </a:pPr>
            <a:r>
              <a:rPr lang="en-US" sz="1600" b="1" i="0" u="none" strike="noStrike" cap="none" dirty="0">
                <a:solidFill>
                  <a:srgbClr val="5B5B5B"/>
                </a:solidFill>
                <a:latin typeface="Arial"/>
                <a:ea typeface="Arial"/>
                <a:cs typeface="Arial"/>
                <a:sym typeface="Arial"/>
              </a:rPr>
              <a:t>Understand </a:t>
            </a:r>
            <a:r>
              <a:rPr lang="en-US" sz="1600" b="0" i="0" u="none" strike="noStrike" cap="none" dirty="0">
                <a:solidFill>
                  <a:srgbClr val="5B5B5B"/>
                </a:solidFill>
                <a:latin typeface="Arial"/>
                <a:ea typeface="Arial"/>
                <a:cs typeface="Arial"/>
                <a:sym typeface="Arial"/>
              </a:rPr>
              <a:t>business risk and criticality</a:t>
            </a:r>
            <a:endParaRPr sz="1600" b="0" i="0" u="none" strike="noStrike" cap="none" dirty="0">
              <a:solidFill>
                <a:schemeClr val="dk1"/>
              </a:solidFill>
              <a:latin typeface="Arial"/>
              <a:ea typeface="Arial"/>
              <a:cs typeface="Arial"/>
              <a:sym typeface="Arial"/>
            </a:endParaRPr>
          </a:p>
          <a:p>
            <a:pPr marL="457200" marR="0" lvl="0" indent="-368300" algn="l" rtl="0">
              <a:lnSpc>
                <a:spcPct val="90000"/>
              </a:lnSpc>
              <a:spcBef>
                <a:spcPts val="1800"/>
              </a:spcBef>
              <a:spcAft>
                <a:spcPts val="0"/>
              </a:spcAft>
              <a:buClr>
                <a:schemeClr val="accent4"/>
              </a:buClr>
              <a:buSzPts val="2200"/>
              <a:buFont typeface="Arial"/>
              <a:buChar char="•"/>
            </a:pPr>
            <a:r>
              <a:rPr lang="en-US" sz="1600" b="1" i="0" u="none" strike="noStrike" cap="none" dirty="0">
                <a:solidFill>
                  <a:srgbClr val="5B5B5B"/>
                </a:solidFill>
                <a:latin typeface="Arial"/>
                <a:ea typeface="Arial"/>
                <a:cs typeface="Arial"/>
                <a:sym typeface="Arial"/>
              </a:rPr>
              <a:t>Manage </a:t>
            </a:r>
            <a:r>
              <a:rPr lang="en-US" sz="1600" b="0" i="0" u="none" strike="noStrike" cap="none" dirty="0">
                <a:solidFill>
                  <a:srgbClr val="5B5B5B"/>
                </a:solidFill>
                <a:latin typeface="Arial"/>
                <a:ea typeface="Arial"/>
                <a:cs typeface="Arial"/>
                <a:sym typeface="Arial"/>
              </a:rPr>
              <a:t>issues via built-in approval workflows</a:t>
            </a:r>
            <a:endParaRPr sz="1600" b="0" i="0" u="none" strike="noStrike" cap="none" dirty="0">
              <a:solidFill>
                <a:schemeClr val="dk1"/>
              </a:solidFill>
              <a:latin typeface="Arial"/>
              <a:ea typeface="Arial"/>
              <a:cs typeface="Arial"/>
              <a:sym typeface="Arial"/>
            </a:endParaRPr>
          </a:p>
          <a:p>
            <a:pPr marL="457200" marR="0" lvl="0" indent="-368300" algn="l" rtl="0">
              <a:lnSpc>
                <a:spcPct val="90000"/>
              </a:lnSpc>
              <a:spcBef>
                <a:spcPts val="1800"/>
              </a:spcBef>
              <a:spcAft>
                <a:spcPts val="0"/>
              </a:spcAft>
              <a:buClr>
                <a:schemeClr val="accent4"/>
              </a:buClr>
              <a:buSzPts val="2200"/>
              <a:buFont typeface="Arial"/>
              <a:buChar char="•"/>
            </a:pPr>
            <a:r>
              <a:rPr lang="en-US" sz="1600" b="1" i="0" u="none" strike="noStrike" cap="none" dirty="0">
                <a:solidFill>
                  <a:srgbClr val="5B5B5B"/>
                </a:solidFill>
                <a:latin typeface="Arial"/>
                <a:ea typeface="Arial"/>
                <a:cs typeface="Arial"/>
                <a:sym typeface="Arial"/>
              </a:rPr>
              <a:t>Resolve </a:t>
            </a:r>
            <a:r>
              <a:rPr lang="en-US" sz="1600" b="0" i="0" u="none" strike="noStrike" cap="none" dirty="0">
                <a:solidFill>
                  <a:srgbClr val="5B5B5B"/>
                </a:solidFill>
                <a:latin typeface="Arial"/>
                <a:ea typeface="Arial"/>
                <a:cs typeface="Arial"/>
                <a:sym typeface="Arial"/>
              </a:rPr>
              <a:t>with detailed step-by-step remediation guidance</a:t>
            </a:r>
            <a:endParaRPr sz="1600" b="0" i="0" u="none" strike="noStrike" cap="none" dirty="0">
              <a:solidFill>
                <a:schemeClr val="dk1"/>
              </a:solidFill>
              <a:latin typeface="Arial"/>
              <a:ea typeface="Arial"/>
              <a:cs typeface="Arial"/>
              <a:sym typeface="Arial"/>
            </a:endParaRPr>
          </a:p>
          <a:p>
            <a:pPr marL="457200" marR="0" lvl="0" indent="-368300" algn="l" rtl="0">
              <a:lnSpc>
                <a:spcPct val="90000"/>
              </a:lnSpc>
              <a:spcBef>
                <a:spcPts val="1800"/>
              </a:spcBef>
              <a:spcAft>
                <a:spcPts val="0"/>
              </a:spcAft>
              <a:buClr>
                <a:schemeClr val="accent4"/>
              </a:buClr>
              <a:buSzPts val="2200"/>
              <a:buFont typeface="Arial"/>
              <a:buChar char="•"/>
            </a:pPr>
            <a:r>
              <a:rPr lang="en-US" sz="1600" b="1" i="0" u="none" strike="noStrike" cap="none" dirty="0">
                <a:solidFill>
                  <a:srgbClr val="5B5B5B"/>
                </a:solidFill>
                <a:latin typeface="Arial"/>
                <a:ea typeface="Arial"/>
                <a:cs typeface="Arial"/>
                <a:sym typeface="Arial"/>
              </a:rPr>
              <a:t>Mass correction </a:t>
            </a:r>
            <a:r>
              <a:rPr lang="en-US" sz="1600" b="0" i="0" u="none" strike="noStrike" cap="none" dirty="0">
                <a:solidFill>
                  <a:srgbClr val="5B5B5B"/>
                </a:solidFill>
                <a:latin typeface="Arial"/>
                <a:ea typeface="Arial"/>
                <a:cs typeface="Arial"/>
                <a:sym typeface="Arial"/>
              </a:rPr>
              <a:t>services available to automate the fix of bulk issues</a:t>
            </a:r>
          </a:p>
          <a:p>
            <a:pPr marL="457200" marR="0" lvl="0" indent="-368300" algn="l" rtl="0">
              <a:lnSpc>
                <a:spcPct val="90000"/>
              </a:lnSpc>
              <a:spcBef>
                <a:spcPts val="1800"/>
              </a:spcBef>
              <a:spcAft>
                <a:spcPts val="0"/>
              </a:spcAft>
              <a:buClr>
                <a:schemeClr val="accent4"/>
              </a:buClr>
              <a:buSzPts val="2200"/>
              <a:buFont typeface="Arial"/>
              <a:buChar char="•"/>
            </a:pPr>
            <a:r>
              <a:rPr lang="en-US" sz="1600" b="1" dirty="0">
                <a:solidFill>
                  <a:srgbClr val="5B5B5B"/>
                </a:solidFill>
              </a:rPr>
              <a:t>In short, </a:t>
            </a:r>
            <a:r>
              <a:rPr lang="en-US" sz="1600" dirty="0">
                <a:solidFill>
                  <a:srgbClr val="5B5B5B"/>
                </a:solidFill>
              </a:rPr>
              <a:t>Control for code automates the code review efforts by approximately 80% and developer efficiencies by 20-40%</a:t>
            </a:r>
            <a:endParaRPr lang="en-US" sz="1600" b="0" i="0" u="none" strike="noStrike" cap="none" dirty="0">
              <a:solidFill>
                <a:srgbClr val="5B5B5B"/>
              </a:solidFill>
              <a:latin typeface="Arial"/>
              <a:ea typeface="Arial"/>
              <a:cs typeface="Arial"/>
              <a:sym typeface="Arial"/>
            </a:endParaRPr>
          </a:p>
          <a:p>
            <a:pPr marL="457200" marR="0" lvl="0" indent="-368300" algn="l" rtl="0">
              <a:lnSpc>
                <a:spcPct val="90000"/>
              </a:lnSpc>
              <a:spcBef>
                <a:spcPts val="1800"/>
              </a:spcBef>
              <a:spcAft>
                <a:spcPts val="0"/>
              </a:spcAft>
              <a:buClr>
                <a:schemeClr val="accent4"/>
              </a:buClr>
              <a:buSzPts val="2200"/>
              <a:buFont typeface="Arial"/>
              <a:buChar char="•"/>
            </a:pPr>
            <a:endParaRPr lang="en-US" sz="1600" b="0" i="0" u="none" strike="noStrike" cap="none" dirty="0">
              <a:solidFill>
                <a:srgbClr val="5B5B5B"/>
              </a:solidFill>
              <a:latin typeface="Arial"/>
              <a:ea typeface="Arial"/>
              <a:cs typeface="Arial"/>
              <a:sym typeface="Arial"/>
            </a:endParaRPr>
          </a:p>
          <a:p>
            <a:pPr marL="88900" marR="0" lvl="0" algn="l" rtl="0">
              <a:lnSpc>
                <a:spcPct val="90000"/>
              </a:lnSpc>
              <a:spcBef>
                <a:spcPts val="1800"/>
              </a:spcBef>
              <a:spcAft>
                <a:spcPts val="0"/>
              </a:spcAft>
              <a:buClr>
                <a:schemeClr val="accent4"/>
              </a:buClr>
              <a:buSzPts val="2200"/>
            </a:pPr>
            <a:endParaRPr sz="1600" b="1" i="0" u="none" strike="noStrike" cap="none" dirty="0">
              <a:solidFill>
                <a:srgbClr val="5B5B5B"/>
              </a:solidFill>
              <a:latin typeface="Arial"/>
              <a:ea typeface="Arial"/>
              <a:cs typeface="Arial"/>
              <a:sym typeface="Arial"/>
            </a:endParaRPr>
          </a:p>
          <a:p>
            <a:pPr marL="457200" marR="0" lvl="0" indent="0" algn="l" rtl="0">
              <a:lnSpc>
                <a:spcPct val="90000"/>
              </a:lnSpc>
              <a:spcBef>
                <a:spcPts val="1800"/>
              </a:spcBef>
              <a:spcAft>
                <a:spcPts val="0"/>
              </a:spcAft>
              <a:buClr>
                <a:schemeClr val="accent4"/>
              </a:buClr>
              <a:buSzPts val="2200"/>
              <a:buFont typeface="Arial"/>
              <a:buNone/>
            </a:pPr>
            <a:endParaRPr sz="1600" b="0" i="0" u="none" strike="noStrike" cap="none" dirty="0">
              <a:solidFill>
                <a:srgbClr val="5B5B5B"/>
              </a:solidFill>
              <a:latin typeface="Arial"/>
              <a:ea typeface="Arial"/>
              <a:cs typeface="Arial"/>
              <a:sym typeface="Arial"/>
            </a:endParaRPr>
          </a:p>
        </p:txBody>
      </p:sp>
      <p:sp>
        <p:nvSpPr>
          <p:cNvPr id="685" name="Google Shape;685;p51"/>
          <p:cNvSpPr txBox="1"/>
          <p:nvPr/>
        </p:nvSpPr>
        <p:spPr>
          <a:xfrm>
            <a:off x="883023" y="338509"/>
            <a:ext cx="11758863" cy="6144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5325B"/>
              </a:buClr>
              <a:buSzPts val="2800"/>
              <a:buFont typeface="Arial"/>
              <a:buNone/>
            </a:pPr>
            <a:r>
              <a:rPr lang="en-US" sz="2000" b="1" i="0" u="none" strike="noStrike" cap="none">
                <a:solidFill>
                  <a:srgbClr val="05325B"/>
                </a:solidFill>
                <a:latin typeface="Arial"/>
                <a:ea typeface="Arial"/>
                <a:cs typeface="Arial"/>
                <a:sym typeface="Arial"/>
              </a:rPr>
              <a:t>CONTROL FOR CODE </a:t>
            </a:r>
            <a:r>
              <a:rPr lang="en-US" sz="2000" b="0" i="0" u="none" strike="noStrike" cap="none">
                <a:solidFill>
                  <a:srgbClr val="05325B"/>
                </a:solidFill>
                <a:latin typeface="Arial"/>
                <a:ea typeface="Arial"/>
                <a:cs typeface="Arial"/>
                <a:sym typeface="Arial"/>
              </a:rPr>
              <a:t>| SAP APPLICATION SECURITY TESTING</a:t>
            </a:r>
            <a:endParaRPr sz="2000" b="0" i="0" u="none" strike="noStrike" cap="none">
              <a:solidFill>
                <a:srgbClr val="000000"/>
              </a:solidFill>
              <a:latin typeface="Arial"/>
              <a:ea typeface="Arial"/>
              <a:cs typeface="Arial"/>
              <a:sym typeface="Arial"/>
            </a:endParaRPr>
          </a:p>
        </p:txBody>
      </p:sp>
      <p:grpSp>
        <p:nvGrpSpPr>
          <p:cNvPr id="686" name="Google Shape;686;p51"/>
          <p:cNvGrpSpPr/>
          <p:nvPr/>
        </p:nvGrpSpPr>
        <p:grpSpPr>
          <a:xfrm>
            <a:off x="7594046" y="1216477"/>
            <a:ext cx="4470300" cy="757155"/>
            <a:chOff x="7563560" y="1023970"/>
            <a:chExt cx="4470300" cy="757155"/>
          </a:xfrm>
        </p:grpSpPr>
        <p:sp>
          <p:nvSpPr>
            <p:cNvPr id="687" name="Google Shape;687;p51"/>
            <p:cNvSpPr txBox="1"/>
            <p:nvPr/>
          </p:nvSpPr>
          <p:spPr>
            <a:xfrm>
              <a:off x="7563560" y="1116175"/>
              <a:ext cx="9957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accent1"/>
                </a:buClr>
                <a:buSzPts val="2600"/>
                <a:buFont typeface="Arial"/>
                <a:buNone/>
              </a:pPr>
              <a:r>
                <a:rPr lang="en-US" sz="2600" b="0" i="0" u="none" strike="noStrike" cap="none">
                  <a:solidFill>
                    <a:schemeClr val="accent1"/>
                  </a:solidFill>
                  <a:latin typeface="Arial"/>
                  <a:ea typeface="Arial"/>
                  <a:cs typeface="Arial"/>
                  <a:sym typeface="Arial"/>
                </a:rPr>
                <a:t>25x</a:t>
              </a:r>
              <a:endParaRPr sz="2600" b="0" i="0" u="none" strike="noStrike" cap="none">
                <a:solidFill>
                  <a:schemeClr val="accent1"/>
                </a:solidFill>
                <a:latin typeface="Arial"/>
                <a:ea typeface="Arial"/>
                <a:cs typeface="Arial"/>
                <a:sym typeface="Arial"/>
              </a:endParaRPr>
            </a:p>
          </p:txBody>
        </p:sp>
        <p:cxnSp>
          <p:nvCxnSpPr>
            <p:cNvPr id="688" name="Google Shape;688;p51"/>
            <p:cNvCxnSpPr/>
            <p:nvPr/>
          </p:nvCxnSpPr>
          <p:spPr>
            <a:xfrm>
              <a:off x="8558685" y="1036225"/>
              <a:ext cx="0" cy="744900"/>
            </a:xfrm>
            <a:prstGeom prst="straightConnector1">
              <a:avLst/>
            </a:prstGeom>
            <a:noFill/>
            <a:ln w="19050" cap="flat" cmpd="sng">
              <a:solidFill>
                <a:srgbClr val="0070C0"/>
              </a:solidFill>
              <a:prstDash val="solid"/>
              <a:round/>
              <a:headEnd type="none" w="sm" len="sm"/>
              <a:tailEnd type="none" w="sm" len="sm"/>
            </a:ln>
          </p:spPr>
        </p:cxnSp>
        <p:sp>
          <p:nvSpPr>
            <p:cNvPr id="689" name="Google Shape;689;p51"/>
            <p:cNvSpPr txBox="1"/>
            <p:nvPr/>
          </p:nvSpPr>
          <p:spPr>
            <a:xfrm>
              <a:off x="8658260" y="1023970"/>
              <a:ext cx="3375600"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737373"/>
                </a:buClr>
                <a:buSzPts val="1800"/>
                <a:buFont typeface="Arial"/>
                <a:buNone/>
              </a:pPr>
              <a:r>
                <a:rPr lang="en-US" sz="1800" b="0" i="0" u="none" strike="noStrike" cap="none">
                  <a:solidFill>
                    <a:srgbClr val="737373"/>
                  </a:solidFill>
                  <a:latin typeface="Arial"/>
                  <a:ea typeface="Arial"/>
                  <a:cs typeface="Arial"/>
                  <a:sym typeface="Arial"/>
                </a:rPr>
                <a:t>Faster than manual review processes</a:t>
              </a:r>
              <a:endParaRPr sz="1800" b="0" i="0" u="none" strike="noStrike" cap="none">
                <a:solidFill>
                  <a:srgbClr val="737373"/>
                </a:solidFill>
                <a:latin typeface="Arial"/>
                <a:ea typeface="Arial"/>
                <a:cs typeface="Arial"/>
                <a:sym typeface="Arial"/>
              </a:endParaRPr>
            </a:p>
          </p:txBody>
        </p:sp>
      </p:grpSp>
      <p:grpSp>
        <p:nvGrpSpPr>
          <p:cNvPr id="690" name="Google Shape;690;p51"/>
          <p:cNvGrpSpPr/>
          <p:nvPr/>
        </p:nvGrpSpPr>
        <p:grpSpPr>
          <a:xfrm>
            <a:off x="7500767" y="3203346"/>
            <a:ext cx="4935579" cy="744900"/>
            <a:chOff x="7470281" y="3167281"/>
            <a:chExt cx="4935579" cy="744900"/>
          </a:xfrm>
        </p:grpSpPr>
        <p:cxnSp>
          <p:nvCxnSpPr>
            <p:cNvPr id="691" name="Google Shape;691;p51"/>
            <p:cNvCxnSpPr/>
            <p:nvPr/>
          </p:nvCxnSpPr>
          <p:spPr>
            <a:xfrm>
              <a:off x="8558685" y="3167281"/>
              <a:ext cx="0" cy="744900"/>
            </a:xfrm>
            <a:prstGeom prst="straightConnector1">
              <a:avLst/>
            </a:prstGeom>
            <a:noFill/>
            <a:ln w="19050" cap="flat" cmpd="sng">
              <a:solidFill>
                <a:srgbClr val="0070C0"/>
              </a:solidFill>
              <a:prstDash val="solid"/>
              <a:round/>
              <a:headEnd type="none" w="sm" len="sm"/>
              <a:tailEnd type="none" w="sm" len="sm"/>
            </a:ln>
          </p:spPr>
        </p:cxnSp>
        <p:sp>
          <p:nvSpPr>
            <p:cNvPr id="692" name="Google Shape;692;p51"/>
            <p:cNvSpPr txBox="1"/>
            <p:nvPr/>
          </p:nvSpPr>
          <p:spPr>
            <a:xfrm>
              <a:off x="8658260" y="3301231"/>
              <a:ext cx="37476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737373"/>
                </a:buClr>
                <a:buSzPts val="1800"/>
                <a:buFont typeface="Arial"/>
                <a:buNone/>
              </a:pPr>
              <a:r>
                <a:rPr lang="en-US" sz="1800" b="0" i="0" u="none" strike="noStrike" cap="none">
                  <a:solidFill>
                    <a:srgbClr val="737373"/>
                  </a:solidFill>
                  <a:latin typeface="Arial"/>
                  <a:ea typeface="Arial"/>
                  <a:cs typeface="Arial"/>
                  <a:sym typeface="Arial"/>
                </a:rPr>
                <a:t>False positive rate</a:t>
              </a:r>
              <a:endParaRPr sz="1800" b="0" i="0" u="none" strike="noStrike" cap="none">
                <a:solidFill>
                  <a:srgbClr val="737373"/>
                </a:solidFill>
                <a:latin typeface="Arial"/>
                <a:ea typeface="Arial"/>
                <a:cs typeface="Arial"/>
                <a:sym typeface="Arial"/>
              </a:endParaRPr>
            </a:p>
          </p:txBody>
        </p:sp>
        <p:sp>
          <p:nvSpPr>
            <p:cNvPr id="693" name="Google Shape;693;p51"/>
            <p:cNvSpPr txBox="1"/>
            <p:nvPr/>
          </p:nvSpPr>
          <p:spPr>
            <a:xfrm>
              <a:off x="7470281" y="3247231"/>
              <a:ext cx="11175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accent1"/>
                </a:buClr>
                <a:buSzPts val="2600"/>
                <a:buFont typeface="Arial"/>
                <a:buNone/>
              </a:pPr>
              <a:r>
                <a:rPr lang="en-US" sz="2600" b="0" i="0" u="none" strike="noStrike" cap="none">
                  <a:solidFill>
                    <a:schemeClr val="accent1"/>
                  </a:solidFill>
                  <a:latin typeface="Arial"/>
                  <a:ea typeface="Arial"/>
                  <a:cs typeface="Arial"/>
                  <a:sym typeface="Arial"/>
                </a:rPr>
                <a:t>&lt;</a:t>
              </a:r>
              <a:r>
                <a:rPr lang="en-US" sz="2600">
                  <a:solidFill>
                    <a:schemeClr val="accent1"/>
                  </a:solidFill>
                </a:rPr>
                <a:t>5</a:t>
              </a:r>
              <a:r>
                <a:rPr lang="en-US" sz="2600" b="0" i="0" u="none" strike="noStrike" cap="none">
                  <a:solidFill>
                    <a:schemeClr val="accent1"/>
                  </a:solidFill>
                  <a:latin typeface="Arial"/>
                  <a:ea typeface="Arial"/>
                  <a:cs typeface="Arial"/>
                  <a:sym typeface="Arial"/>
                </a:rPr>
                <a:t>%</a:t>
              </a:r>
              <a:endParaRPr sz="2600" b="0" i="0" u="none" strike="noStrike" cap="none">
                <a:solidFill>
                  <a:schemeClr val="accent1"/>
                </a:solidFill>
                <a:latin typeface="Arial"/>
                <a:ea typeface="Arial"/>
                <a:cs typeface="Arial"/>
                <a:sym typeface="Arial"/>
              </a:endParaRPr>
            </a:p>
          </p:txBody>
        </p:sp>
      </p:grpSp>
      <p:grpSp>
        <p:nvGrpSpPr>
          <p:cNvPr id="694" name="Google Shape;694;p51"/>
          <p:cNvGrpSpPr/>
          <p:nvPr/>
        </p:nvGrpSpPr>
        <p:grpSpPr>
          <a:xfrm>
            <a:off x="7643605" y="4109053"/>
            <a:ext cx="4684142" cy="757200"/>
            <a:chOff x="7613119" y="4186932"/>
            <a:chExt cx="4684142" cy="757200"/>
          </a:xfrm>
        </p:grpSpPr>
        <p:cxnSp>
          <p:nvCxnSpPr>
            <p:cNvPr id="695" name="Google Shape;695;p51"/>
            <p:cNvCxnSpPr/>
            <p:nvPr/>
          </p:nvCxnSpPr>
          <p:spPr>
            <a:xfrm>
              <a:off x="8558685" y="4199232"/>
              <a:ext cx="0" cy="744900"/>
            </a:xfrm>
            <a:prstGeom prst="straightConnector1">
              <a:avLst/>
            </a:prstGeom>
            <a:noFill/>
            <a:ln w="19050" cap="flat" cmpd="sng">
              <a:solidFill>
                <a:srgbClr val="0070C0"/>
              </a:solidFill>
              <a:prstDash val="solid"/>
              <a:round/>
              <a:headEnd type="none" w="sm" len="sm"/>
              <a:tailEnd type="none" w="sm" len="sm"/>
            </a:ln>
          </p:spPr>
        </p:cxnSp>
        <p:sp>
          <p:nvSpPr>
            <p:cNvPr id="696" name="Google Shape;696;p51"/>
            <p:cNvSpPr txBox="1"/>
            <p:nvPr/>
          </p:nvSpPr>
          <p:spPr>
            <a:xfrm>
              <a:off x="8658260" y="4186932"/>
              <a:ext cx="3639000"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737373"/>
                </a:buClr>
                <a:buSzPts val="1800"/>
                <a:buFont typeface="Arial"/>
                <a:buNone/>
              </a:pPr>
              <a:r>
                <a:rPr lang="en-US" sz="1800" b="0" i="0" u="none" strike="noStrike" cap="none">
                  <a:solidFill>
                    <a:srgbClr val="737373"/>
                  </a:solidFill>
                  <a:latin typeface="Arial"/>
                  <a:ea typeface="Arial"/>
                  <a:cs typeface="Arial"/>
                  <a:sym typeface="Arial"/>
                </a:rPr>
                <a:t>Reduction in errors making </a:t>
              </a:r>
              <a:br>
                <a:rPr lang="en-US" sz="1800" b="0" i="0" u="none" strike="noStrike" cap="none">
                  <a:solidFill>
                    <a:srgbClr val="737373"/>
                  </a:solidFill>
                  <a:latin typeface="Arial"/>
                  <a:ea typeface="Arial"/>
                  <a:cs typeface="Arial"/>
                  <a:sym typeface="Arial"/>
                </a:rPr>
              </a:br>
              <a:r>
                <a:rPr lang="en-US" sz="1800" b="0" i="0" u="none" strike="noStrike" cap="none">
                  <a:solidFill>
                    <a:srgbClr val="737373"/>
                  </a:solidFill>
                  <a:latin typeface="Arial"/>
                  <a:ea typeface="Arial"/>
                  <a:cs typeface="Arial"/>
                  <a:sym typeface="Arial"/>
                </a:rPr>
                <a:t>it into production</a:t>
              </a:r>
              <a:endParaRPr sz="1800" b="0" i="0" u="none" strike="noStrike" cap="none">
                <a:solidFill>
                  <a:srgbClr val="737373"/>
                </a:solidFill>
                <a:latin typeface="Arial"/>
                <a:ea typeface="Arial"/>
                <a:cs typeface="Arial"/>
                <a:sym typeface="Arial"/>
              </a:endParaRPr>
            </a:p>
          </p:txBody>
        </p:sp>
        <p:sp>
          <p:nvSpPr>
            <p:cNvPr id="697" name="Google Shape;697;p51"/>
            <p:cNvSpPr txBox="1"/>
            <p:nvPr/>
          </p:nvSpPr>
          <p:spPr>
            <a:xfrm>
              <a:off x="7613119" y="4279182"/>
              <a:ext cx="9957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accent1"/>
                </a:buClr>
                <a:buSzPts val="2600"/>
                <a:buFont typeface="Arial"/>
                <a:buNone/>
              </a:pPr>
              <a:r>
                <a:rPr lang="en-US" sz="2600" b="0" i="0" u="none" strike="noStrike" cap="none">
                  <a:solidFill>
                    <a:schemeClr val="accent1"/>
                  </a:solidFill>
                  <a:latin typeface="Arial"/>
                  <a:ea typeface="Arial"/>
                  <a:cs typeface="Arial"/>
                  <a:sym typeface="Arial"/>
                </a:rPr>
                <a:t>75%</a:t>
              </a:r>
              <a:endParaRPr sz="2600" b="0" i="0" u="none" strike="noStrike" cap="none">
                <a:solidFill>
                  <a:schemeClr val="accent1"/>
                </a:solidFill>
                <a:latin typeface="Arial"/>
                <a:ea typeface="Arial"/>
                <a:cs typeface="Arial"/>
                <a:sym typeface="Arial"/>
              </a:endParaRPr>
            </a:p>
          </p:txBody>
        </p:sp>
      </p:grpSp>
      <p:grpSp>
        <p:nvGrpSpPr>
          <p:cNvPr id="698" name="Google Shape;698;p51"/>
          <p:cNvGrpSpPr/>
          <p:nvPr/>
        </p:nvGrpSpPr>
        <p:grpSpPr>
          <a:xfrm>
            <a:off x="7456946" y="2134439"/>
            <a:ext cx="4979400" cy="908100"/>
            <a:chOff x="7426460" y="2052215"/>
            <a:chExt cx="4979400" cy="908100"/>
          </a:xfrm>
        </p:grpSpPr>
        <p:cxnSp>
          <p:nvCxnSpPr>
            <p:cNvPr id="699" name="Google Shape;699;p51"/>
            <p:cNvCxnSpPr/>
            <p:nvPr/>
          </p:nvCxnSpPr>
          <p:spPr>
            <a:xfrm>
              <a:off x="8558685" y="2133815"/>
              <a:ext cx="0" cy="744900"/>
            </a:xfrm>
            <a:prstGeom prst="straightConnector1">
              <a:avLst/>
            </a:prstGeom>
            <a:noFill/>
            <a:ln w="19050" cap="flat" cmpd="sng">
              <a:solidFill>
                <a:srgbClr val="0070C0"/>
              </a:solidFill>
              <a:prstDash val="solid"/>
              <a:round/>
              <a:headEnd type="none" w="sm" len="sm"/>
              <a:tailEnd type="none" w="sm" len="sm"/>
            </a:ln>
          </p:spPr>
        </p:cxnSp>
        <p:sp>
          <p:nvSpPr>
            <p:cNvPr id="700" name="Google Shape;700;p51"/>
            <p:cNvSpPr txBox="1"/>
            <p:nvPr/>
          </p:nvSpPr>
          <p:spPr>
            <a:xfrm>
              <a:off x="8658260" y="2121515"/>
              <a:ext cx="37476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737373"/>
                </a:buClr>
                <a:buSzPts val="1800"/>
                <a:buFont typeface="Arial"/>
                <a:buNone/>
              </a:pPr>
              <a:r>
                <a:rPr lang="en-US" sz="1800" b="0" i="0" u="none" strike="noStrike" cap="none">
                  <a:solidFill>
                    <a:srgbClr val="737373"/>
                  </a:solidFill>
                  <a:latin typeface="Arial"/>
                  <a:ea typeface="Arial"/>
                  <a:cs typeface="Arial"/>
                  <a:sym typeface="Arial"/>
                </a:rPr>
                <a:t>Scan up to </a:t>
              </a:r>
              <a:r>
                <a:rPr lang="en-US" sz="1800">
                  <a:solidFill>
                    <a:srgbClr val="737373"/>
                  </a:solidFill>
                </a:rPr>
                <a:t>150</a:t>
              </a:r>
              <a:r>
                <a:rPr lang="en-US" sz="1800" b="0" i="0" u="none" strike="noStrike" cap="none">
                  <a:solidFill>
                    <a:srgbClr val="737373"/>
                  </a:solidFill>
                  <a:latin typeface="Arial"/>
                  <a:ea typeface="Arial"/>
                  <a:cs typeface="Arial"/>
                  <a:sym typeface="Arial"/>
                </a:rPr>
                <a:t>,000 lines </a:t>
              </a:r>
              <a:br>
                <a:rPr lang="en-US" sz="1800" b="0" i="0" u="none" strike="noStrike" cap="none">
                  <a:solidFill>
                    <a:srgbClr val="737373"/>
                  </a:solidFill>
                  <a:latin typeface="Arial"/>
                  <a:ea typeface="Arial"/>
                  <a:cs typeface="Arial"/>
                  <a:sym typeface="Arial"/>
                </a:rPr>
              </a:br>
              <a:r>
                <a:rPr lang="en-US" sz="1800" b="0" i="0" u="none" strike="noStrike" cap="none">
                  <a:solidFill>
                    <a:srgbClr val="737373"/>
                  </a:solidFill>
                  <a:latin typeface="Arial"/>
                  <a:ea typeface="Arial"/>
                  <a:cs typeface="Arial"/>
                  <a:sym typeface="Arial"/>
                </a:rPr>
                <a:t>of code</a:t>
              </a:r>
              <a:endParaRPr sz="1800" b="0" i="0" u="none" strike="noStrike" cap="none">
                <a:solidFill>
                  <a:srgbClr val="737373"/>
                </a:solidFill>
                <a:latin typeface="Arial"/>
                <a:ea typeface="Arial"/>
                <a:cs typeface="Arial"/>
                <a:sym typeface="Arial"/>
              </a:endParaRPr>
            </a:p>
          </p:txBody>
        </p:sp>
        <p:sp>
          <p:nvSpPr>
            <p:cNvPr id="701" name="Google Shape;701;p51"/>
            <p:cNvSpPr txBox="1"/>
            <p:nvPr/>
          </p:nvSpPr>
          <p:spPr>
            <a:xfrm>
              <a:off x="7426460" y="2052215"/>
              <a:ext cx="1117500" cy="908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accent1"/>
                </a:buClr>
                <a:buSzPts val="2600"/>
                <a:buFont typeface="Arial"/>
                <a:buNone/>
              </a:pPr>
              <a:r>
                <a:rPr lang="en-US" sz="2600" b="0" i="0" u="none" strike="noStrike" cap="none">
                  <a:solidFill>
                    <a:schemeClr val="accent1"/>
                  </a:solidFill>
                  <a:latin typeface="Arial"/>
                  <a:ea typeface="Arial"/>
                  <a:cs typeface="Arial"/>
                  <a:sym typeface="Arial"/>
                </a:rPr>
                <a:t>1</a:t>
              </a:r>
              <a:endParaRPr sz="26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ts val="2100"/>
                <a:buFont typeface="Arial"/>
                <a:buNone/>
              </a:pPr>
              <a:r>
                <a:rPr lang="en-US" sz="2100" b="0" i="0" u="none" strike="noStrike" cap="none">
                  <a:solidFill>
                    <a:schemeClr val="accent1"/>
                  </a:solidFill>
                  <a:latin typeface="Arial"/>
                  <a:ea typeface="Arial"/>
                  <a:cs typeface="Arial"/>
                  <a:sym typeface="Arial"/>
                </a:rPr>
                <a:t>minute</a:t>
              </a:r>
              <a:endParaRPr sz="2100" b="0" i="0" u="none" strike="noStrike" cap="none">
                <a:solidFill>
                  <a:schemeClr val="accent1"/>
                </a:solidFill>
                <a:latin typeface="Arial"/>
                <a:ea typeface="Arial"/>
                <a:cs typeface="Arial"/>
                <a:sym typeface="Arial"/>
              </a:endParaRPr>
            </a:p>
          </p:txBody>
        </p:sp>
      </p:grpSp>
      <p:grpSp>
        <p:nvGrpSpPr>
          <p:cNvPr id="702" name="Google Shape;702;p51"/>
          <p:cNvGrpSpPr/>
          <p:nvPr/>
        </p:nvGrpSpPr>
        <p:grpSpPr>
          <a:xfrm>
            <a:off x="7643605" y="5027060"/>
            <a:ext cx="4684138" cy="984855"/>
            <a:chOff x="7613119" y="5135346"/>
            <a:chExt cx="4684138" cy="984855"/>
          </a:xfrm>
        </p:grpSpPr>
        <p:cxnSp>
          <p:nvCxnSpPr>
            <p:cNvPr id="703" name="Google Shape;703;p51"/>
            <p:cNvCxnSpPr/>
            <p:nvPr/>
          </p:nvCxnSpPr>
          <p:spPr>
            <a:xfrm>
              <a:off x="8558685" y="5255323"/>
              <a:ext cx="0" cy="744900"/>
            </a:xfrm>
            <a:prstGeom prst="straightConnector1">
              <a:avLst/>
            </a:prstGeom>
            <a:noFill/>
            <a:ln w="19050" cap="flat" cmpd="sng">
              <a:solidFill>
                <a:srgbClr val="0070C0"/>
              </a:solidFill>
              <a:prstDash val="solid"/>
              <a:round/>
              <a:headEnd type="none" w="sm" len="sm"/>
              <a:tailEnd type="none" w="sm" len="sm"/>
            </a:ln>
          </p:spPr>
        </p:cxnSp>
        <p:sp>
          <p:nvSpPr>
            <p:cNvPr id="704" name="Google Shape;704;p51"/>
            <p:cNvSpPr txBox="1"/>
            <p:nvPr/>
          </p:nvSpPr>
          <p:spPr>
            <a:xfrm>
              <a:off x="8658260" y="5243068"/>
              <a:ext cx="3638997"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737373"/>
                </a:buClr>
                <a:buSzPts val="1800"/>
                <a:buFont typeface="Arial"/>
                <a:buNone/>
              </a:pPr>
              <a:r>
                <a:rPr lang="en-US" sz="1800" b="0" i="0" u="none" strike="noStrike" cap="none">
                  <a:solidFill>
                    <a:srgbClr val="737373"/>
                  </a:solidFill>
                  <a:latin typeface="Arial"/>
                  <a:ea typeface="Arial"/>
                  <a:cs typeface="Arial"/>
                  <a:sym typeface="Arial"/>
                </a:rPr>
                <a:t>Common findings automatically fixed with optional service</a:t>
              </a:r>
              <a:endParaRPr sz="1400" b="0" i="0" u="none" strike="noStrike" cap="none">
                <a:solidFill>
                  <a:srgbClr val="000000"/>
                </a:solidFill>
                <a:latin typeface="Arial"/>
                <a:ea typeface="Arial"/>
                <a:cs typeface="Arial"/>
                <a:sym typeface="Arial"/>
              </a:endParaRPr>
            </a:p>
          </p:txBody>
        </p:sp>
        <p:sp>
          <p:nvSpPr>
            <p:cNvPr id="705" name="Google Shape;705;p51"/>
            <p:cNvSpPr txBox="1"/>
            <p:nvPr/>
          </p:nvSpPr>
          <p:spPr>
            <a:xfrm>
              <a:off x="7613119" y="5135346"/>
              <a:ext cx="995700" cy="98485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accent1"/>
                </a:buClr>
                <a:buSzPts val="2600"/>
                <a:buFont typeface="Arial"/>
                <a:buNone/>
              </a:pPr>
              <a:r>
                <a:rPr lang="en-US" sz="2600" b="0" i="0" u="none" strike="noStrike" cap="none">
                  <a:solidFill>
                    <a:schemeClr val="accent1"/>
                  </a:solidFill>
                  <a:latin typeface="Arial"/>
                  <a:ea typeface="Arial"/>
                  <a:cs typeface="Arial"/>
                  <a:sym typeface="Arial"/>
                </a:rPr>
                <a:t>50 -80%</a:t>
              </a:r>
              <a:endParaRPr sz="2600" b="0" i="0" u="none" strike="noStrike" cap="none">
                <a:solidFill>
                  <a:schemeClr val="accent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53"/>
          <p:cNvSpPr txBox="1"/>
          <p:nvPr/>
        </p:nvSpPr>
        <p:spPr>
          <a:xfrm>
            <a:off x="974633" y="1456420"/>
            <a:ext cx="6277491" cy="4962668"/>
          </a:xfrm>
          <a:prstGeom prst="rect">
            <a:avLst/>
          </a:prstGeom>
          <a:noFill/>
          <a:ln>
            <a:noFill/>
          </a:ln>
        </p:spPr>
        <p:txBody>
          <a:bodyPr spcFirstLastPara="1" wrap="square" lIns="91425" tIns="45700" rIns="91425" bIns="45700" anchor="t" anchorCtr="0">
            <a:noAutofit/>
          </a:bodyPr>
          <a:lstStyle/>
          <a:p>
            <a:pPr marL="457200" marR="0" lvl="0" indent="-368300" algn="l" rtl="0">
              <a:lnSpc>
                <a:spcPct val="90000"/>
              </a:lnSpc>
              <a:spcBef>
                <a:spcPts val="1800"/>
              </a:spcBef>
              <a:spcAft>
                <a:spcPts val="0"/>
              </a:spcAft>
              <a:buClr>
                <a:schemeClr val="accent4"/>
              </a:buClr>
              <a:buSzPts val="2200"/>
              <a:buFont typeface="Arial"/>
              <a:buChar char="•"/>
            </a:pPr>
            <a:r>
              <a:rPr lang="en-US" sz="1600" b="1" i="0" u="none" strike="noStrike" cap="none" dirty="0">
                <a:solidFill>
                  <a:srgbClr val="5B5B5B"/>
                </a:solidFill>
                <a:latin typeface="Arial"/>
                <a:ea typeface="Arial"/>
                <a:cs typeface="Arial"/>
                <a:sym typeface="Arial"/>
              </a:rPr>
              <a:t>Automate evidence collection</a:t>
            </a:r>
            <a:r>
              <a:rPr lang="en-US" sz="1600" b="0" i="0" u="none" strike="noStrike" cap="none" dirty="0">
                <a:solidFill>
                  <a:srgbClr val="5B5B5B"/>
                </a:solidFill>
                <a:latin typeface="Arial"/>
                <a:ea typeface="Arial"/>
                <a:cs typeface="Arial"/>
                <a:sym typeface="Arial"/>
              </a:rPr>
              <a:t> to prepare for internal/external audits</a:t>
            </a:r>
            <a:endParaRPr sz="1600" b="0" i="0" u="none" strike="noStrike" cap="none" dirty="0">
              <a:solidFill>
                <a:schemeClr val="dk1"/>
              </a:solidFill>
              <a:latin typeface="Arial"/>
              <a:ea typeface="Arial"/>
              <a:cs typeface="Arial"/>
              <a:sym typeface="Arial"/>
            </a:endParaRPr>
          </a:p>
          <a:p>
            <a:pPr marL="457200" marR="0" lvl="0" indent="-368300" algn="l" rtl="0">
              <a:lnSpc>
                <a:spcPct val="90000"/>
              </a:lnSpc>
              <a:spcBef>
                <a:spcPts val="1800"/>
              </a:spcBef>
              <a:spcAft>
                <a:spcPts val="0"/>
              </a:spcAft>
              <a:buClr>
                <a:schemeClr val="accent4"/>
              </a:buClr>
              <a:buSzPts val="2200"/>
              <a:buFont typeface="Arial"/>
              <a:buChar char="•"/>
            </a:pPr>
            <a:r>
              <a:rPr lang="en-US" sz="1600" b="1" i="0" u="none" strike="noStrike" cap="none" dirty="0">
                <a:solidFill>
                  <a:srgbClr val="5B5B5B"/>
                </a:solidFill>
                <a:latin typeface="Arial"/>
                <a:ea typeface="Arial"/>
                <a:cs typeface="Arial"/>
                <a:sym typeface="Arial"/>
              </a:rPr>
              <a:t>Automate testing and validation </a:t>
            </a:r>
            <a:r>
              <a:rPr lang="en-US" sz="1600" b="0" i="0" u="none" strike="noStrike" cap="none" dirty="0">
                <a:solidFill>
                  <a:srgbClr val="5B5B5B"/>
                </a:solidFill>
                <a:latin typeface="Arial"/>
                <a:ea typeface="Arial"/>
                <a:cs typeface="Arial"/>
                <a:sym typeface="Arial"/>
              </a:rPr>
              <a:t>of IT controls against customizable policies </a:t>
            </a:r>
            <a:endParaRPr sz="1600" b="0" i="0" u="none" strike="noStrike" cap="none" dirty="0">
              <a:solidFill>
                <a:srgbClr val="5B5B5B"/>
              </a:solidFill>
              <a:latin typeface="Arial"/>
              <a:ea typeface="Arial"/>
              <a:cs typeface="Arial"/>
              <a:sym typeface="Arial"/>
            </a:endParaRPr>
          </a:p>
          <a:p>
            <a:pPr marL="457200" marR="0" lvl="0" indent="-368300" algn="l" rtl="0">
              <a:lnSpc>
                <a:spcPct val="90000"/>
              </a:lnSpc>
              <a:spcBef>
                <a:spcPts val="1800"/>
              </a:spcBef>
              <a:spcAft>
                <a:spcPts val="0"/>
              </a:spcAft>
              <a:buClr>
                <a:schemeClr val="accent4"/>
              </a:buClr>
              <a:buSzPts val="2200"/>
              <a:buFont typeface="Arial"/>
              <a:buChar char="•"/>
            </a:pPr>
            <a:r>
              <a:rPr lang="en-US" sz="1600" b="1" i="0" u="none" strike="noStrike" cap="none" dirty="0">
                <a:solidFill>
                  <a:srgbClr val="5B5B5B"/>
                </a:solidFill>
                <a:latin typeface="Arial"/>
                <a:ea typeface="Arial"/>
                <a:cs typeface="Arial"/>
                <a:sym typeface="Arial"/>
              </a:rPr>
              <a:t>Prioritize</a:t>
            </a:r>
            <a:r>
              <a:rPr lang="en-US" sz="1600" b="0" i="0" u="none" strike="noStrike" cap="none" dirty="0">
                <a:solidFill>
                  <a:srgbClr val="5B5B5B"/>
                </a:solidFill>
                <a:latin typeface="Arial"/>
                <a:ea typeface="Arial"/>
                <a:cs typeface="Arial"/>
                <a:sym typeface="Arial"/>
              </a:rPr>
              <a:t> issues based upon criticality and compliance impact</a:t>
            </a:r>
            <a:endParaRPr sz="1600" b="0" i="0" u="none" strike="noStrike" cap="none" dirty="0">
              <a:solidFill>
                <a:schemeClr val="dk1"/>
              </a:solidFill>
              <a:latin typeface="Arial"/>
              <a:ea typeface="Arial"/>
              <a:cs typeface="Arial"/>
              <a:sym typeface="Arial"/>
            </a:endParaRPr>
          </a:p>
          <a:p>
            <a:pPr marL="457200" marR="0" lvl="0" indent="-368300" algn="l" rtl="0">
              <a:lnSpc>
                <a:spcPct val="90000"/>
              </a:lnSpc>
              <a:spcBef>
                <a:spcPts val="1800"/>
              </a:spcBef>
              <a:spcAft>
                <a:spcPts val="0"/>
              </a:spcAft>
              <a:buClr>
                <a:schemeClr val="accent4"/>
              </a:buClr>
              <a:buSzPts val="2200"/>
              <a:buFont typeface="Arial"/>
              <a:buChar char="•"/>
            </a:pPr>
            <a:r>
              <a:rPr lang="en-US" sz="1600" b="1" i="0" u="none" strike="noStrike" cap="none" dirty="0">
                <a:solidFill>
                  <a:srgbClr val="5B5B5B"/>
                </a:solidFill>
                <a:latin typeface="Arial"/>
                <a:ea typeface="Arial"/>
                <a:cs typeface="Arial"/>
                <a:sym typeface="Arial"/>
              </a:rPr>
              <a:t>Understand </a:t>
            </a:r>
            <a:r>
              <a:rPr lang="en-US" sz="1600" b="0" i="0" u="none" strike="noStrike" cap="none" dirty="0">
                <a:solidFill>
                  <a:srgbClr val="5B5B5B"/>
                </a:solidFill>
                <a:latin typeface="Arial"/>
                <a:ea typeface="Arial"/>
                <a:cs typeface="Arial"/>
                <a:sym typeface="Arial"/>
              </a:rPr>
              <a:t>effectiveness of IT controls and business impact of identified issues</a:t>
            </a:r>
            <a:endParaRPr sz="1600" b="0" i="0" u="none" strike="noStrike" cap="none" dirty="0">
              <a:solidFill>
                <a:schemeClr val="dk1"/>
              </a:solidFill>
              <a:latin typeface="Arial"/>
              <a:ea typeface="Arial"/>
              <a:cs typeface="Arial"/>
              <a:sym typeface="Arial"/>
            </a:endParaRPr>
          </a:p>
          <a:p>
            <a:pPr marL="457200" marR="0" lvl="0" indent="-368300" algn="l" rtl="0">
              <a:lnSpc>
                <a:spcPct val="90000"/>
              </a:lnSpc>
              <a:spcBef>
                <a:spcPts val="1800"/>
              </a:spcBef>
              <a:spcAft>
                <a:spcPts val="0"/>
              </a:spcAft>
              <a:buClr>
                <a:schemeClr val="accent4"/>
              </a:buClr>
              <a:buSzPts val="2200"/>
              <a:buFont typeface="Arial"/>
              <a:buChar char="•"/>
            </a:pPr>
            <a:r>
              <a:rPr lang="en-US" sz="1600" b="1" i="0" u="none" strike="noStrike" cap="none" dirty="0">
                <a:solidFill>
                  <a:srgbClr val="5B5B5B"/>
                </a:solidFill>
                <a:latin typeface="Arial"/>
                <a:ea typeface="Arial"/>
                <a:cs typeface="Arial"/>
                <a:sym typeface="Arial"/>
              </a:rPr>
              <a:t>Continuously assess </a:t>
            </a:r>
            <a:r>
              <a:rPr lang="en-US" sz="1600" b="0" i="0" u="none" strike="noStrike" cap="none" dirty="0">
                <a:solidFill>
                  <a:srgbClr val="5B5B5B"/>
                </a:solidFill>
                <a:latin typeface="Arial"/>
                <a:ea typeface="Arial"/>
                <a:cs typeface="Arial"/>
                <a:sym typeface="Arial"/>
              </a:rPr>
              <a:t>to proactively measure risk, stay ahead of audit cycle, and maintain compliance</a:t>
            </a:r>
            <a:endParaRPr sz="1600" b="1" i="0" u="none" strike="noStrike" cap="none" dirty="0">
              <a:solidFill>
                <a:srgbClr val="5B5B5B"/>
              </a:solidFill>
              <a:latin typeface="Arial"/>
              <a:ea typeface="Arial"/>
              <a:cs typeface="Arial"/>
              <a:sym typeface="Arial"/>
            </a:endParaRPr>
          </a:p>
          <a:p>
            <a:pPr marL="457200" marR="0" lvl="0" indent="-368300" algn="l" rtl="0">
              <a:lnSpc>
                <a:spcPct val="90000"/>
              </a:lnSpc>
              <a:spcBef>
                <a:spcPts val="1800"/>
              </a:spcBef>
              <a:spcAft>
                <a:spcPts val="0"/>
              </a:spcAft>
              <a:buClr>
                <a:schemeClr val="accent4"/>
              </a:buClr>
              <a:buSzPts val="2200"/>
              <a:buFont typeface="Arial"/>
              <a:buChar char="•"/>
            </a:pPr>
            <a:r>
              <a:rPr lang="en-US" sz="1600" b="1" i="0" u="none" strike="noStrike" cap="none" dirty="0">
                <a:solidFill>
                  <a:srgbClr val="5B5B5B"/>
                </a:solidFill>
                <a:latin typeface="Arial"/>
                <a:ea typeface="Arial"/>
                <a:cs typeface="Arial"/>
                <a:sym typeface="Arial"/>
              </a:rPr>
              <a:t>Avoid </a:t>
            </a:r>
            <a:r>
              <a:rPr lang="en-US" sz="1600" b="0" i="0" u="none" strike="noStrike" cap="none" dirty="0">
                <a:solidFill>
                  <a:srgbClr val="5B5B5B"/>
                </a:solidFill>
                <a:latin typeface="Arial"/>
                <a:ea typeface="Arial"/>
                <a:cs typeface="Arial"/>
                <a:sym typeface="Arial"/>
              </a:rPr>
              <a:t>deficiencies and material findings</a:t>
            </a:r>
          </a:p>
          <a:p>
            <a:pPr marL="457200" marR="0" lvl="0" indent="-368300" algn="l" rtl="0">
              <a:lnSpc>
                <a:spcPct val="90000"/>
              </a:lnSpc>
              <a:spcBef>
                <a:spcPts val="1800"/>
              </a:spcBef>
              <a:spcAft>
                <a:spcPts val="0"/>
              </a:spcAft>
              <a:buClr>
                <a:schemeClr val="accent4"/>
              </a:buClr>
              <a:buSzPts val="2200"/>
              <a:buFont typeface="Arial"/>
              <a:buChar char="•"/>
            </a:pPr>
            <a:r>
              <a:rPr lang="en-US" sz="1600" b="1" dirty="0">
                <a:solidFill>
                  <a:srgbClr val="5B5B5B"/>
                </a:solidFill>
              </a:rPr>
              <a:t>Customer Testimonial: </a:t>
            </a:r>
            <a:r>
              <a:rPr lang="en-US" sz="1600" dirty="0">
                <a:solidFill>
                  <a:srgbClr val="5B5B5B"/>
                </a:solidFill>
              </a:rPr>
              <a:t>A Fortune 100 company saves over 1,000+ hours a year on audits alone, equating to roughly $75,000 per year</a:t>
            </a:r>
            <a:endParaRPr sz="1600" b="1" i="0" u="none" strike="noStrike" cap="none" dirty="0">
              <a:solidFill>
                <a:srgbClr val="5B5B5B"/>
              </a:solidFill>
              <a:latin typeface="Arial"/>
              <a:ea typeface="Arial"/>
              <a:cs typeface="Arial"/>
              <a:sym typeface="Arial"/>
            </a:endParaRPr>
          </a:p>
          <a:p>
            <a:pPr marL="457200" marR="0" lvl="0" indent="0" algn="l" rtl="0">
              <a:lnSpc>
                <a:spcPct val="90000"/>
              </a:lnSpc>
              <a:spcBef>
                <a:spcPts val="1800"/>
              </a:spcBef>
              <a:spcAft>
                <a:spcPts val="0"/>
              </a:spcAft>
              <a:buClr>
                <a:schemeClr val="accent4"/>
              </a:buClr>
              <a:buSzPts val="2200"/>
              <a:buFont typeface="Arial"/>
              <a:buNone/>
            </a:pPr>
            <a:endParaRPr sz="1600" b="0" i="0" u="none" strike="noStrike" cap="none" dirty="0">
              <a:solidFill>
                <a:srgbClr val="5B5B5B"/>
              </a:solidFill>
              <a:latin typeface="Arial"/>
              <a:ea typeface="Arial"/>
              <a:cs typeface="Arial"/>
              <a:sym typeface="Arial"/>
            </a:endParaRPr>
          </a:p>
        </p:txBody>
      </p:sp>
      <p:sp>
        <p:nvSpPr>
          <p:cNvPr id="737" name="Google Shape;737;p53"/>
          <p:cNvSpPr txBox="1"/>
          <p:nvPr/>
        </p:nvSpPr>
        <p:spPr>
          <a:xfrm>
            <a:off x="829235" y="316355"/>
            <a:ext cx="11811000" cy="6144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000" b="1" i="0" u="none" strike="noStrike" cap="none">
                <a:solidFill>
                  <a:srgbClr val="05325B"/>
                </a:solidFill>
                <a:latin typeface="Arial"/>
                <a:ea typeface="Arial"/>
                <a:cs typeface="Arial"/>
                <a:sym typeface="Arial"/>
              </a:rPr>
              <a:t>COMPLY </a:t>
            </a:r>
            <a:r>
              <a:rPr lang="en-US" sz="2000" b="0" i="0" u="none" strike="noStrike" cap="none">
                <a:solidFill>
                  <a:srgbClr val="05325B"/>
                </a:solidFill>
                <a:latin typeface="Arial"/>
                <a:ea typeface="Arial"/>
                <a:cs typeface="Arial"/>
                <a:sym typeface="Arial"/>
              </a:rPr>
              <a:t>| AUTOMATED COMPLIANCE TESTING &amp; VERIFICATION</a:t>
            </a:r>
            <a:endParaRPr sz="2000" b="0" i="0" u="none" strike="noStrike" cap="none">
              <a:solidFill>
                <a:schemeClr val="dk1"/>
              </a:solidFill>
              <a:latin typeface="Arial"/>
              <a:ea typeface="Arial"/>
              <a:cs typeface="Arial"/>
              <a:sym typeface="Arial"/>
            </a:endParaRPr>
          </a:p>
        </p:txBody>
      </p:sp>
      <p:grpSp>
        <p:nvGrpSpPr>
          <p:cNvPr id="738" name="Google Shape;738;p53"/>
          <p:cNvGrpSpPr/>
          <p:nvPr/>
        </p:nvGrpSpPr>
        <p:grpSpPr>
          <a:xfrm>
            <a:off x="7377475" y="1872307"/>
            <a:ext cx="4733684" cy="744900"/>
            <a:chOff x="7726398" y="1018065"/>
            <a:chExt cx="4733684" cy="744900"/>
          </a:xfrm>
        </p:grpSpPr>
        <p:sp>
          <p:nvSpPr>
            <p:cNvPr id="739" name="Google Shape;739;p53"/>
            <p:cNvSpPr txBox="1"/>
            <p:nvPr/>
          </p:nvSpPr>
          <p:spPr>
            <a:xfrm>
              <a:off x="7726398" y="1098015"/>
              <a:ext cx="9957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a:solidFill>
                    <a:schemeClr val="accent1"/>
                  </a:solidFill>
                  <a:latin typeface="Arial"/>
                  <a:ea typeface="Arial"/>
                  <a:cs typeface="Arial"/>
                  <a:sym typeface="Arial"/>
                </a:rPr>
                <a:t>92%</a:t>
              </a:r>
              <a:endParaRPr sz="2600" b="0" i="0" u="none" strike="noStrike" cap="none">
                <a:solidFill>
                  <a:schemeClr val="accent1"/>
                </a:solidFill>
                <a:latin typeface="Arial"/>
                <a:ea typeface="Arial"/>
                <a:cs typeface="Arial"/>
                <a:sym typeface="Arial"/>
              </a:endParaRPr>
            </a:p>
          </p:txBody>
        </p:sp>
        <p:cxnSp>
          <p:nvCxnSpPr>
            <p:cNvPr id="740" name="Google Shape;740;p53"/>
            <p:cNvCxnSpPr/>
            <p:nvPr/>
          </p:nvCxnSpPr>
          <p:spPr>
            <a:xfrm>
              <a:off x="8721523" y="1018065"/>
              <a:ext cx="0" cy="744900"/>
            </a:xfrm>
            <a:prstGeom prst="straightConnector1">
              <a:avLst/>
            </a:prstGeom>
            <a:noFill/>
            <a:ln w="19050" cap="flat" cmpd="sng">
              <a:solidFill>
                <a:srgbClr val="0070C0"/>
              </a:solidFill>
              <a:prstDash val="solid"/>
              <a:round/>
              <a:headEnd type="none" w="sm" len="sm"/>
              <a:tailEnd type="none" w="sm" len="sm"/>
            </a:ln>
          </p:spPr>
        </p:cxnSp>
        <p:sp>
          <p:nvSpPr>
            <p:cNvPr id="741" name="Google Shape;741;p53"/>
            <p:cNvSpPr txBox="1"/>
            <p:nvPr/>
          </p:nvSpPr>
          <p:spPr>
            <a:xfrm>
              <a:off x="8821097" y="1021199"/>
              <a:ext cx="3638985"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737373"/>
                  </a:solidFill>
                  <a:latin typeface="Arial"/>
                  <a:ea typeface="Arial"/>
                  <a:cs typeface="Arial"/>
                  <a:sym typeface="Arial"/>
                </a:rPr>
                <a:t>Of tasks associated with controls testing can be automated</a:t>
              </a:r>
              <a:endParaRPr sz="1800" b="0" i="0" u="none" strike="noStrike" cap="none">
                <a:solidFill>
                  <a:srgbClr val="737373"/>
                </a:solidFill>
                <a:latin typeface="Arial"/>
                <a:ea typeface="Arial"/>
                <a:cs typeface="Arial"/>
                <a:sym typeface="Arial"/>
              </a:endParaRPr>
            </a:p>
          </p:txBody>
        </p:sp>
      </p:grpSp>
      <p:grpSp>
        <p:nvGrpSpPr>
          <p:cNvPr id="742" name="Google Shape;742;p53"/>
          <p:cNvGrpSpPr/>
          <p:nvPr/>
        </p:nvGrpSpPr>
        <p:grpSpPr>
          <a:xfrm>
            <a:off x="7281219" y="3263101"/>
            <a:ext cx="4485189" cy="744900"/>
            <a:chOff x="7633119" y="3225054"/>
            <a:chExt cx="4485189" cy="744900"/>
          </a:xfrm>
        </p:grpSpPr>
        <p:cxnSp>
          <p:nvCxnSpPr>
            <p:cNvPr id="743" name="Google Shape;743;p53"/>
            <p:cNvCxnSpPr/>
            <p:nvPr/>
          </p:nvCxnSpPr>
          <p:spPr>
            <a:xfrm>
              <a:off x="8721523" y="3225054"/>
              <a:ext cx="0" cy="744900"/>
            </a:xfrm>
            <a:prstGeom prst="straightConnector1">
              <a:avLst/>
            </a:prstGeom>
            <a:noFill/>
            <a:ln w="19050" cap="flat" cmpd="sng">
              <a:solidFill>
                <a:srgbClr val="0070C0"/>
              </a:solidFill>
              <a:prstDash val="solid"/>
              <a:round/>
              <a:headEnd type="none" w="sm" len="sm"/>
              <a:tailEnd type="none" w="sm" len="sm"/>
            </a:ln>
          </p:spPr>
        </p:cxnSp>
        <p:sp>
          <p:nvSpPr>
            <p:cNvPr id="744" name="Google Shape;744;p53"/>
            <p:cNvSpPr txBox="1"/>
            <p:nvPr/>
          </p:nvSpPr>
          <p:spPr>
            <a:xfrm>
              <a:off x="8821098" y="3228188"/>
              <a:ext cx="3297210"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737373"/>
                  </a:solidFill>
                  <a:latin typeface="Arial"/>
                  <a:ea typeface="Arial"/>
                  <a:cs typeface="Arial"/>
                  <a:sym typeface="Arial"/>
                </a:rPr>
                <a:t>Reduction in time spent testing IT controls</a:t>
              </a:r>
              <a:endParaRPr sz="1800" b="0" i="0" u="none" strike="noStrike" cap="none">
                <a:solidFill>
                  <a:srgbClr val="737373"/>
                </a:solidFill>
                <a:latin typeface="Arial"/>
                <a:ea typeface="Arial"/>
                <a:cs typeface="Arial"/>
                <a:sym typeface="Arial"/>
              </a:endParaRPr>
            </a:p>
          </p:txBody>
        </p:sp>
        <p:sp>
          <p:nvSpPr>
            <p:cNvPr id="745" name="Google Shape;745;p53"/>
            <p:cNvSpPr txBox="1"/>
            <p:nvPr/>
          </p:nvSpPr>
          <p:spPr>
            <a:xfrm>
              <a:off x="7633119" y="3305004"/>
              <a:ext cx="11175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a:solidFill>
                    <a:schemeClr val="accent1"/>
                  </a:solidFill>
                  <a:latin typeface="Arial"/>
                  <a:ea typeface="Arial"/>
                  <a:cs typeface="Arial"/>
                  <a:sym typeface="Arial"/>
                </a:rPr>
                <a:t>90%</a:t>
              </a:r>
              <a:endParaRPr sz="2600" b="0" i="0" u="none" strike="noStrike" cap="none">
                <a:solidFill>
                  <a:schemeClr val="accent1"/>
                </a:solidFill>
                <a:latin typeface="Arial"/>
                <a:ea typeface="Arial"/>
                <a:cs typeface="Arial"/>
                <a:sym typeface="Arial"/>
              </a:endParaRPr>
            </a:p>
          </p:txBody>
        </p:sp>
      </p:grpSp>
      <p:grpSp>
        <p:nvGrpSpPr>
          <p:cNvPr id="746" name="Google Shape;746;p53"/>
          <p:cNvGrpSpPr/>
          <p:nvPr/>
        </p:nvGrpSpPr>
        <p:grpSpPr>
          <a:xfrm>
            <a:off x="7144106" y="4653894"/>
            <a:ext cx="4967052" cy="744900"/>
            <a:chOff x="7493042" y="5255323"/>
            <a:chExt cx="4967052" cy="744900"/>
          </a:xfrm>
        </p:grpSpPr>
        <p:cxnSp>
          <p:nvCxnSpPr>
            <p:cNvPr id="747" name="Google Shape;747;p53"/>
            <p:cNvCxnSpPr/>
            <p:nvPr/>
          </p:nvCxnSpPr>
          <p:spPr>
            <a:xfrm>
              <a:off x="8721523" y="5255323"/>
              <a:ext cx="0" cy="744900"/>
            </a:xfrm>
            <a:prstGeom prst="straightConnector1">
              <a:avLst/>
            </a:prstGeom>
            <a:noFill/>
            <a:ln w="19050" cap="flat" cmpd="sng">
              <a:solidFill>
                <a:srgbClr val="0070C0"/>
              </a:solidFill>
              <a:prstDash val="solid"/>
              <a:round/>
              <a:headEnd type="none" w="sm" len="sm"/>
              <a:tailEnd type="none" w="sm" len="sm"/>
            </a:ln>
          </p:spPr>
        </p:cxnSp>
        <p:sp>
          <p:nvSpPr>
            <p:cNvPr id="748" name="Google Shape;748;p53"/>
            <p:cNvSpPr txBox="1"/>
            <p:nvPr/>
          </p:nvSpPr>
          <p:spPr>
            <a:xfrm>
              <a:off x="8821098" y="5258457"/>
              <a:ext cx="3638997"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737373"/>
                  </a:solidFill>
                  <a:latin typeface="Arial"/>
                  <a:ea typeface="Arial"/>
                  <a:cs typeface="Arial"/>
                  <a:sym typeface="Arial"/>
                </a:rPr>
                <a:t>Saved per year compared to manual audit processes</a:t>
              </a:r>
              <a:endParaRPr sz="1800" b="0" i="0" u="none" strike="noStrike" cap="none">
                <a:solidFill>
                  <a:schemeClr val="dk1"/>
                </a:solidFill>
                <a:latin typeface="Arial"/>
                <a:ea typeface="Arial"/>
                <a:cs typeface="Arial"/>
                <a:sym typeface="Arial"/>
              </a:endParaRPr>
            </a:p>
          </p:txBody>
        </p:sp>
        <p:sp>
          <p:nvSpPr>
            <p:cNvPr id="749" name="Google Shape;749;p53"/>
            <p:cNvSpPr txBox="1"/>
            <p:nvPr/>
          </p:nvSpPr>
          <p:spPr>
            <a:xfrm>
              <a:off x="7493042" y="5335401"/>
              <a:ext cx="1182359" cy="58474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a:solidFill>
                    <a:schemeClr val="accent1"/>
                  </a:solidFill>
                  <a:latin typeface="Arial"/>
                  <a:ea typeface="Arial"/>
                  <a:cs typeface="Arial"/>
                  <a:sym typeface="Arial"/>
                </a:rPr>
                <a:t>$100K</a:t>
              </a:r>
              <a:endParaRPr sz="2600" b="0" i="0" u="none" strike="noStrike" cap="none">
                <a:solidFill>
                  <a:schemeClr val="accent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65"/>
          <p:cNvSpPr txBox="1"/>
          <p:nvPr/>
        </p:nvSpPr>
        <p:spPr>
          <a:xfrm>
            <a:off x="3949146" y="2585038"/>
            <a:ext cx="29685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 sz="3000" b="1" i="0" u="none" strike="noStrike" cap="none" dirty="0">
                <a:solidFill>
                  <a:schemeClr val="accent1"/>
                </a:solidFill>
                <a:latin typeface="Arial"/>
                <a:ea typeface="Arial"/>
                <a:cs typeface="Arial"/>
                <a:sym typeface="Arial"/>
              </a:rPr>
              <a:t>Thank You!</a:t>
            </a:r>
            <a:r>
              <a:rPr lang="en" sz="6000" b="1" i="0" u="none" strike="noStrike" cap="none" dirty="0">
                <a:solidFill>
                  <a:srgbClr val="FEFEFE"/>
                </a:solidFill>
                <a:latin typeface="Arial"/>
                <a:ea typeface="Arial"/>
                <a:cs typeface="Arial"/>
                <a:sym typeface="Arial"/>
              </a:rPr>
              <a:t>K YOU</a:t>
            </a:r>
            <a:endParaRPr sz="1400" b="0" i="0" u="none" strike="noStrike" cap="none" dirty="0">
              <a:solidFill>
                <a:srgbClr val="000000"/>
              </a:solidFill>
              <a:latin typeface="Arial"/>
              <a:ea typeface="Arial"/>
              <a:cs typeface="Arial"/>
              <a:sym typeface="Arial"/>
            </a:endParaRPr>
          </a:p>
        </p:txBody>
      </p:sp>
      <p:sp>
        <p:nvSpPr>
          <p:cNvPr id="589" name="Google Shape;589;p65"/>
          <p:cNvSpPr txBox="1"/>
          <p:nvPr/>
        </p:nvSpPr>
        <p:spPr>
          <a:xfrm>
            <a:off x="7396342" y="2828833"/>
            <a:ext cx="50787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A1446"/>
                </a:solidFill>
                <a:latin typeface="Arial"/>
                <a:ea typeface="Arial"/>
                <a:cs typeface="Arial"/>
                <a:sym typeface="Arial"/>
              </a:rPr>
              <a:t>@onapsis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44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A1446"/>
                </a:solidFill>
                <a:latin typeface="Arial"/>
                <a:ea typeface="Arial"/>
                <a:cs typeface="Arial"/>
                <a:sym typeface="Arial"/>
              </a:rPr>
              <a:t>linkedin.com/company/onapsis</a:t>
            </a:r>
            <a:endParaRPr sz="1800" b="0" i="0" u="none" strike="noStrike" cap="none">
              <a:solidFill>
                <a:srgbClr val="0A144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A1446"/>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4"/>
          <p:cNvPicPr preferRelativeResize="0"/>
          <p:nvPr/>
        </p:nvPicPr>
        <p:blipFill rotWithShape="1">
          <a:blip r:embed="rId3">
            <a:alphaModFix/>
          </a:blip>
          <a:srcRect/>
          <a:stretch/>
        </p:blipFill>
        <p:spPr>
          <a:xfrm>
            <a:off x="3460213" y="1657769"/>
            <a:ext cx="5210175" cy="3486150"/>
          </a:xfrm>
          <a:prstGeom prst="rect">
            <a:avLst/>
          </a:prstGeom>
          <a:noFill/>
          <a:ln>
            <a:noFill/>
          </a:ln>
        </p:spPr>
      </p:pic>
      <p:sp>
        <p:nvSpPr>
          <p:cNvPr id="143" name="Google Shape;143;p24"/>
          <p:cNvSpPr/>
          <p:nvPr/>
        </p:nvSpPr>
        <p:spPr>
          <a:xfrm>
            <a:off x="3966730" y="1321871"/>
            <a:ext cx="4173600" cy="4173600"/>
          </a:xfrm>
          <a:prstGeom prst="ellipse">
            <a:avLst/>
          </a:prstGeom>
          <a:noFill/>
          <a:ln w="12700" cap="flat" cmpd="sng">
            <a:solidFill>
              <a:srgbClr val="BFBFBF"/>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44" name="Google Shape;144;p24"/>
          <p:cNvSpPr/>
          <p:nvPr/>
        </p:nvSpPr>
        <p:spPr>
          <a:xfrm>
            <a:off x="5915468" y="5277451"/>
            <a:ext cx="711300" cy="699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45" name="Google Shape;145;p24"/>
          <p:cNvSpPr/>
          <p:nvPr/>
        </p:nvSpPr>
        <p:spPr>
          <a:xfrm>
            <a:off x="7478107" y="4129875"/>
            <a:ext cx="622800" cy="5913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rial"/>
              <a:ea typeface="Arial"/>
              <a:cs typeface="Arial"/>
              <a:sym typeface="Arial"/>
            </a:endParaRPr>
          </a:p>
        </p:txBody>
      </p:sp>
      <p:sp>
        <p:nvSpPr>
          <p:cNvPr id="146" name="Google Shape;146;p24"/>
          <p:cNvSpPr/>
          <p:nvPr/>
        </p:nvSpPr>
        <p:spPr>
          <a:xfrm>
            <a:off x="2366495" y="1731078"/>
            <a:ext cx="987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Cloud</a:t>
            </a:r>
            <a:endParaRPr sz="1500" b="0" i="0" u="none" strike="noStrike" cap="none">
              <a:solidFill>
                <a:schemeClr val="dk1"/>
              </a:solidFill>
              <a:latin typeface="Arial"/>
              <a:ea typeface="Arial"/>
              <a:cs typeface="Arial"/>
              <a:sym typeface="Arial"/>
            </a:endParaRPr>
          </a:p>
        </p:txBody>
      </p:sp>
      <p:sp>
        <p:nvSpPr>
          <p:cNvPr id="147" name="Google Shape;147;p24"/>
          <p:cNvSpPr/>
          <p:nvPr/>
        </p:nvSpPr>
        <p:spPr>
          <a:xfrm>
            <a:off x="7842729" y="4789068"/>
            <a:ext cx="2802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Cyberattackers</a:t>
            </a:r>
            <a:endParaRPr sz="2400" b="0" i="0" u="none" strike="noStrike" cap="none">
              <a:solidFill>
                <a:schemeClr val="dk1"/>
              </a:solidFill>
              <a:latin typeface="Arial"/>
              <a:ea typeface="Arial"/>
              <a:cs typeface="Arial"/>
              <a:sym typeface="Arial"/>
            </a:endParaRPr>
          </a:p>
        </p:txBody>
      </p:sp>
      <p:sp>
        <p:nvSpPr>
          <p:cNvPr id="148" name="Google Shape;148;p24"/>
          <p:cNvSpPr/>
          <p:nvPr/>
        </p:nvSpPr>
        <p:spPr>
          <a:xfrm>
            <a:off x="8616974" y="1826534"/>
            <a:ext cx="2257200" cy="831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Digital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Transformation</a:t>
            </a:r>
            <a:endParaRPr sz="1500" b="0" i="0" u="none" strike="noStrike" cap="none">
              <a:solidFill>
                <a:schemeClr val="dk1"/>
              </a:solidFill>
              <a:latin typeface="Arial"/>
              <a:ea typeface="Arial"/>
              <a:cs typeface="Arial"/>
              <a:sym typeface="Arial"/>
            </a:endParaRPr>
          </a:p>
        </p:txBody>
      </p:sp>
      <p:pic>
        <p:nvPicPr>
          <p:cNvPr id="149" name="Google Shape;149;p24" descr="A picture containing drawing, meter, clock&#10;&#10;Description automatically generated"/>
          <p:cNvPicPr preferRelativeResize="0"/>
          <p:nvPr/>
        </p:nvPicPr>
        <p:blipFill rotWithShape="1">
          <a:blip r:embed="rId4">
            <a:alphaModFix/>
          </a:blip>
          <a:srcRect/>
          <a:stretch/>
        </p:blipFill>
        <p:spPr>
          <a:xfrm>
            <a:off x="2460233" y="1233374"/>
            <a:ext cx="800293" cy="471850"/>
          </a:xfrm>
          <a:prstGeom prst="rect">
            <a:avLst/>
          </a:prstGeom>
          <a:noFill/>
          <a:ln>
            <a:noFill/>
          </a:ln>
        </p:spPr>
      </p:pic>
      <p:pic>
        <p:nvPicPr>
          <p:cNvPr id="150" name="Google Shape;150;p24" descr="A close up of a logo&#10;&#10;Description automatically generated"/>
          <p:cNvPicPr preferRelativeResize="0"/>
          <p:nvPr/>
        </p:nvPicPr>
        <p:blipFill rotWithShape="1">
          <a:blip r:embed="rId5">
            <a:alphaModFix/>
          </a:blip>
          <a:srcRect/>
          <a:stretch/>
        </p:blipFill>
        <p:spPr>
          <a:xfrm>
            <a:off x="2445131" y="3807176"/>
            <a:ext cx="800295" cy="800293"/>
          </a:xfrm>
          <a:prstGeom prst="rect">
            <a:avLst/>
          </a:prstGeom>
          <a:noFill/>
          <a:ln>
            <a:noFill/>
          </a:ln>
        </p:spPr>
      </p:pic>
      <p:pic>
        <p:nvPicPr>
          <p:cNvPr id="151" name="Google Shape;151;p24" descr="A picture containing clock&#10;&#10;Description automatically generated"/>
          <p:cNvPicPr preferRelativeResize="0"/>
          <p:nvPr/>
        </p:nvPicPr>
        <p:blipFill rotWithShape="1">
          <a:blip r:embed="rId6">
            <a:alphaModFix/>
          </a:blip>
          <a:srcRect/>
          <a:stretch/>
        </p:blipFill>
        <p:spPr>
          <a:xfrm>
            <a:off x="9490517" y="1266221"/>
            <a:ext cx="487374" cy="487374"/>
          </a:xfrm>
          <a:prstGeom prst="rect">
            <a:avLst/>
          </a:prstGeom>
          <a:noFill/>
          <a:ln>
            <a:noFill/>
          </a:ln>
        </p:spPr>
      </p:pic>
      <p:sp>
        <p:nvSpPr>
          <p:cNvPr id="152" name="Google Shape;152;p24"/>
          <p:cNvSpPr txBox="1"/>
          <p:nvPr/>
        </p:nvSpPr>
        <p:spPr>
          <a:xfrm>
            <a:off x="1609184" y="4966552"/>
            <a:ext cx="25323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endParaRPr sz="1100" b="1" i="1"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595959"/>
                </a:solidFill>
                <a:latin typeface="Arial"/>
                <a:ea typeface="Arial"/>
                <a:cs typeface="Arial"/>
                <a:sym typeface="Arial"/>
              </a:rPr>
              <a:t>DRIVING STRICTER</a:t>
            </a:r>
            <a:br>
              <a:rPr lang="en-US" sz="1100" b="1" i="1" u="none" strike="noStrike" cap="none">
                <a:solidFill>
                  <a:srgbClr val="595959"/>
                </a:solidFill>
                <a:latin typeface="Arial"/>
                <a:ea typeface="Arial"/>
                <a:cs typeface="Arial"/>
                <a:sym typeface="Arial"/>
              </a:rPr>
            </a:br>
            <a:r>
              <a:rPr lang="en-US" sz="1100" b="1" i="1" u="none" strike="noStrike" cap="none">
                <a:solidFill>
                  <a:srgbClr val="595959"/>
                </a:solidFill>
                <a:latin typeface="Arial"/>
                <a:ea typeface="Arial"/>
                <a:cs typeface="Arial"/>
                <a:sym typeface="Arial"/>
              </a:rPr>
              <a:t>AND AUTOMATED CONTROLS</a:t>
            </a:r>
            <a:endParaRPr sz="1500" b="0" i="0" u="none" strike="noStrike" cap="none">
              <a:solidFill>
                <a:srgbClr val="000000"/>
              </a:solidFill>
              <a:latin typeface="Arial"/>
              <a:ea typeface="Arial"/>
              <a:cs typeface="Arial"/>
              <a:sym typeface="Arial"/>
            </a:endParaRPr>
          </a:p>
        </p:txBody>
      </p:sp>
      <p:sp>
        <p:nvSpPr>
          <p:cNvPr id="153" name="Google Shape;153;p24"/>
          <p:cNvSpPr txBox="1"/>
          <p:nvPr/>
        </p:nvSpPr>
        <p:spPr>
          <a:xfrm>
            <a:off x="8388841" y="2622550"/>
            <a:ext cx="26439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595959"/>
                </a:solidFill>
                <a:latin typeface="Arial"/>
                <a:ea typeface="Arial"/>
                <a:cs typeface="Arial"/>
                <a:sym typeface="Arial"/>
              </a:rPr>
              <a:t>FORCING VELOCITY NOT SECURITY</a:t>
            </a:r>
            <a:endParaRPr sz="1500" b="0" i="0" u="none" strike="noStrike" cap="none">
              <a:solidFill>
                <a:srgbClr val="000000"/>
              </a:solidFill>
              <a:latin typeface="Arial"/>
              <a:ea typeface="Arial"/>
              <a:cs typeface="Arial"/>
              <a:sym typeface="Arial"/>
            </a:endParaRPr>
          </a:p>
        </p:txBody>
      </p:sp>
      <p:sp>
        <p:nvSpPr>
          <p:cNvPr id="154" name="Google Shape;154;p24"/>
          <p:cNvSpPr/>
          <p:nvPr/>
        </p:nvSpPr>
        <p:spPr>
          <a:xfrm>
            <a:off x="7581942" y="2042361"/>
            <a:ext cx="773700" cy="8565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cxnSp>
        <p:nvCxnSpPr>
          <p:cNvPr id="155" name="Google Shape;155;p24"/>
          <p:cNvCxnSpPr/>
          <p:nvPr/>
        </p:nvCxnSpPr>
        <p:spPr>
          <a:xfrm rot="10800000" flipH="1">
            <a:off x="7550155" y="2167669"/>
            <a:ext cx="192900" cy="33900"/>
          </a:xfrm>
          <a:prstGeom prst="straightConnector1">
            <a:avLst/>
          </a:prstGeom>
          <a:noFill/>
          <a:ln w="25400" cap="flat" cmpd="sng">
            <a:solidFill>
              <a:srgbClr val="BFBFBF"/>
            </a:solidFill>
            <a:prstDash val="solid"/>
            <a:miter lim="800000"/>
            <a:headEnd type="none" w="sm" len="sm"/>
            <a:tailEnd type="none" w="sm" len="sm"/>
          </a:ln>
        </p:spPr>
      </p:cxnSp>
      <p:cxnSp>
        <p:nvCxnSpPr>
          <p:cNvPr id="156" name="Google Shape;156;p24"/>
          <p:cNvCxnSpPr/>
          <p:nvPr/>
        </p:nvCxnSpPr>
        <p:spPr>
          <a:xfrm rot="10800000" flipH="1">
            <a:off x="7947297" y="2789102"/>
            <a:ext cx="99900" cy="164700"/>
          </a:xfrm>
          <a:prstGeom prst="straightConnector1">
            <a:avLst/>
          </a:prstGeom>
          <a:noFill/>
          <a:ln w="25400" cap="flat" cmpd="sng">
            <a:solidFill>
              <a:srgbClr val="BFBFBF"/>
            </a:solidFill>
            <a:prstDash val="solid"/>
            <a:miter lim="800000"/>
            <a:headEnd type="none" w="sm" len="sm"/>
            <a:tailEnd type="none" w="sm" len="sm"/>
          </a:ln>
        </p:spPr>
      </p:cxnSp>
      <p:sp>
        <p:nvSpPr>
          <p:cNvPr id="157" name="Google Shape;157;p24"/>
          <p:cNvSpPr/>
          <p:nvPr/>
        </p:nvSpPr>
        <p:spPr>
          <a:xfrm>
            <a:off x="3941585" y="1829794"/>
            <a:ext cx="608100" cy="6432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cxnSp>
        <p:nvCxnSpPr>
          <p:cNvPr id="158" name="Google Shape;158;p24"/>
          <p:cNvCxnSpPr/>
          <p:nvPr/>
        </p:nvCxnSpPr>
        <p:spPr>
          <a:xfrm rot="10800000">
            <a:off x="4188936" y="2462844"/>
            <a:ext cx="127500" cy="251100"/>
          </a:xfrm>
          <a:prstGeom prst="straightConnector1">
            <a:avLst/>
          </a:prstGeom>
          <a:noFill/>
          <a:ln w="25400" cap="flat" cmpd="sng">
            <a:solidFill>
              <a:srgbClr val="BFBFBF"/>
            </a:solidFill>
            <a:prstDash val="solid"/>
            <a:miter lim="800000"/>
            <a:headEnd type="none" w="sm" len="sm"/>
            <a:tailEnd type="none" w="sm" len="sm"/>
          </a:ln>
        </p:spPr>
      </p:cxnSp>
      <p:sp>
        <p:nvSpPr>
          <p:cNvPr id="159" name="Google Shape;159;p24"/>
          <p:cNvSpPr/>
          <p:nvPr/>
        </p:nvSpPr>
        <p:spPr>
          <a:xfrm>
            <a:off x="3691356" y="3923545"/>
            <a:ext cx="711300" cy="699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cxnSp>
        <p:nvCxnSpPr>
          <p:cNvPr id="160" name="Google Shape;160;p24"/>
          <p:cNvCxnSpPr/>
          <p:nvPr/>
        </p:nvCxnSpPr>
        <p:spPr>
          <a:xfrm rot="10800000" flipH="1">
            <a:off x="4045715" y="3851481"/>
            <a:ext cx="149100" cy="110700"/>
          </a:xfrm>
          <a:prstGeom prst="straightConnector1">
            <a:avLst/>
          </a:prstGeom>
          <a:noFill/>
          <a:ln w="25400" cap="flat" cmpd="sng">
            <a:solidFill>
              <a:srgbClr val="BFBFBF"/>
            </a:solidFill>
            <a:prstDash val="solid"/>
            <a:miter lim="800000"/>
            <a:headEnd type="none" w="sm" len="sm"/>
            <a:tailEnd type="none" w="sm" len="sm"/>
          </a:ln>
        </p:spPr>
      </p:cxnSp>
      <p:cxnSp>
        <p:nvCxnSpPr>
          <p:cNvPr id="161" name="Google Shape;161;p24"/>
          <p:cNvCxnSpPr/>
          <p:nvPr/>
        </p:nvCxnSpPr>
        <p:spPr>
          <a:xfrm>
            <a:off x="4282146" y="4504811"/>
            <a:ext cx="204300" cy="0"/>
          </a:xfrm>
          <a:prstGeom prst="straightConnector1">
            <a:avLst/>
          </a:prstGeom>
          <a:noFill/>
          <a:ln w="25400" cap="flat" cmpd="sng">
            <a:solidFill>
              <a:srgbClr val="BFBFBF"/>
            </a:solidFill>
            <a:prstDash val="solid"/>
            <a:miter lim="800000"/>
            <a:headEnd type="none" w="sm" len="sm"/>
            <a:tailEnd type="none" w="sm" len="sm"/>
          </a:ln>
        </p:spPr>
      </p:cxnSp>
      <p:cxnSp>
        <p:nvCxnSpPr>
          <p:cNvPr id="162" name="Google Shape;162;p24"/>
          <p:cNvCxnSpPr/>
          <p:nvPr/>
        </p:nvCxnSpPr>
        <p:spPr>
          <a:xfrm rot="10800000" flipH="1">
            <a:off x="6583318" y="5244749"/>
            <a:ext cx="46500" cy="197100"/>
          </a:xfrm>
          <a:prstGeom prst="straightConnector1">
            <a:avLst/>
          </a:prstGeom>
          <a:noFill/>
          <a:ln w="25400" cap="flat" cmpd="sng">
            <a:solidFill>
              <a:srgbClr val="BFBFBF"/>
            </a:solidFill>
            <a:prstDash val="solid"/>
            <a:miter lim="800000"/>
            <a:headEnd type="none" w="sm" len="sm"/>
            <a:tailEnd type="none" w="sm" len="sm"/>
          </a:ln>
        </p:spPr>
      </p:cxnSp>
      <p:sp>
        <p:nvSpPr>
          <p:cNvPr id="163" name="Google Shape;163;p24"/>
          <p:cNvSpPr txBox="1"/>
          <p:nvPr/>
        </p:nvSpPr>
        <p:spPr>
          <a:xfrm rot="2444659">
            <a:off x="4380711" y="2127317"/>
            <a:ext cx="325885" cy="4003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6B13"/>
                </a:solidFill>
                <a:latin typeface="Open Sans"/>
                <a:ea typeface="Open Sans"/>
                <a:cs typeface="Open Sans"/>
                <a:sym typeface="Open Sans"/>
              </a:rPr>
              <a:t>x</a:t>
            </a:r>
            <a:endParaRPr sz="1500" b="0" i="0" u="none" strike="noStrike" cap="none">
              <a:solidFill>
                <a:srgbClr val="000000"/>
              </a:solidFill>
              <a:latin typeface="Arial"/>
              <a:ea typeface="Arial"/>
              <a:cs typeface="Arial"/>
              <a:sym typeface="Arial"/>
            </a:endParaRPr>
          </a:p>
        </p:txBody>
      </p:sp>
      <p:sp>
        <p:nvSpPr>
          <p:cNvPr id="164" name="Google Shape;164;p24"/>
          <p:cNvSpPr txBox="1"/>
          <p:nvPr/>
        </p:nvSpPr>
        <p:spPr>
          <a:xfrm rot="-1895085">
            <a:off x="7456040" y="2437484"/>
            <a:ext cx="346533" cy="4001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6B13"/>
                </a:solidFill>
                <a:latin typeface="Open Sans"/>
                <a:ea typeface="Open Sans"/>
                <a:cs typeface="Open Sans"/>
                <a:sym typeface="Open Sans"/>
              </a:rPr>
              <a:t>x</a:t>
            </a:r>
            <a:endParaRPr sz="1500" b="0" i="0" u="none" strike="noStrike" cap="none">
              <a:solidFill>
                <a:srgbClr val="000000"/>
              </a:solidFill>
              <a:latin typeface="Arial"/>
              <a:ea typeface="Arial"/>
              <a:cs typeface="Arial"/>
              <a:sym typeface="Arial"/>
            </a:endParaRPr>
          </a:p>
        </p:txBody>
      </p:sp>
      <p:sp>
        <p:nvSpPr>
          <p:cNvPr id="165" name="Google Shape;165;p24"/>
          <p:cNvSpPr txBox="1"/>
          <p:nvPr/>
        </p:nvSpPr>
        <p:spPr>
          <a:xfrm rot="5334716">
            <a:off x="6063639" y="5145321"/>
            <a:ext cx="363366" cy="4002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6B13"/>
                </a:solidFill>
                <a:latin typeface="Open Sans"/>
                <a:ea typeface="Open Sans"/>
                <a:cs typeface="Open Sans"/>
                <a:sym typeface="Open Sans"/>
              </a:rPr>
              <a:t>x</a:t>
            </a:r>
            <a:endParaRPr sz="1500" b="0" i="0" u="none" strike="noStrike" cap="none">
              <a:solidFill>
                <a:srgbClr val="000000"/>
              </a:solidFill>
              <a:latin typeface="Arial"/>
              <a:ea typeface="Arial"/>
              <a:cs typeface="Arial"/>
              <a:sym typeface="Arial"/>
            </a:endParaRPr>
          </a:p>
        </p:txBody>
      </p:sp>
      <p:sp>
        <p:nvSpPr>
          <p:cNvPr id="166" name="Google Shape;166;p24"/>
          <p:cNvSpPr txBox="1"/>
          <p:nvPr/>
        </p:nvSpPr>
        <p:spPr>
          <a:xfrm rot="-2376978">
            <a:off x="4218624" y="3881958"/>
            <a:ext cx="325574" cy="4001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6B13"/>
                </a:solidFill>
                <a:latin typeface="Open Sans"/>
                <a:ea typeface="Open Sans"/>
                <a:cs typeface="Open Sans"/>
                <a:sym typeface="Open Sans"/>
              </a:rPr>
              <a:t>x</a:t>
            </a:r>
            <a:endParaRPr sz="1500" b="0" i="0" u="none" strike="noStrike" cap="none">
              <a:solidFill>
                <a:srgbClr val="000000"/>
              </a:solidFill>
              <a:latin typeface="Arial"/>
              <a:ea typeface="Arial"/>
              <a:cs typeface="Arial"/>
              <a:sym typeface="Arial"/>
            </a:endParaRPr>
          </a:p>
        </p:txBody>
      </p:sp>
      <p:pic>
        <p:nvPicPr>
          <p:cNvPr id="167" name="Google Shape;167;p24" descr="A close up of a sign&#10;&#10;Description automatically generated"/>
          <p:cNvPicPr preferRelativeResize="0"/>
          <p:nvPr/>
        </p:nvPicPr>
        <p:blipFill rotWithShape="1">
          <a:blip r:embed="rId7">
            <a:alphaModFix/>
          </a:blip>
          <a:srcRect/>
          <a:stretch/>
        </p:blipFill>
        <p:spPr>
          <a:xfrm>
            <a:off x="8887036" y="3959649"/>
            <a:ext cx="693811" cy="693811"/>
          </a:xfrm>
          <a:prstGeom prst="rect">
            <a:avLst/>
          </a:prstGeom>
          <a:noFill/>
          <a:ln>
            <a:noFill/>
          </a:ln>
        </p:spPr>
      </p:pic>
      <p:sp>
        <p:nvSpPr>
          <p:cNvPr id="168" name="Google Shape;168;p24"/>
          <p:cNvSpPr txBox="1"/>
          <p:nvPr/>
        </p:nvSpPr>
        <p:spPr>
          <a:xfrm rot="-2032658">
            <a:off x="4303087" y="2309589"/>
            <a:ext cx="2262024" cy="3231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lt1"/>
                </a:solidFill>
                <a:latin typeface="Arial"/>
                <a:ea typeface="Arial"/>
                <a:cs typeface="Arial"/>
                <a:sym typeface="Arial"/>
              </a:rPr>
              <a:t>IT OPS</a:t>
            </a:r>
            <a:endParaRPr sz="1500" b="0" i="0" u="none" strike="noStrike" cap="none">
              <a:solidFill>
                <a:srgbClr val="000000"/>
              </a:solidFill>
              <a:latin typeface="Arial"/>
              <a:ea typeface="Arial"/>
              <a:cs typeface="Arial"/>
              <a:sym typeface="Arial"/>
            </a:endParaRPr>
          </a:p>
        </p:txBody>
      </p:sp>
      <p:sp>
        <p:nvSpPr>
          <p:cNvPr id="169" name="Google Shape;169;p24"/>
          <p:cNvSpPr txBox="1"/>
          <p:nvPr/>
        </p:nvSpPr>
        <p:spPr>
          <a:xfrm rot="2120179">
            <a:off x="5818513" y="2358434"/>
            <a:ext cx="1885455" cy="32321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lt1"/>
                </a:solidFill>
                <a:latin typeface="Arial"/>
                <a:ea typeface="Arial"/>
                <a:cs typeface="Arial"/>
                <a:sym typeface="Arial"/>
              </a:rPr>
              <a:t>EXECUTIVES</a:t>
            </a:r>
            <a:endParaRPr sz="1500" b="0" i="0" u="none" strike="noStrike" cap="none">
              <a:solidFill>
                <a:srgbClr val="000000"/>
              </a:solidFill>
              <a:latin typeface="Arial"/>
              <a:ea typeface="Arial"/>
              <a:cs typeface="Arial"/>
              <a:sym typeface="Arial"/>
            </a:endParaRPr>
          </a:p>
        </p:txBody>
      </p:sp>
      <p:sp>
        <p:nvSpPr>
          <p:cNvPr id="170" name="Google Shape;170;p24"/>
          <p:cNvSpPr txBox="1"/>
          <p:nvPr/>
        </p:nvSpPr>
        <p:spPr>
          <a:xfrm rot="4205500">
            <a:off x="3985468" y="3535362"/>
            <a:ext cx="1885372" cy="5542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lt1"/>
                </a:solidFill>
                <a:latin typeface="Arial"/>
                <a:ea typeface="Arial"/>
                <a:cs typeface="Arial"/>
                <a:sym typeface="Arial"/>
              </a:rPr>
              <a:t>COMPLIANCE </a:t>
            </a:r>
            <a:br>
              <a:rPr lang="en-US" sz="1500" b="1" i="0" u="none" strike="noStrike" cap="none">
                <a:solidFill>
                  <a:schemeClr val="lt1"/>
                </a:solidFill>
                <a:latin typeface="Arial"/>
                <a:ea typeface="Arial"/>
                <a:cs typeface="Arial"/>
                <a:sym typeface="Arial"/>
              </a:rPr>
            </a:br>
            <a:r>
              <a:rPr lang="en-US" sz="1500" b="1" i="0" u="none" strike="noStrike" cap="none">
                <a:solidFill>
                  <a:schemeClr val="lt1"/>
                </a:solidFill>
                <a:latin typeface="Arial"/>
                <a:ea typeface="Arial"/>
                <a:cs typeface="Arial"/>
                <a:sym typeface="Arial"/>
              </a:rPr>
              <a:t>&amp; AUDIT</a:t>
            </a:r>
            <a:endParaRPr sz="1500" b="0" i="0" u="none" strike="noStrike" cap="none">
              <a:solidFill>
                <a:srgbClr val="000000"/>
              </a:solidFill>
              <a:latin typeface="Arial"/>
              <a:ea typeface="Arial"/>
              <a:cs typeface="Arial"/>
              <a:sym typeface="Arial"/>
            </a:endParaRPr>
          </a:p>
        </p:txBody>
      </p:sp>
      <p:sp>
        <p:nvSpPr>
          <p:cNvPr id="171" name="Google Shape;171;p24"/>
          <p:cNvSpPr txBox="1"/>
          <p:nvPr/>
        </p:nvSpPr>
        <p:spPr>
          <a:xfrm>
            <a:off x="5144638" y="4479868"/>
            <a:ext cx="1885500" cy="323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lt1"/>
                </a:solidFill>
                <a:latin typeface="Arial"/>
                <a:ea typeface="Arial"/>
                <a:cs typeface="Arial"/>
                <a:sym typeface="Arial"/>
              </a:rPr>
              <a:t>DEVELOPMENT</a:t>
            </a:r>
            <a:endParaRPr sz="1500" b="0" i="0" u="none" strike="noStrike" cap="none">
              <a:solidFill>
                <a:srgbClr val="000000"/>
              </a:solidFill>
              <a:latin typeface="Arial"/>
              <a:ea typeface="Arial"/>
              <a:cs typeface="Arial"/>
              <a:sym typeface="Arial"/>
            </a:endParaRPr>
          </a:p>
        </p:txBody>
      </p:sp>
      <p:sp>
        <p:nvSpPr>
          <p:cNvPr id="172" name="Google Shape;172;p24"/>
          <p:cNvSpPr txBox="1"/>
          <p:nvPr/>
        </p:nvSpPr>
        <p:spPr>
          <a:xfrm rot="-3974470">
            <a:off x="6254332" y="3667536"/>
            <a:ext cx="1885388" cy="3231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chemeClr val="lt1"/>
                </a:solidFill>
                <a:latin typeface="Arial"/>
                <a:ea typeface="Arial"/>
                <a:cs typeface="Arial"/>
                <a:sym typeface="Arial"/>
              </a:rPr>
              <a:t>INFOSEC</a:t>
            </a:r>
            <a:endParaRPr sz="1500" b="0" i="0" u="none" strike="noStrike" cap="none">
              <a:solidFill>
                <a:srgbClr val="000000"/>
              </a:solidFill>
              <a:latin typeface="Arial"/>
              <a:ea typeface="Arial"/>
              <a:cs typeface="Arial"/>
              <a:sym typeface="Arial"/>
            </a:endParaRPr>
          </a:p>
        </p:txBody>
      </p:sp>
      <p:sp>
        <p:nvSpPr>
          <p:cNvPr id="173" name="Google Shape;173;p24"/>
          <p:cNvSpPr/>
          <p:nvPr/>
        </p:nvSpPr>
        <p:spPr>
          <a:xfrm>
            <a:off x="5404192" y="2713944"/>
            <a:ext cx="1387200" cy="138720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cxnSp>
        <p:nvCxnSpPr>
          <p:cNvPr id="174" name="Google Shape;174;p24"/>
          <p:cNvCxnSpPr>
            <a:stCxn id="145" idx="7"/>
          </p:cNvCxnSpPr>
          <p:nvPr/>
        </p:nvCxnSpPr>
        <p:spPr>
          <a:xfrm rot="10800000">
            <a:off x="7917000" y="4032869"/>
            <a:ext cx="92700" cy="183600"/>
          </a:xfrm>
          <a:prstGeom prst="straightConnector1">
            <a:avLst/>
          </a:prstGeom>
          <a:noFill/>
          <a:ln w="25400" cap="flat" cmpd="sng">
            <a:solidFill>
              <a:srgbClr val="BFBFBF"/>
            </a:solidFill>
            <a:prstDash val="solid"/>
            <a:miter lim="800000"/>
            <a:headEnd type="none" w="sm" len="sm"/>
            <a:tailEnd type="none" w="sm" len="sm"/>
          </a:ln>
        </p:spPr>
      </p:cxnSp>
      <p:cxnSp>
        <p:nvCxnSpPr>
          <p:cNvPr id="175" name="Google Shape;175;p24"/>
          <p:cNvCxnSpPr/>
          <p:nvPr/>
        </p:nvCxnSpPr>
        <p:spPr>
          <a:xfrm rot="10800000">
            <a:off x="7438937" y="4638518"/>
            <a:ext cx="255300" cy="82500"/>
          </a:xfrm>
          <a:prstGeom prst="straightConnector1">
            <a:avLst/>
          </a:prstGeom>
          <a:noFill/>
          <a:ln w="25400" cap="flat" cmpd="sng">
            <a:solidFill>
              <a:srgbClr val="BFBFBF"/>
            </a:solidFill>
            <a:prstDash val="solid"/>
            <a:miter lim="800000"/>
            <a:headEnd type="none" w="sm" len="sm"/>
            <a:tailEnd type="none" w="sm" len="sm"/>
          </a:ln>
        </p:spPr>
      </p:cxnSp>
      <p:sp>
        <p:nvSpPr>
          <p:cNvPr id="176" name="Google Shape;176;p24"/>
          <p:cNvSpPr txBox="1"/>
          <p:nvPr/>
        </p:nvSpPr>
        <p:spPr>
          <a:xfrm rot="2492415">
            <a:off x="7576183" y="4089900"/>
            <a:ext cx="260124" cy="399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FF6B13"/>
                </a:solidFill>
                <a:latin typeface="Open Sans"/>
                <a:ea typeface="Open Sans"/>
                <a:cs typeface="Open Sans"/>
                <a:sym typeface="Open Sans"/>
              </a:rPr>
              <a:t>x</a:t>
            </a:r>
            <a:endParaRPr sz="1500" b="0" i="0" u="none" strike="noStrike" cap="none">
              <a:solidFill>
                <a:srgbClr val="000000"/>
              </a:solidFill>
              <a:latin typeface="Arial"/>
              <a:ea typeface="Arial"/>
              <a:cs typeface="Arial"/>
              <a:sym typeface="Arial"/>
            </a:endParaRPr>
          </a:p>
        </p:txBody>
      </p:sp>
      <p:sp>
        <p:nvSpPr>
          <p:cNvPr id="177" name="Google Shape;177;p24"/>
          <p:cNvSpPr txBox="1"/>
          <p:nvPr/>
        </p:nvSpPr>
        <p:spPr>
          <a:xfrm>
            <a:off x="1968610" y="4663211"/>
            <a:ext cx="18132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Compliance</a:t>
            </a:r>
            <a:endParaRPr sz="1500" b="0" i="0" u="none" strike="noStrike" cap="none">
              <a:solidFill>
                <a:schemeClr val="dk1"/>
              </a:solidFill>
              <a:latin typeface="Arial"/>
              <a:ea typeface="Arial"/>
              <a:cs typeface="Arial"/>
              <a:sym typeface="Arial"/>
            </a:endParaRPr>
          </a:p>
        </p:txBody>
      </p:sp>
      <p:sp>
        <p:nvSpPr>
          <p:cNvPr id="178" name="Google Shape;178;p24"/>
          <p:cNvSpPr/>
          <p:nvPr/>
        </p:nvSpPr>
        <p:spPr>
          <a:xfrm>
            <a:off x="5020922" y="5820860"/>
            <a:ext cx="2588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Constant Change</a:t>
            </a:r>
            <a:endParaRPr sz="1500" b="0" i="0" u="none" strike="noStrike" cap="none">
              <a:solidFill>
                <a:schemeClr val="dk1"/>
              </a:solidFill>
              <a:latin typeface="Arial"/>
              <a:ea typeface="Arial"/>
              <a:cs typeface="Arial"/>
              <a:sym typeface="Arial"/>
            </a:endParaRPr>
          </a:p>
        </p:txBody>
      </p:sp>
      <p:sp>
        <p:nvSpPr>
          <p:cNvPr id="179" name="Google Shape;179;p24"/>
          <p:cNvSpPr/>
          <p:nvPr/>
        </p:nvSpPr>
        <p:spPr>
          <a:xfrm rot="9313849">
            <a:off x="3426693" y="-204500"/>
            <a:ext cx="2217614" cy="2577082"/>
          </a:xfrm>
          <a:prstGeom prst="arc">
            <a:avLst>
              <a:gd name="adj1" fmla="val 18246466"/>
              <a:gd name="adj2" fmla="val 20775958"/>
            </a:avLst>
          </a:prstGeom>
          <a:noFill/>
          <a:ln w="349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0" name="Google Shape;180;p24"/>
          <p:cNvSpPr/>
          <p:nvPr/>
        </p:nvSpPr>
        <p:spPr>
          <a:xfrm rot="-9313849" flipH="1">
            <a:off x="6487339" y="70886"/>
            <a:ext cx="2217614" cy="2577082"/>
          </a:xfrm>
          <a:prstGeom prst="arc">
            <a:avLst>
              <a:gd name="adj1" fmla="val 18246466"/>
              <a:gd name="adj2" fmla="val 20775958"/>
            </a:avLst>
          </a:prstGeom>
          <a:noFill/>
          <a:ln w="349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1" name="Google Shape;181;p24"/>
          <p:cNvSpPr/>
          <p:nvPr/>
        </p:nvSpPr>
        <p:spPr>
          <a:xfrm rot="-7819179" flipH="1">
            <a:off x="6996933" y="2597719"/>
            <a:ext cx="2217598" cy="1821946"/>
          </a:xfrm>
          <a:prstGeom prst="arc">
            <a:avLst>
              <a:gd name="adj1" fmla="val 18246466"/>
              <a:gd name="adj2" fmla="val 20558689"/>
            </a:avLst>
          </a:prstGeom>
          <a:noFill/>
          <a:ln w="349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2" name="Google Shape;182;p24"/>
          <p:cNvSpPr/>
          <p:nvPr/>
        </p:nvSpPr>
        <p:spPr>
          <a:xfrm rot="7891884">
            <a:off x="3047786" y="2802364"/>
            <a:ext cx="1998551" cy="1348229"/>
          </a:xfrm>
          <a:prstGeom prst="arc">
            <a:avLst>
              <a:gd name="adj1" fmla="val 18246466"/>
              <a:gd name="adj2" fmla="val 20775958"/>
            </a:avLst>
          </a:prstGeom>
          <a:noFill/>
          <a:ln w="349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3" name="Google Shape;183;p24"/>
          <p:cNvSpPr/>
          <p:nvPr/>
        </p:nvSpPr>
        <p:spPr>
          <a:xfrm rot="1946575">
            <a:off x="4598001" y="4925078"/>
            <a:ext cx="1678227" cy="1821711"/>
          </a:xfrm>
          <a:prstGeom prst="arc">
            <a:avLst>
              <a:gd name="adj1" fmla="val 18246466"/>
              <a:gd name="adj2" fmla="val 19706208"/>
            </a:avLst>
          </a:prstGeom>
          <a:noFill/>
          <a:ln w="349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84" name="Google Shape;184;p24" descr="Fast Forward"/>
          <p:cNvPicPr preferRelativeResize="0"/>
          <p:nvPr/>
        </p:nvPicPr>
        <p:blipFill rotWithShape="1">
          <a:blip r:embed="rId8">
            <a:alphaModFix/>
          </a:blip>
          <a:srcRect/>
          <a:stretch/>
        </p:blipFill>
        <p:spPr>
          <a:xfrm>
            <a:off x="4488480" y="5996013"/>
            <a:ext cx="468411" cy="468411"/>
          </a:xfrm>
          <a:prstGeom prst="rect">
            <a:avLst/>
          </a:prstGeom>
          <a:noFill/>
          <a:ln>
            <a:noFill/>
          </a:ln>
        </p:spPr>
      </p:pic>
      <p:pic>
        <p:nvPicPr>
          <p:cNvPr id="185" name="Google Shape;185;p24" descr="Arrow circle"/>
          <p:cNvPicPr preferRelativeResize="0"/>
          <p:nvPr/>
        </p:nvPicPr>
        <p:blipFill rotWithShape="1">
          <a:blip r:embed="rId9">
            <a:alphaModFix/>
          </a:blip>
          <a:srcRect/>
          <a:stretch/>
        </p:blipFill>
        <p:spPr>
          <a:xfrm>
            <a:off x="4225685" y="5761275"/>
            <a:ext cx="958211" cy="958211"/>
          </a:xfrm>
          <a:prstGeom prst="rect">
            <a:avLst/>
          </a:prstGeom>
          <a:noFill/>
          <a:ln>
            <a:noFill/>
          </a:ln>
        </p:spPr>
      </p:pic>
      <p:sp>
        <p:nvSpPr>
          <p:cNvPr id="186" name="Google Shape;186;p24"/>
          <p:cNvSpPr txBox="1"/>
          <p:nvPr/>
        </p:nvSpPr>
        <p:spPr>
          <a:xfrm>
            <a:off x="5070606" y="6216490"/>
            <a:ext cx="24816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595959"/>
                </a:solidFill>
                <a:latin typeface="Arial"/>
                <a:ea typeface="Arial"/>
                <a:cs typeface="Arial"/>
                <a:sym typeface="Arial"/>
              </a:rPr>
              <a:t>ERRORS CAN DISRUPT BUSINESS OPERATIONS</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sp>
        <p:nvSpPr>
          <p:cNvPr id="187" name="Google Shape;187;p24"/>
          <p:cNvSpPr txBox="1"/>
          <p:nvPr/>
        </p:nvSpPr>
        <p:spPr>
          <a:xfrm>
            <a:off x="8281962" y="5222954"/>
            <a:ext cx="19425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595959"/>
                </a:solidFill>
                <a:latin typeface="Arial"/>
                <a:ea typeface="Arial"/>
                <a:cs typeface="Arial"/>
                <a:sym typeface="Arial"/>
              </a:rPr>
              <a:t>EVOLVED TO TARGET THE CORE</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cxnSp>
        <p:nvCxnSpPr>
          <p:cNvPr id="188" name="Google Shape;188;p24"/>
          <p:cNvCxnSpPr/>
          <p:nvPr/>
        </p:nvCxnSpPr>
        <p:spPr>
          <a:xfrm rot="10800000">
            <a:off x="4524439" y="2007917"/>
            <a:ext cx="269700" cy="31500"/>
          </a:xfrm>
          <a:prstGeom prst="straightConnector1">
            <a:avLst/>
          </a:prstGeom>
          <a:noFill/>
          <a:ln w="25400" cap="flat" cmpd="sng">
            <a:solidFill>
              <a:srgbClr val="BFBFBF"/>
            </a:solidFill>
            <a:prstDash val="solid"/>
            <a:miter lim="800000"/>
            <a:headEnd type="none" w="sm" len="sm"/>
            <a:tailEnd type="none" w="sm" len="sm"/>
          </a:ln>
        </p:spPr>
      </p:cxnSp>
      <p:sp>
        <p:nvSpPr>
          <p:cNvPr id="189" name="Google Shape;189;p24"/>
          <p:cNvSpPr txBox="1"/>
          <p:nvPr/>
        </p:nvSpPr>
        <p:spPr>
          <a:xfrm>
            <a:off x="5201899" y="3025789"/>
            <a:ext cx="18171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800" b="1" i="0" u="none" strike="noStrike" cap="none">
                <a:solidFill>
                  <a:schemeClr val="lt1"/>
                </a:solidFill>
                <a:latin typeface="Arial"/>
                <a:ea typeface="Arial"/>
                <a:cs typeface="Arial"/>
                <a:sym typeface="Arial"/>
              </a:rPr>
              <a:t>BUSINESS-</a:t>
            </a:r>
            <a:br>
              <a:rPr lang="en-US" sz="1800" b="1" i="0" u="none" strike="noStrike" cap="none">
                <a:solidFill>
                  <a:schemeClr val="lt1"/>
                </a:solidFill>
                <a:latin typeface="Arial"/>
                <a:ea typeface="Arial"/>
                <a:cs typeface="Arial"/>
                <a:sym typeface="Arial"/>
              </a:rPr>
            </a:br>
            <a:r>
              <a:rPr lang="en-US" sz="1800" b="1" i="0" u="none" strike="noStrike" cap="none">
                <a:solidFill>
                  <a:schemeClr val="lt1"/>
                </a:solidFill>
                <a:latin typeface="Arial"/>
                <a:ea typeface="Arial"/>
                <a:cs typeface="Arial"/>
                <a:sym typeface="Arial"/>
              </a:rPr>
              <a:t>CRITICAL APPS</a:t>
            </a:r>
            <a:endParaRPr sz="1800" b="1" i="0" u="none" strike="noStrike" cap="none">
              <a:solidFill>
                <a:srgbClr val="000000"/>
              </a:solidFill>
              <a:latin typeface="Arial"/>
              <a:ea typeface="Arial"/>
              <a:cs typeface="Arial"/>
              <a:sym typeface="Arial"/>
            </a:endParaRPr>
          </a:p>
        </p:txBody>
      </p:sp>
      <p:sp>
        <p:nvSpPr>
          <p:cNvPr id="190" name="Google Shape;190;p24"/>
          <p:cNvSpPr txBox="1"/>
          <p:nvPr/>
        </p:nvSpPr>
        <p:spPr>
          <a:xfrm>
            <a:off x="2011458" y="2139561"/>
            <a:ext cx="18837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1" u="none" strike="noStrike" cap="none">
                <a:solidFill>
                  <a:srgbClr val="595959"/>
                </a:solidFill>
                <a:latin typeface="Arial"/>
                <a:ea typeface="Arial"/>
                <a:cs typeface="Arial"/>
                <a:sym typeface="Arial"/>
              </a:rPr>
              <a:t>IS EVAPORATING THE PERIMETER</a:t>
            </a:r>
            <a:br>
              <a:rPr lang="en-US" sz="1100" b="0" i="1" u="none" strike="noStrike" cap="none">
                <a:solidFill>
                  <a:srgbClr val="595959"/>
                </a:solidFill>
                <a:latin typeface="Arial"/>
                <a:ea typeface="Arial"/>
                <a:cs typeface="Arial"/>
                <a:sym typeface="Arial"/>
              </a:rPr>
            </a:br>
            <a:endParaRPr sz="11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p:txBody>
      </p:sp>
      <p:cxnSp>
        <p:nvCxnSpPr>
          <p:cNvPr id="191" name="Google Shape;191;p24"/>
          <p:cNvCxnSpPr/>
          <p:nvPr/>
        </p:nvCxnSpPr>
        <p:spPr>
          <a:xfrm rot="10800000">
            <a:off x="5823365" y="5307006"/>
            <a:ext cx="108300" cy="188700"/>
          </a:xfrm>
          <a:prstGeom prst="straightConnector1">
            <a:avLst/>
          </a:prstGeom>
          <a:noFill/>
          <a:ln w="25400" cap="flat" cmpd="sng">
            <a:solidFill>
              <a:srgbClr val="BFBFBF"/>
            </a:solidFill>
            <a:prstDash val="solid"/>
            <a:miter lim="800000"/>
            <a:headEnd type="none" w="sm" len="sm"/>
            <a:tailEnd type="none" w="sm" len="sm"/>
          </a:ln>
        </p:spPr>
      </p:cxnSp>
      <p:sp>
        <p:nvSpPr>
          <p:cNvPr id="192" name="Google Shape;192;p24"/>
          <p:cNvSpPr txBox="1"/>
          <p:nvPr/>
        </p:nvSpPr>
        <p:spPr>
          <a:xfrm>
            <a:off x="880233" y="329767"/>
            <a:ext cx="11311500" cy="634500"/>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1100"/>
              </a:spcBef>
              <a:spcAft>
                <a:spcPts val="0"/>
              </a:spcAft>
              <a:buNone/>
            </a:pPr>
            <a:r>
              <a:rPr lang="en-US" sz="2800" dirty="0">
                <a:solidFill>
                  <a:srgbClr val="0A1446"/>
                </a:solidFill>
              </a:rPr>
              <a:t>WE’RE FACING A PERFECT STORM OF COMPLEXITY</a:t>
            </a:r>
            <a:endParaRPr sz="2800" dirty="0">
              <a:solidFill>
                <a:srgbClr val="0A144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pSp>
        <p:nvGrpSpPr>
          <p:cNvPr id="260" name="Google Shape;260;p35"/>
          <p:cNvGrpSpPr/>
          <p:nvPr/>
        </p:nvGrpSpPr>
        <p:grpSpPr>
          <a:xfrm>
            <a:off x="1078484" y="3185372"/>
            <a:ext cx="5322177" cy="5438580"/>
            <a:chOff x="1169750" y="1237225"/>
            <a:chExt cx="4830000" cy="4830000"/>
          </a:xfrm>
        </p:grpSpPr>
        <p:sp>
          <p:nvSpPr>
            <p:cNvPr id="261" name="Google Shape;261;p35"/>
            <p:cNvSpPr/>
            <p:nvPr/>
          </p:nvSpPr>
          <p:spPr>
            <a:xfrm>
              <a:off x="1169750" y="1237225"/>
              <a:ext cx="4830000" cy="4830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900"/>
                <a:buFont typeface="Arial"/>
                <a:buNone/>
              </a:pPr>
              <a:endParaRPr sz="1900" b="0" i="0" u="none" strike="noStrike" cap="none">
                <a:solidFill>
                  <a:schemeClr val="dk1"/>
                </a:solidFill>
                <a:latin typeface="Arial"/>
                <a:ea typeface="Arial"/>
                <a:cs typeface="Arial"/>
                <a:sym typeface="Arial"/>
              </a:endParaRPr>
            </a:p>
          </p:txBody>
        </p:sp>
        <p:sp>
          <p:nvSpPr>
            <p:cNvPr id="262" name="Google Shape;262;p35"/>
            <p:cNvSpPr/>
            <p:nvPr/>
          </p:nvSpPr>
          <p:spPr>
            <a:xfrm>
              <a:off x="1659800" y="1727275"/>
              <a:ext cx="3849900" cy="3849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900"/>
                <a:buFont typeface="Arial"/>
                <a:buNone/>
              </a:pPr>
              <a:endParaRPr sz="1900" b="0" i="0" u="none" strike="noStrike" cap="none">
                <a:solidFill>
                  <a:schemeClr val="dk1"/>
                </a:solidFill>
                <a:latin typeface="Arial"/>
                <a:ea typeface="Arial"/>
                <a:cs typeface="Arial"/>
                <a:sym typeface="Arial"/>
              </a:endParaRPr>
            </a:p>
          </p:txBody>
        </p:sp>
        <p:sp>
          <p:nvSpPr>
            <p:cNvPr id="263" name="Google Shape;263;p35"/>
            <p:cNvSpPr/>
            <p:nvPr/>
          </p:nvSpPr>
          <p:spPr>
            <a:xfrm>
              <a:off x="2117900" y="2185375"/>
              <a:ext cx="2933700" cy="2933700"/>
            </a:xfrm>
            <a:prstGeom prst="ellipse">
              <a:avLst/>
            </a:prstGeom>
            <a:solidFill>
              <a:srgbClr val="9FC5E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900"/>
                <a:buFont typeface="Arial"/>
                <a:buNone/>
              </a:pPr>
              <a:endParaRPr sz="1900" b="0" i="0" u="none" strike="noStrike" cap="none">
                <a:solidFill>
                  <a:schemeClr val="dk1"/>
                </a:solidFill>
                <a:latin typeface="Arial"/>
                <a:ea typeface="Arial"/>
                <a:cs typeface="Arial"/>
                <a:sym typeface="Arial"/>
              </a:endParaRPr>
            </a:p>
          </p:txBody>
        </p:sp>
        <p:sp>
          <p:nvSpPr>
            <p:cNvPr id="264" name="Google Shape;264;p35"/>
            <p:cNvSpPr/>
            <p:nvPr/>
          </p:nvSpPr>
          <p:spPr>
            <a:xfrm>
              <a:off x="2567600" y="2635075"/>
              <a:ext cx="2034300" cy="20343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900"/>
                <a:buFont typeface="Arial"/>
                <a:buNone/>
              </a:pPr>
              <a:endParaRPr sz="1900" b="0" i="0" u="none" strike="noStrike" cap="none">
                <a:solidFill>
                  <a:schemeClr val="dk1"/>
                </a:solidFill>
                <a:latin typeface="Arial"/>
                <a:ea typeface="Arial"/>
                <a:cs typeface="Arial"/>
                <a:sym typeface="Arial"/>
              </a:endParaRPr>
            </a:p>
          </p:txBody>
        </p:sp>
        <p:sp>
          <p:nvSpPr>
            <p:cNvPr id="265" name="Google Shape;265;p35"/>
            <p:cNvSpPr/>
            <p:nvPr/>
          </p:nvSpPr>
          <p:spPr>
            <a:xfrm>
              <a:off x="3030200" y="3097675"/>
              <a:ext cx="1109100" cy="1109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900"/>
                <a:buFont typeface="Arial"/>
                <a:buNone/>
              </a:pPr>
              <a:endParaRPr sz="1900" b="0" i="0" u="none" strike="noStrike" cap="none">
                <a:solidFill>
                  <a:schemeClr val="dk1"/>
                </a:solidFill>
                <a:latin typeface="Arial"/>
                <a:ea typeface="Arial"/>
                <a:cs typeface="Arial"/>
                <a:sym typeface="Arial"/>
              </a:endParaRPr>
            </a:p>
          </p:txBody>
        </p:sp>
        <p:sp>
          <p:nvSpPr>
            <p:cNvPr id="266" name="Google Shape;266;p35"/>
            <p:cNvSpPr txBox="1"/>
            <p:nvPr/>
          </p:nvSpPr>
          <p:spPr>
            <a:xfrm>
              <a:off x="2558038" y="1294433"/>
              <a:ext cx="2034300" cy="4236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PERIMETER</a:t>
              </a:r>
              <a:endParaRPr sz="1900" b="0" i="0" u="none" strike="noStrike" cap="none">
                <a:solidFill>
                  <a:schemeClr val="lt1"/>
                </a:solidFill>
                <a:latin typeface="Arial"/>
                <a:ea typeface="Arial"/>
                <a:cs typeface="Arial"/>
                <a:sym typeface="Arial"/>
              </a:endParaRPr>
            </a:p>
          </p:txBody>
        </p:sp>
        <p:sp>
          <p:nvSpPr>
            <p:cNvPr id="267" name="Google Shape;267;p35"/>
            <p:cNvSpPr txBox="1"/>
            <p:nvPr/>
          </p:nvSpPr>
          <p:spPr>
            <a:xfrm>
              <a:off x="2558038" y="1739908"/>
              <a:ext cx="2034300" cy="4236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NETWORK</a:t>
              </a:r>
              <a:endParaRPr sz="1900" b="0" i="0" u="none" strike="noStrike" cap="none">
                <a:solidFill>
                  <a:schemeClr val="lt1"/>
                </a:solidFill>
                <a:latin typeface="Arial"/>
                <a:ea typeface="Arial"/>
                <a:cs typeface="Arial"/>
                <a:sym typeface="Arial"/>
              </a:endParaRPr>
            </a:p>
          </p:txBody>
        </p:sp>
        <p:sp>
          <p:nvSpPr>
            <p:cNvPr id="268" name="Google Shape;268;p35"/>
            <p:cNvSpPr txBox="1"/>
            <p:nvPr/>
          </p:nvSpPr>
          <p:spPr>
            <a:xfrm>
              <a:off x="2558038" y="2234883"/>
              <a:ext cx="2034300" cy="4236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ENDPOINT</a:t>
              </a:r>
              <a:endParaRPr sz="1900" b="0" i="0" u="none" strike="noStrike" cap="none">
                <a:solidFill>
                  <a:schemeClr val="lt1"/>
                </a:solidFill>
                <a:latin typeface="Arial"/>
                <a:ea typeface="Arial"/>
                <a:cs typeface="Arial"/>
                <a:sym typeface="Arial"/>
              </a:endParaRPr>
            </a:p>
          </p:txBody>
        </p:sp>
        <p:sp>
          <p:nvSpPr>
            <p:cNvPr id="269" name="Google Shape;269;p35"/>
            <p:cNvSpPr txBox="1"/>
            <p:nvPr/>
          </p:nvSpPr>
          <p:spPr>
            <a:xfrm>
              <a:off x="2558038" y="2729858"/>
              <a:ext cx="2034300" cy="4236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accent1"/>
                </a:buClr>
                <a:buSzPts val="1900"/>
                <a:buFont typeface="Arial"/>
                <a:buNone/>
              </a:pPr>
              <a:r>
                <a:rPr lang="en-US" sz="1900" b="1" i="0" u="none" strike="noStrike" cap="none">
                  <a:solidFill>
                    <a:schemeClr val="accent1"/>
                  </a:solidFill>
                  <a:latin typeface="Arial"/>
                  <a:ea typeface="Arial"/>
                  <a:cs typeface="Arial"/>
                  <a:sym typeface="Arial"/>
                </a:rPr>
                <a:t>APPLICATION</a:t>
              </a:r>
              <a:endParaRPr sz="1900" b="1" i="0" u="none" strike="noStrike" cap="none">
                <a:solidFill>
                  <a:schemeClr val="accent1"/>
                </a:solidFill>
                <a:latin typeface="Arial"/>
                <a:ea typeface="Arial"/>
                <a:cs typeface="Arial"/>
                <a:sym typeface="Arial"/>
              </a:endParaRPr>
            </a:p>
          </p:txBody>
        </p:sp>
        <p:sp>
          <p:nvSpPr>
            <p:cNvPr id="270" name="Google Shape;270;p35"/>
            <p:cNvSpPr txBox="1"/>
            <p:nvPr/>
          </p:nvSpPr>
          <p:spPr>
            <a:xfrm>
              <a:off x="2558038" y="3194996"/>
              <a:ext cx="2034300" cy="4236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DATA</a:t>
              </a:r>
              <a:endParaRPr sz="1900" b="0" i="0" u="none" strike="noStrike" cap="none">
                <a:solidFill>
                  <a:schemeClr val="lt1"/>
                </a:solidFill>
                <a:latin typeface="Arial"/>
                <a:ea typeface="Arial"/>
                <a:cs typeface="Arial"/>
                <a:sym typeface="Arial"/>
              </a:endParaRPr>
            </a:p>
          </p:txBody>
        </p:sp>
      </p:grpSp>
      <p:sp>
        <p:nvSpPr>
          <p:cNvPr id="271" name="Google Shape;271;p35"/>
          <p:cNvSpPr/>
          <p:nvPr/>
        </p:nvSpPr>
        <p:spPr>
          <a:xfrm>
            <a:off x="1011467" y="5804700"/>
            <a:ext cx="5418000" cy="2819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900"/>
              <a:buFont typeface="Arial"/>
              <a:buNone/>
            </a:pPr>
            <a:endParaRPr sz="1900" b="0" i="0" u="none" strike="noStrike" cap="none">
              <a:solidFill>
                <a:schemeClr val="dk1"/>
              </a:solidFill>
              <a:latin typeface="Arial"/>
              <a:ea typeface="Arial"/>
              <a:cs typeface="Arial"/>
              <a:sym typeface="Arial"/>
            </a:endParaRPr>
          </a:p>
        </p:txBody>
      </p:sp>
      <p:sp>
        <p:nvSpPr>
          <p:cNvPr id="272" name="Google Shape;272;p35"/>
          <p:cNvSpPr/>
          <p:nvPr/>
        </p:nvSpPr>
        <p:spPr>
          <a:xfrm>
            <a:off x="2457921" y="4744520"/>
            <a:ext cx="2588400" cy="658800"/>
          </a:xfrm>
          <a:prstGeom prst="ellipse">
            <a:avLst/>
          </a:prstGeom>
          <a:noFill/>
          <a:ln w="28575" cap="flat" cmpd="sng">
            <a:solidFill>
              <a:srgbClr val="FF6B1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900"/>
              <a:buFont typeface="Arial"/>
              <a:buNone/>
            </a:pPr>
            <a:endParaRPr sz="1900" b="0" i="0" u="none" strike="noStrike" cap="none">
              <a:solidFill>
                <a:schemeClr val="dk1"/>
              </a:solidFill>
              <a:latin typeface="Arial"/>
              <a:ea typeface="Arial"/>
              <a:cs typeface="Arial"/>
              <a:sym typeface="Arial"/>
            </a:endParaRPr>
          </a:p>
        </p:txBody>
      </p:sp>
      <p:sp>
        <p:nvSpPr>
          <p:cNvPr id="273" name="Google Shape;273;p35"/>
          <p:cNvSpPr/>
          <p:nvPr/>
        </p:nvSpPr>
        <p:spPr>
          <a:xfrm>
            <a:off x="7113450" y="2810074"/>
            <a:ext cx="4699200" cy="2994900"/>
          </a:xfrm>
          <a:prstGeom prst="rect">
            <a:avLst/>
          </a:prstGeom>
          <a:noFill/>
          <a:ln w="28575" cap="flat" cmpd="sng">
            <a:solidFill>
              <a:srgbClr val="FF6B1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900"/>
              <a:buFont typeface="Arial"/>
              <a:buNone/>
            </a:pPr>
            <a:endParaRPr sz="1900" b="0" i="0" u="none" strike="noStrike" cap="none">
              <a:solidFill>
                <a:schemeClr val="dk1"/>
              </a:solidFill>
              <a:latin typeface="Arial"/>
              <a:ea typeface="Arial"/>
              <a:cs typeface="Arial"/>
              <a:sym typeface="Arial"/>
            </a:endParaRPr>
          </a:p>
        </p:txBody>
      </p:sp>
      <p:cxnSp>
        <p:nvCxnSpPr>
          <p:cNvPr id="274" name="Google Shape;274;p35"/>
          <p:cNvCxnSpPr>
            <a:stCxn id="272" idx="7"/>
          </p:cNvCxnSpPr>
          <p:nvPr/>
        </p:nvCxnSpPr>
        <p:spPr>
          <a:xfrm rot="10800000" flipH="1">
            <a:off x="4667259" y="3671899"/>
            <a:ext cx="2446500" cy="1169100"/>
          </a:xfrm>
          <a:prstGeom prst="straightConnector1">
            <a:avLst/>
          </a:prstGeom>
          <a:noFill/>
          <a:ln w="28575" cap="flat" cmpd="sng">
            <a:solidFill>
              <a:schemeClr val="accent1"/>
            </a:solidFill>
            <a:prstDash val="solid"/>
            <a:round/>
            <a:headEnd type="none" w="sm" len="sm"/>
            <a:tailEnd type="none" w="sm" len="sm"/>
          </a:ln>
        </p:spPr>
      </p:cxnSp>
      <p:sp>
        <p:nvSpPr>
          <p:cNvPr id="275" name="Google Shape;275;p35"/>
          <p:cNvSpPr txBox="1"/>
          <p:nvPr/>
        </p:nvSpPr>
        <p:spPr>
          <a:xfrm>
            <a:off x="7113550" y="2810074"/>
            <a:ext cx="4699200" cy="2994900"/>
          </a:xfrm>
          <a:prstGeom prst="rect">
            <a:avLst/>
          </a:prstGeom>
          <a:noFill/>
          <a:ln>
            <a:noFill/>
          </a:ln>
        </p:spPr>
        <p:txBody>
          <a:bodyPr spcFirstLastPara="1" wrap="square" lIns="91425" tIns="91425" rIns="91425" bIns="91425" anchor="ctr" anchorCtr="0">
            <a:noAutofit/>
          </a:bodyPr>
          <a:lstStyle/>
          <a:p>
            <a:pPr marL="457200" marR="0" lvl="0" indent="-311150" algn="l" rtl="0">
              <a:spcBef>
                <a:spcPts val="1100"/>
              </a:spcBef>
              <a:spcAft>
                <a:spcPts val="0"/>
              </a:spcAft>
              <a:buClr>
                <a:schemeClr val="dk1"/>
              </a:buClr>
              <a:buSzPts val="1500"/>
              <a:buFont typeface="Arial"/>
              <a:buChar char="●"/>
            </a:pPr>
            <a:r>
              <a:rPr lang="en-US" sz="1900" b="1" i="0" u="none" strike="noStrike" cap="none">
                <a:solidFill>
                  <a:schemeClr val="dk1"/>
                </a:solidFill>
                <a:latin typeface="Arial"/>
                <a:ea typeface="Arial"/>
                <a:cs typeface="Arial"/>
                <a:sym typeface="Arial"/>
              </a:rPr>
              <a:t>Attacks on the application layer</a:t>
            </a:r>
            <a:r>
              <a:rPr lang="en-US" sz="1900" b="0" i="0" u="none" strike="noStrike" cap="none">
                <a:solidFill>
                  <a:schemeClr val="dk1"/>
                </a:solidFill>
                <a:latin typeface="Arial"/>
                <a:ea typeface="Arial"/>
                <a:cs typeface="Arial"/>
                <a:sym typeface="Arial"/>
              </a:rPr>
              <a:t> are the #1 concern of CIOs, which increased YoY </a:t>
            </a:r>
            <a:endParaRPr sz="1900" b="0" i="0" u="none" strike="noStrike" cap="none">
              <a:solidFill>
                <a:schemeClr val="dk1"/>
              </a:solidFill>
              <a:latin typeface="Arial"/>
              <a:ea typeface="Arial"/>
              <a:cs typeface="Arial"/>
              <a:sym typeface="Arial"/>
            </a:endParaRPr>
          </a:p>
          <a:p>
            <a:pPr marL="457200" marR="0" lvl="0" indent="-311150" algn="l" rtl="0">
              <a:spcBef>
                <a:spcPts val="1100"/>
              </a:spcBef>
              <a:spcAft>
                <a:spcPts val="0"/>
              </a:spcAft>
              <a:buClr>
                <a:schemeClr val="dk1"/>
              </a:buClr>
              <a:buSzPts val="1500"/>
              <a:buFont typeface="Arial"/>
              <a:buChar char="●"/>
            </a:pPr>
            <a:r>
              <a:rPr lang="en-US" sz="1900" b="1" i="0" u="none" strike="noStrike" cap="none">
                <a:solidFill>
                  <a:schemeClr val="dk1"/>
                </a:solidFill>
                <a:latin typeface="Arial"/>
                <a:ea typeface="Arial"/>
                <a:cs typeface="Arial"/>
                <a:sym typeface="Arial"/>
              </a:rPr>
              <a:t>Over 70% </a:t>
            </a:r>
            <a:r>
              <a:rPr lang="en-US" sz="1900" b="0" i="0" u="none" strike="noStrike" cap="none">
                <a:solidFill>
                  <a:schemeClr val="dk1"/>
                </a:solidFill>
                <a:latin typeface="Arial"/>
                <a:ea typeface="Arial"/>
                <a:cs typeface="Arial"/>
                <a:sym typeface="Arial"/>
              </a:rPr>
              <a:t>say their application portfolio has become </a:t>
            </a:r>
            <a:r>
              <a:rPr lang="en-US" sz="1900" b="1" i="0" u="none" strike="noStrike" cap="none">
                <a:solidFill>
                  <a:schemeClr val="dk1"/>
                </a:solidFill>
                <a:latin typeface="Arial"/>
                <a:ea typeface="Arial"/>
                <a:cs typeface="Arial"/>
                <a:sym typeface="Arial"/>
              </a:rPr>
              <a:t>more vulnerable</a:t>
            </a:r>
            <a:r>
              <a:rPr lang="en-US" sz="1900" b="0" i="0" u="none" strike="noStrike" cap="none">
                <a:solidFill>
                  <a:schemeClr val="dk1"/>
                </a:solidFill>
                <a:latin typeface="Arial"/>
                <a:ea typeface="Arial"/>
                <a:cs typeface="Arial"/>
                <a:sym typeface="Arial"/>
              </a:rPr>
              <a:t> in the past year</a:t>
            </a:r>
            <a:endParaRPr sz="1900" b="0" i="0" u="none" strike="noStrike" cap="none">
              <a:solidFill>
                <a:schemeClr val="dk1"/>
              </a:solidFill>
              <a:latin typeface="Arial"/>
              <a:ea typeface="Arial"/>
              <a:cs typeface="Arial"/>
              <a:sym typeface="Arial"/>
            </a:endParaRPr>
          </a:p>
          <a:p>
            <a:pPr marL="457200" marR="0" lvl="0" indent="-311150" algn="l" rtl="0">
              <a:spcBef>
                <a:spcPts val="1100"/>
              </a:spcBef>
              <a:spcAft>
                <a:spcPts val="0"/>
              </a:spcAft>
              <a:buClr>
                <a:schemeClr val="dk1"/>
              </a:buClr>
              <a:buSzPts val="1500"/>
              <a:buFont typeface="Arial"/>
              <a:buChar char="●"/>
            </a:pPr>
            <a:r>
              <a:rPr lang="en-US" sz="1900" b="0" i="0" u="none" strike="noStrike" cap="none">
                <a:solidFill>
                  <a:schemeClr val="dk1"/>
                </a:solidFill>
                <a:latin typeface="Arial"/>
                <a:ea typeface="Arial"/>
                <a:cs typeface="Arial"/>
                <a:sym typeface="Arial"/>
              </a:rPr>
              <a:t>Almost </a:t>
            </a:r>
            <a:r>
              <a:rPr lang="en-US" sz="1900" b="1" i="0" u="none" strike="noStrike" cap="none">
                <a:solidFill>
                  <a:schemeClr val="dk1"/>
                </a:solidFill>
                <a:latin typeface="Arial"/>
                <a:ea typeface="Arial"/>
                <a:cs typeface="Arial"/>
                <a:sym typeface="Arial"/>
              </a:rPr>
              <a:t>two-thirds</a:t>
            </a:r>
            <a:r>
              <a:rPr lang="en-US" sz="1900" b="0" i="0" u="none" strike="noStrike" cap="none">
                <a:solidFill>
                  <a:schemeClr val="dk1"/>
                </a:solidFill>
                <a:latin typeface="Arial"/>
                <a:ea typeface="Arial"/>
                <a:cs typeface="Arial"/>
                <a:sym typeface="Arial"/>
              </a:rPr>
              <a:t> </a:t>
            </a:r>
            <a:r>
              <a:rPr lang="en-US" sz="1900" b="1" i="0" u="none" strike="noStrike" cap="none">
                <a:solidFill>
                  <a:schemeClr val="dk1"/>
                </a:solidFill>
                <a:latin typeface="Arial"/>
                <a:ea typeface="Arial"/>
                <a:cs typeface="Arial"/>
                <a:sym typeface="Arial"/>
              </a:rPr>
              <a:t>of organizations have a backlog</a:t>
            </a:r>
            <a:r>
              <a:rPr lang="en-US" sz="1900" b="0" i="0" u="none" strike="noStrike" cap="none">
                <a:solidFill>
                  <a:schemeClr val="dk1"/>
                </a:solidFill>
                <a:latin typeface="Arial"/>
                <a:ea typeface="Arial"/>
                <a:cs typeface="Arial"/>
                <a:sym typeface="Arial"/>
              </a:rPr>
              <a:t> of application vulnerabilities </a:t>
            </a:r>
            <a:endParaRPr sz="1900" b="0" i="0" u="none" strike="noStrike" cap="none">
              <a:solidFill>
                <a:schemeClr val="dk1"/>
              </a:solidFill>
              <a:latin typeface="Arial"/>
              <a:ea typeface="Arial"/>
              <a:cs typeface="Arial"/>
              <a:sym typeface="Arial"/>
            </a:endParaRPr>
          </a:p>
        </p:txBody>
      </p:sp>
      <p:sp>
        <p:nvSpPr>
          <p:cNvPr id="276" name="Google Shape;276;p35"/>
          <p:cNvSpPr txBox="1"/>
          <p:nvPr/>
        </p:nvSpPr>
        <p:spPr>
          <a:xfrm>
            <a:off x="880232" y="329767"/>
            <a:ext cx="11199300" cy="634500"/>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1100"/>
              </a:spcBef>
              <a:spcAft>
                <a:spcPts val="0"/>
              </a:spcAft>
              <a:buNone/>
            </a:pPr>
            <a:r>
              <a:rPr lang="en-US" sz="2800">
                <a:solidFill>
                  <a:srgbClr val="0A1446"/>
                </a:solidFill>
              </a:rPr>
              <a:t>WHY AREN’T TYPICAL SECURITY EFFORTS EFFECTIVE HERE? </a:t>
            </a:r>
            <a:endParaRPr sz="2800">
              <a:solidFill>
                <a:srgbClr val="0A1446"/>
              </a:solidFill>
            </a:endParaRPr>
          </a:p>
        </p:txBody>
      </p:sp>
      <p:sp>
        <p:nvSpPr>
          <p:cNvPr id="277" name="Google Shape;277;p35"/>
          <p:cNvSpPr/>
          <p:nvPr/>
        </p:nvSpPr>
        <p:spPr>
          <a:xfrm>
            <a:off x="1230875" y="1319175"/>
            <a:ext cx="10353300" cy="698100"/>
          </a:xfrm>
          <a:prstGeom prst="rect">
            <a:avLst/>
          </a:prstGeom>
          <a:solidFill>
            <a:srgbClr val="F0F5FA"/>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Defense-in-Depth Models Surround but Ultimately Neglect That Critical Application Layer.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6"/>
          <p:cNvSpPr txBox="1"/>
          <p:nvPr/>
        </p:nvSpPr>
        <p:spPr>
          <a:xfrm>
            <a:off x="10067298" y="2034899"/>
            <a:ext cx="970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accent2"/>
                </a:solidFill>
                <a:latin typeface="Arial"/>
                <a:ea typeface="Arial"/>
                <a:cs typeface="Arial"/>
                <a:sym typeface="Arial"/>
              </a:rPr>
              <a:t>5</a:t>
            </a:r>
            <a:r>
              <a:rPr lang="en-US" sz="1200" b="1" i="0" u="none" strike="noStrike" cap="none" baseline="30000">
                <a:solidFill>
                  <a:schemeClr val="accent2"/>
                </a:solidFill>
                <a:latin typeface="Arial"/>
                <a:ea typeface="Arial"/>
                <a:cs typeface="Arial"/>
                <a:sym typeface="Arial"/>
              </a:rPr>
              <a:t>th</a:t>
            </a:r>
            <a:r>
              <a:rPr lang="en-US" sz="1200" b="1" i="0" u="none" strike="noStrike" cap="none">
                <a:solidFill>
                  <a:schemeClr val="accent2"/>
                </a:solidFill>
                <a:latin typeface="Arial"/>
                <a:ea typeface="Arial"/>
                <a:cs typeface="Arial"/>
                <a:sym typeface="Arial"/>
              </a:rPr>
              <a:t> DHS US-CERT ALERT </a:t>
            </a:r>
            <a:endParaRPr sz="1200" b="0" i="0" u="none" strike="noStrike" cap="none">
              <a:solidFill>
                <a:srgbClr val="000000"/>
              </a:solidFill>
              <a:latin typeface="Arial"/>
              <a:ea typeface="Arial"/>
              <a:cs typeface="Arial"/>
              <a:sym typeface="Arial"/>
            </a:endParaRPr>
          </a:p>
        </p:txBody>
      </p:sp>
      <p:sp>
        <p:nvSpPr>
          <p:cNvPr id="216" name="Google Shape;216;p26"/>
          <p:cNvSpPr txBox="1"/>
          <p:nvPr/>
        </p:nvSpPr>
        <p:spPr>
          <a:xfrm>
            <a:off x="10075400" y="654725"/>
            <a:ext cx="879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accent2"/>
                </a:solidFill>
                <a:latin typeface="Arial"/>
                <a:ea typeface="Arial"/>
                <a:cs typeface="Arial"/>
                <a:sym typeface="Arial"/>
              </a:rPr>
              <a:t>PUBLIC EXPLOIT</a:t>
            </a:r>
            <a:endParaRPr sz="1200" b="0" i="0" u="none" strike="noStrike" cap="none">
              <a:solidFill>
                <a:srgbClr val="000000"/>
              </a:solidFill>
              <a:latin typeface="Arial"/>
              <a:ea typeface="Arial"/>
              <a:cs typeface="Arial"/>
              <a:sym typeface="Arial"/>
            </a:endParaRPr>
          </a:p>
        </p:txBody>
      </p:sp>
      <p:sp>
        <p:nvSpPr>
          <p:cNvPr id="217" name="Google Shape;217;p26"/>
          <p:cNvSpPr txBox="1">
            <a:spLocks noGrp="1"/>
          </p:cNvSpPr>
          <p:nvPr>
            <p:ph type="body" idx="1"/>
          </p:nvPr>
        </p:nvSpPr>
        <p:spPr>
          <a:xfrm>
            <a:off x="992776" y="150315"/>
            <a:ext cx="7434900" cy="924300"/>
          </a:xfrm>
          <a:prstGeom prst="rect">
            <a:avLst/>
          </a:prstGeom>
          <a:noFill/>
          <a:ln>
            <a:noFill/>
          </a:ln>
        </p:spPr>
        <p:txBody>
          <a:bodyPr spcFirstLastPara="1" wrap="square" lIns="0" tIns="0" rIns="0" bIns="0" anchor="t" anchorCtr="0">
            <a:normAutofit/>
          </a:bodyPr>
          <a:lstStyle/>
          <a:p>
            <a:pPr marL="50800" lvl="0" indent="0" algn="l" rtl="0">
              <a:lnSpc>
                <a:spcPct val="90000"/>
              </a:lnSpc>
              <a:spcBef>
                <a:spcPts val="0"/>
              </a:spcBef>
              <a:spcAft>
                <a:spcPts val="0"/>
              </a:spcAft>
              <a:buSzPts val="2800"/>
              <a:buNone/>
            </a:pPr>
            <a:r>
              <a:rPr lang="en-US"/>
              <a:t>EVOLUTION OF BUSINESS-CRITICAL APPLICATION CYBERATTACKS</a:t>
            </a:r>
            <a:endParaRPr/>
          </a:p>
        </p:txBody>
      </p:sp>
      <p:sp>
        <p:nvSpPr>
          <p:cNvPr id="218" name="Google Shape;218;p26"/>
          <p:cNvSpPr txBox="1"/>
          <p:nvPr/>
        </p:nvSpPr>
        <p:spPr>
          <a:xfrm>
            <a:off x="796784" y="1163063"/>
            <a:ext cx="1664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accent4"/>
                </a:solidFill>
                <a:latin typeface="Arial"/>
                <a:ea typeface="Arial"/>
                <a:cs typeface="Arial"/>
                <a:sym typeface="Arial"/>
              </a:rPr>
              <a:t>64%</a:t>
            </a:r>
            <a:endParaRPr sz="1400" b="0" i="0" u="none" strike="noStrike" cap="none">
              <a:solidFill>
                <a:schemeClr val="accent4"/>
              </a:solidFill>
              <a:latin typeface="Arial"/>
              <a:ea typeface="Arial"/>
              <a:cs typeface="Arial"/>
              <a:sym typeface="Arial"/>
            </a:endParaRPr>
          </a:p>
        </p:txBody>
      </p:sp>
      <p:sp>
        <p:nvSpPr>
          <p:cNvPr id="219" name="Google Shape;219;p26"/>
          <p:cNvSpPr txBox="1"/>
          <p:nvPr/>
        </p:nvSpPr>
        <p:spPr>
          <a:xfrm>
            <a:off x="2263445" y="1328843"/>
            <a:ext cx="3909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accent4"/>
                </a:solidFill>
                <a:latin typeface="Arial"/>
                <a:ea typeface="Arial"/>
                <a:cs typeface="Arial"/>
                <a:sym typeface="Arial"/>
              </a:rPr>
              <a:t>OF ERP SYSTEMS HAVE BEEN BREACHED IN THE PAST 2 YEARS </a:t>
            </a:r>
            <a:endParaRPr sz="1400" b="0" i="0" u="none" strike="noStrike" cap="none">
              <a:solidFill>
                <a:schemeClr val="accent4"/>
              </a:solidFill>
              <a:latin typeface="Arial"/>
              <a:ea typeface="Arial"/>
              <a:cs typeface="Arial"/>
              <a:sym typeface="Arial"/>
            </a:endParaRPr>
          </a:p>
        </p:txBody>
      </p:sp>
      <p:sp>
        <p:nvSpPr>
          <p:cNvPr id="220" name="Google Shape;220;p26"/>
          <p:cNvSpPr txBox="1"/>
          <p:nvPr/>
        </p:nvSpPr>
        <p:spPr>
          <a:xfrm>
            <a:off x="720341" y="5331853"/>
            <a:ext cx="1154700" cy="7185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300"/>
              </a:spcBef>
              <a:spcAft>
                <a:spcPts val="300"/>
              </a:spcAft>
              <a:buClr>
                <a:srgbClr val="0A1446"/>
              </a:buClr>
              <a:buSzPts val="1200"/>
              <a:buFont typeface="Arial"/>
              <a:buNone/>
            </a:pPr>
            <a:r>
              <a:rPr lang="en-US" sz="1200" b="0" i="0" u="none" strike="noStrike" cap="none">
                <a:solidFill>
                  <a:srgbClr val="0A1446"/>
                </a:solidFill>
                <a:latin typeface="Arial"/>
                <a:ea typeface="Arial"/>
                <a:cs typeface="Arial"/>
                <a:sym typeface="Arial"/>
              </a:rPr>
              <a:t>1st public exploit targeting SAP applications </a:t>
            </a:r>
            <a:endParaRPr sz="1800" b="0" i="0" u="none" strike="noStrike" cap="none">
              <a:solidFill>
                <a:srgbClr val="0A1446"/>
              </a:solidFill>
              <a:latin typeface="Arial"/>
              <a:ea typeface="Arial"/>
              <a:cs typeface="Arial"/>
              <a:sym typeface="Arial"/>
            </a:endParaRPr>
          </a:p>
        </p:txBody>
      </p:sp>
      <p:sp>
        <p:nvSpPr>
          <p:cNvPr id="221" name="Google Shape;221;p26"/>
          <p:cNvSpPr txBox="1"/>
          <p:nvPr/>
        </p:nvSpPr>
        <p:spPr>
          <a:xfrm>
            <a:off x="718868" y="4972191"/>
            <a:ext cx="1277400" cy="424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2"/>
              </a:buClr>
              <a:buSzPts val="3200"/>
              <a:buFont typeface="Arial"/>
              <a:buNone/>
            </a:pPr>
            <a:r>
              <a:rPr lang="en-US" sz="1200" b="1" i="0" u="none" strike="noStrike" cap="none">
                <a:solidFill>
                  <a:schemeClr val="dk1"/>
                </a:solidFill>
                <a:latin typeface="Arial"/>
                <a:ea typeface="Arial"/>
                <a:cs typeface="Arial"/>
                <a:sym typeface="Arial"/>
              </a:rPr>
              <a:t>HACKTIVIST GROUPS</a:t>
            </a:r>
            <a:endParaRPr sz="1200" b="0" i="0" u="none" strike="noStrike" cap="none">
              <a:solidFill>
                <a:schemeClr val="dk1"/>
              </a:solidFill>
              <a:latin typeface="Arial"/>
              <a:ea typeface="Arial"/>
              <a:cs typeface="Arial"/>
              <a:sym typeface="Arial"/>
            </a:endParaRPr>
          </a:p>
        </p:txBody>
      </p:sp>
      <p:sp>
        <p:nvSpPr>
          <p:cNvPr id="222" name="Google Shape;222;p26"/>
          <p:cNvSpPr txBox="1"/>
          <p:nvPr/>
        </p:nvSpPr>
        <p:spPr>
          <a:xfrm>
            <a:off x="740161" y="4633582"/>
            <a:ext cx="879600" cy="3417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2"/>
              </a:buClr>
              <a:buSzPts val="3200"/>
              <a:buFont typeface="Arial"/>
              <a:buNone/>
            </a:pPr>
            <a:r>
              <a:rPr lang="en-US" sz="1800" b="1" i="0" u="none" strike="noStrike" cap="none">
                <a:solidFill>
                  <a:schemeClr val="accent1"/>
                </a:solidFill>
                <a:latin typeface="Arial"/>
                <a:ea typeface="Arial"/>
                <a:cs typeface="Arial"/>
                <a:sym typeface="Arial"/>
              </a:rPr>
              <a:t>2012</a:t>
            </a:r>
            <a:endParaRPr sz="1800" b="0" i="0" u="none" strike="noStrike" cap="none">
              <a:solidFill>
                <a:schemeClr val="dk1"/>
              </a:solidFill>
              <a:latin typeface="Arial"/>
              <a:ea typeface="Arial"/>
              <a:cs typeface="Arial"/>
              <a:sym typeface="Arial"/>
            </a:endParaRPr>
          </a:p>
        </p:txBody>
      </p:sp>
      <p:sp>
        <p:nvSpPr>
          <p:cNvPr id="223" name="Google Shape;223;p26"/>
          <p:cNvSpPr/>
          <p:nvPr/>
        </p:nvSpPr>
        <p:spPr>
          <a:xfrm rot="-514946">
            <a:off x="276473" y="5446369"/>
            <a:ext cx="11629525" cy="345871"/>
          </a:xfrm>
          <a:prstGeom prst="homePlate">
            <a:avLst>
              <a:gd name="adj" fmla="val 52486"/>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6"/>
          <p:cNvSpPr/>
          <p:nvPr/>
        </p:nvSpPr>
        <p:spPr>
          <a:xfrm>
            <a:off x="684078" y="6438110"/>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25" name="Google Shape;225;p26"/>
          <p:cNvCxnSpPr/>
          <p:nvPr/>
        </p:nvCxnSpPr>
        <p:spPr>
          <a:xfrm>
            <a:off x="1809871" y="4502275"/>
            <a:ext cx="0" cy="17619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cxnSp>
        <p:nvCxnSpPr>
          <p:cNvPr id="226" name="Google Shape;226;p26"/>
          <p:cNvCxnSpPr/>
          <p:nvPr/>
        </p:nvCxnSpPr>
        <p:spPr>
          <a:xfrm>
            <a:off x="732430" y="4670609"/>
            <a:ext cx="0" cy="17508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227" name="Google Shape;227;p26"/>
          <p:cNvSpPr txBox="1"/>
          <p:nvPr/>
        </p:nvSpPr>
        <p:spPr>
          <a:xfrm>
            <a:off x="1781297" y="4321549"/>
            <a:ext cx="693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chemeClr val="accent1"/>
                </a:solidFill>
                <a:latin typeface="Arial"/>
                <a:ea typeface="Arial"/>
                <a:cs typeface="Arial"/>
                <a:sym typeface="Arial"/>
              </a:rPr>
              <a:t>2013</a:t>
            </a:r>
            <a:endParaRPr sz="1800" b="0" i="0" u="none" strike="noStrike" cap="none">
              <a:solidFill>
                <a:srgbClr val="000000"/>
              </a:solidFill>
              <a:latin typeface="Arial"/>
              <a:ea typeface="Arial"/>
              <a:cs typeface="Arial"/>
              <a:sym typeface="Arial"/>
            </a:endParaRPr>
          </a:p>
        </p:txBody>
      </p:sp>
      <p:sp>
        <p:nvSpPr>
          <p:cNvPr id="228" name="Google Shape;228;p26"/>
          <p:cNvSpPr txBox="1"/>
          <p:nvPr/>
        </p:nvSpPr>
        <p:spPr>
          <a:xfrm>
            <a:off x="1781907" y="4700177"/>
            <a:ext cx="1173600" cy="757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2"/>
              </a:buClr>
              <a:buSzPts val="3200"/>
              <a:buFont typeface="Arial"/>
              <a:buNone/>
            </a:pPr>
            <a:r>
              <a:rPr lang="en-US" sz="1200" b="1" i="0" u="none" strike="noStrike" cap="none">
                <a:solidFill>
                  <a:schemeClr val="dk1"/>
                </a:solidFill>
                <a:latin typeface="Arial"/>
                <a:ea typeface="Arial"/>
                <a:cs typeface="Arial"/>
                <a:sym typeface="Arial"/>
              </a:rPr>
              <a:t>CYBER</a:t>
            </a:r>
            <a:endParaRPr sz="12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2"/>
              </a:buClr>
              <a:buSzPts val="3200"/>
              <a:buFont typeface="Arial"/>
              <a:buNone/>
            </a:pPr>
            <a:r>
              <a:rPr lang="en-US" sz="1200" b="1" i="0" u="none" strike="noStrike" cap="none">
                <a:solidFill>
                  <a:schemeClr val="dk1"/>
                </a:solidFill>
                <a:latin typeface="Arial"/>
                <a:ea typeface="Arial"/>
                <a:cs typeface="Arial"/>
                <a:sym typeface="Arial"/>
              </a:rPr>
              <a:t>CRIMINALS </a:t>
            </a:r>
            <a:endParaRPr sz="12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2"/>
              </a:buClr>
              <a:buSzPts val="3200"/>
              <a:buFont typeface="Arial"/>
              <a:buNone/>
            </a:pPr>
            <a:r>
              <a:rPr lang="en-US" sz="1200" b="1" i="0" u="none" strike="noStrike" cap="none">
                <a:solidFill>
                  <a:schemeClr val="dk1"/>
                </a:solidFill>
                <a:latin typeface="Arial"/>
                <a:ea typeface="Arial"/>
                <a:cs typeface="Arial"/>
                <a:sym typeface="Arial"/>
              </a:rPr>
              <a:t>CREATING </a:t>
            </a:r>
            <a:endParaRPr sz="12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accent2"/>
              </a:buClr>
              <a:buSzPts val="3200"/>
              <a:buFont typeface="Arial"/>
              <a:buNone/>
            </a:pPr>
            <a:r>
              <a:rPr lang="en-US" sz="1200" b="1" i="0" u="none" strike="noStrike" cap="none">
                <a:solidFill>
                  <a:schemeClr val="dk1"/>
                </a:solidFill>
                <a:latin typeface="Arial"/>
                <a:ea typeface="Arial"/>
                <a:cs typeface="Arial"/>
                <a:sym typeface="Arial"/>
              </a:rPr>
              <a:t>MALWARE</a:t>
            </a:r>
            <a:endParaRPr sz="1200" b="0" i="0" u="none" strike="noStrike" cap="none">
              <a:solidFill>
                <a:schemeClr val="dk1"/>
              </a:solidFill>
              <a:latin typeface="Arial"/>
              <a:ea typeface="Arial"/>
              <a:cs typeface="Arial"/>
              <a:sym typeface="Arial"/>
            </a:endParaRPr>
          </a:p>
        </p:txBody>
      </p:sp>
      <p:sp>
        <p:nvSpPr>
          <p:cNvPr id="229" name="Google Shape;229;p26"/>
          <p:cNvSpPr txBox="1"/>
          <p:nvPr/>
        </p:nvSpPr>
        <p:spPr>
          <a:xfrm>
            <a:off x="1787950" y="5396968"/>
            <a:ext cx="1173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1200"/>
              <a:buFont typeface="Arial"/>
              <a:buNone/>
            </a:pPr>
            <a:r>
              <a:rPr lang="en-US" sz="1200" b="0" i="0" u="none" strike="noStrike" cap="none">
                <a:solidFill>
                  <a:schemeClr val="accent2"/>
                </a:solidFill>
                <a:latin typeface="Arial"/>
                <a:ea typeface="Arial"/>
                <a:cs typeface="Arial"/>
                <a:sym typeface="Arial"/>
              </a:rPr>
              <a:t>SAP targeted malware discovered</a:t>
            </a:r>
            <a:endParaRPr sz="1200" b="0" i="0" u="none" strike="noStrike" cap="none">
              <a:solidFill>
                <a:schemeClr val="dk1"/>
              </a:solidFill>
              <a:latin typeface="Arial"/>
              <a:ea typeface="Arial"/>
              <a:cs typeface="Arial"/>
              <a:sym typeface="Arial"/>
            </a:endParaRPr>
          </a:p>
        </p:txBody>
      </p:sp>
      <p:cxnSp>
        <p:nvCxnSpPr>
          <p:cNvPr id="230" name="Google Shape;230;p26"/>
          <p:cNvCxnSpPr/>
          <p:nvPr/>
        </p:nvCxnSpPr>
        <p:spPr>
          <a:xfrm>
            <a:off x="2911238" y="4300525"/>
            <a:ext cx="0" cy="17499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cxnSp>
        <p:nvCxnSpPr>
          <p:cNvPr id="231" name="Google Shape;231;p26"/>
          <p:cNvCxnSpPr/>
          <p:nvPr/>
        </p:nvCxnSpPr>
        <p:spPr>
          <a:xfrm>
            <a:off x="3871508" y="4097059"/>
            <a:ext cx="12300" cy="18174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232" name="Google Shape;232;p26"/>
          <p:cNvSpPr txBox="1"/>
          <p:nvPr/>
        </p:nvSpPr>
        <p:spPr>
          <a:xfrm>
            <a:off x="2904380" y="4135841"/>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1800" b="1" i="0" u="none" strike="noStrike" cap="none">
                <a:solidFill>
                  <a:schemeClr val="accent1"/>
                </a:solidFill>
                <a:latin typeface="Arial"/>
                <a:ea typeface="Arial"/>
                <a:cs typeface="Arial"/>
                <a:sym typeface="Arial"/>
              </a:rPr>
              <a:t>2014</a:t>
            </a:r>
            <a:endParaRPr sz="1800" b="0" i="0" u="none" strike="noStrike" cap="none">
              <a:solidFill>
                <a:schemeClr val="dk1"/>
              </a:solidFill>
              <a:latin typeface="Arial"/>
              <a:ea typeface="Arial"/>
              <a:cs typeface="Arial"/>
              <a:sym typeface="Arial"/>
            </a:endParaRPr>
          </a:p>
        </p:txBody>
      </p:sp>
      <p:sp>
        <p:nvSpPr>
          <p:cNvPr id="233" name="Google Shape;233;p26"/>
          <p:cNvSpPr txBox="1"/>
          <p:nvPr/>
        </p:nvSpPr>
        <p:spPr>
          <a:xfrm>
            <a:off x="2900653" y="4469036"/>
            <a:ext cx="970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1200"/>
              <a:buFont typeface="Arial"/>
              <a:buNone/>
            </a:pPr>
            <a:r>
              <a:rPr lang="en-US" sz="1200" b="1" i="0" u="none" strike="noStrike" cap="none">
                <a:solidFill>
                  <a:schemeClr val="accent2"/>
                </a:solidFill>
                <a:latin typeface="Arial"/>
                <a:ea typeface="Arial"/>
                <a:cs typeface="Arial"/>
                <a:sym typeface="Arial"/>
              </a:rPr>
              <a:t>PUBLIC EXPLOIT</a:t>
            </a:r>
            <a:endParaRPr sz="1800" b="0" i="0" u="none" strike="noStrike" cap="none">
              <a:solidFill>
                <a:schemeClr val="dk1"/>
              </a:solidFill>
              <a:latin typeface="Arial"/>
              <a:ea typeface="Arial"/>
              <a:cs typeface="Arial"/>
              <a:sym typeface="Arial"/>
            </a:endParaRPr>
          </a:p>
        </p:txBody>
      </p:sp>
      <p:sp>
        <p:nvSpPr>
          <p:cNvPr id="234" name="Google Shape;234;p26"/>
          <p:cNvSpPr txBox="1"/>
          <p:nvPr/>
        </p:nvSpPr>
        <p:spPr>
          <a:xfrm>
            <a:off x="2886290" y="4906829"/>
            <a:ext cx="11121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1200"/>
              <a:buFont typeface="Arial"/>
              <a:buNone/>
            </a:pPr>
            <a:r>
              <a:rPr lang="en-US" sz="1200" b="0" i="0" u="none" strike="noStrike" cap="none">
                <a:solidFill>
                  <a:schemeClr val="accent2"/>
                </a:solidFill>
                <a:latin typeface="Arial"/>
                <a:ea typeface="Arial"/>
                <a:cs typeface="Arial"/>
                <a:sym typeface="Arial"/>
              </a:rPr>
              <a:t>Chinese hacker exploits SAP NetWeaver</a:t>
            </a:r>
            <a:endParaRPr sz="1800" b="0" i="0" u="none" strike="noStrike" cap="none">
              <a:solidFill>
                <a:schemeClr val="dk1"/>
              </a:solidFill>
              <a:latin typeface="Arial"/>
              <a:ea typeface="Arial"/>
              <a:cs typeface="Arial"/>
              <a:sym typeface="Arial"/>
            </a:endParaRPr>
          </a:p>
        </p:txBody>
      </p:sp>
      <p:cxnSp>
        <p:nvCxnSpPr>
          <p:cNvPr id="235" name="Google Shape;235;p26"/>
          <p:cNvCxnSpPr/>
          <p:nvPr/>
        </p:nvCxnSpPr>
        <p:spPr>
          <a:xfrm>
            <a:off x="10036925" y="613900"/>
            <a:ext cx="5400" cy="43527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236" name="Google Shape;236;p26"/>
          <p:cNvSpPr txBox="1"/>
          <p:nvPr/>
        </p:nvSpPr>
        <p:spPr>
          <a:xfrm>
            <a:off x="10064173" y="322788"/>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1800" b="1" i="0" u="none" strike="noStrike" cap="none">
                <a:solidFill>
                  <a:schemeClr val="accent1"/>
                </a:solidFill>
                <a:latin typeface="Arial"/>
                <a:ea typeface="Arial"/>
                <a:cs typeface="Arial"/>
                <a:sym typeface="Arial"/>
              </a:rPr>
              <a:t>2021</a:t>
            </a:r>
            <a:endParaRPr sz="1800" b="0" i="0" u="none" strike="noStrike" cap="none">
              <a:solidFill>
                <a:schemeClr val="dk1"/>
              </a:solidFill>
              <a:latin typeface="Arial"/>
              <a:ea typeface="Arial"/>
              <a:cs typeface="Arial"/>
              <a:sym typeface="Arial"/>
            </a:endParaRPr>
          </a:p>
        </p:txBody>
      </p:sp>
      <p:sp>
        <p:nvSpPr>
          <p:cNvPr id="237" name="Google Shape;237;p26"/>
          <p:cNvSpPr/>
          <p:nvPr/>
        </p:nvSpPr>
        <p:spPr>
          <a:xfrm>
            <a:off x="9990758" y="2118323"/>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8" name="Google Shape;238;p26"/>
          <p:cNvSpPr/>
          <p:nvPr/>
        </p:nvSpPr>
        <p:spPr>
          <a:xfrm>
            <a:off x="9990758" y="731296"/>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9" name="Google Shape;239;p26"/>
          <p:cNvSpPr txBox="1"/>
          <p:nvPr/>
        </p:nvSpPr>
        <p:spPr>
          <a:xfrm>
            <a:off x="10065611" y="1040666"/>
            <a:ext cx="1086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accent2"/>
                </a:solidFill>
                <a:latin typeface="Arial"/>
                <a:ea typeface="Arial"/>
                <a:cs typeface="Arial"/>
                <a:sym typeface="Arial"/>
              </a:rPr>
              <a:t>SAP SolMan</a:t>
            </a:r>
            <a:endParaRPr sz="1200" b="0" i="0" u="none" strike="noStrike" cap="none">
              <a:solidFill>
                <a:srgbClr val="000000"/>
              </a:solidFill>
              <a:latin typeface="Arial"/>
              <a:ea typeface="Arial"/>
              <a:cs typeface="Arial"/>
              <a:sym typeface="Arial"/>
            </a:endParaRPr>
          </a:p>
        </p:txBody>
      </p:sp>
      <p:pic>
        <p:nvPicPr>
          <p:cNvPr id="240" name="Google Shape;240;p26" descr="A picture containing logo&#10;&#10;Description automatically generated"/>
          <p:cNvPicPr preferRelativeResize="0"/>
          <p:nvPr/>
        </p:nvPicPr>
        <p:blipFill rotWithShape="1">
          <a:blip r:embed="rId3">
            <a:alphaModFix/>
          </a:blip>
          <a:srcRect r="77873"/>
          <a:stretch/>
        </p:blipFill>
        <p:spPr>
          <a:xfrm>
            <a:off x="10158012" y="1336297"/>
            <a:ext cx="316490" cy="303547"/>
          </a:xfrm>
          <a:prstGeom prst="rect">
            <a:avLst/>
          </a:prstGeom>
          <a:noFill/>
          <a:ln>
            <a:noFill/>
          </a:ln>
        </p:spPr>
      </p:pic>
      <p:sp>
        <p:nvSpPr>
          <p:cNvPr id="241" name="Google Shape;241;p26"/>
          <p:cNvSpPr txBox="1"/>
          <p:nvPr/>
        </p:nvSpPr>
        <p:spPr>
          <a:xfrm>
            <a:off x="10061964" y="2576493"/>
            <a:ext cx="11850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accent2"/>
                </a:solidFill>
                <a:latin typeface="Arial"/>
                <a:ea typeface="Arial"/>
                <a:cs typeface="Arial"/>
                <a:sym typeface="Arial"/>
              </a:rPr>
              <a:t>on malicious activity targeting SAP applications</a:t>
            </a:r>
            <a:endParaRPr sz="1200" b="0" i="0" u="none" strike="noStrike" cap="none">
              <a:solidFill>
                <a:srgbClr val="000000"/>
              </a:solidFill>
              <a:latin typeface="Arial"/>
              <a:ea typeface="Arial"/>
              <a:cs typeface="Arial"/>
              <a:sym typeface="Arial"/>
            </a:endParaRPr>
          </a:p>
        </p:txBody>
      </p:sp>
      <p:pic>
        <p:nvPicPr>
          <p:cNvPr id="242" name="Google Shape;242;p26" descr="A picture containing food, room, drawing&#10;&#10;Description automatically generated"/>
          <p:cNvPicPr preferRelativeResize="0"/>
          <p:nvPr/>
        </p:nvPicPr>
        <p:blipFill rotWithShape="1">
          <a:blip r:embed="rId4">
            <a:alphaModFix/>
          </a:blip>
          <a:srcRect/>
          <a:stretch/>
        </p:blipFill>
        <p:spPr>
          <a:xfrm>
            <a:off x="10146753" y="3491029"/>
            <a:ext cx="373323" cy="373323"/>
          </a:xfrm>
          <a:prstGeom prst="rect">
            <a:avLst/>
          </a:prstGeom>
          <a:noFill/>
          <a:ln>
            <a:noFill/>
          </a:ln>
        </p:spPr>
      </p:pic>
      <p:pic>
        <p:nvPicPr>
          <p:cNvPr id="243" name="Google Shape;243;p26" descr="A picture containing logo&#10;&#10;Description automatically generated"/>
          <p:cNvPicPr preferRelativeResize="0"/>
          <p:nvPr/>
        </p:nvPicPr>
        <p:blipFill rotWithShape="1">
          <a:blip r:embed="rId3">
            <a:alphaModFix/>
          </a:blip>
          <a:srcRect r="77873"/>
          <a:stretch/>
        </p:blipFill>
        <p:spPr>
          <a:xfrm>
            <a:off x="10633209" y="3548450"/>
            <a:ext cx="316490" cy="303547"/>
          </a:xfrm>
          <a:prstGeom prst="rect">
            <a:avLst/>
          </a:prstGeom>
          <a:noFill/>
          <a:ln>
            <a:noFill/>
          </a:ln>
        </p:spPr>
      </p:pic>
      <p:sp>
        <p:nvSpPr>
          <p:cNvPr id="244" name="Google Shape;244;p26"/>
          <p:cNvSpPr txBox="1"/>
          <p:nvPr/>
        </p:nvSpPr>
        <p:spPr>
          <a:xfrm>
            <a:off x="8989061" y="705865"/>
            <a:ext cx="753600" cy="3417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2"/>
              </a:buClr>
              <a:buSzPts val="3200"/>
              <a:buFont typeface="Arial"/>
              <a:buNone/>
            </a:pPr>
            <a:r>
              <a:rPr lang="en-US" sz="1800" b="1" i="0" u="none" strike="noStrike" cap="none">
                <a:solidFill>
                  <a:schemeClr val="accent1"/>
                </a:solidFill>
                <a:latin typeface="Arial"/>
                <a:ea typeface="Arial"/>
                <a:cs typeface="Arial"/>
                <a:sym typeface="Arial"/>
              </a:rPr>
              <a:t>2020</a:t>
            </a:r>
            <a:endParaRPr sz="1800" b="0" i="0" u="none" strike="noStrike" cap="none">
              <a:solidFill>
                <a:schemeClr val="dk1"/>
              </a:solidFill>
              <a:latin typeface="Arial"/>
              <a:ea typeface="Arial"/>
              <a:cs typeface="Arial"/>
              <a:sym typeface="Arial"/>
            </a:endParaRPr>
          </a:p>
        </p:txBody>
      </p:sp>
      <p:sp>
        <p:nvSpPr>
          <p:cNvPr id="245" name="Google Shape;245;p26"/>
          <p:cNvSpPr txBox="1"/>
          <p:nvPr/>
        </p:nvSpPr>
        <p:spPr>
          <a:xfrm>
            <a:off x="9063425" y="1029936"/>
            <a:ext cx="1058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accent2"/>
                </a:solidFill>
                <a:latin typeface="Arial"/>
                <a:ea typeface="Arial"/>
                <a:cs typeface="Arial"/>
                <a:sym typeface="Arial"/>
              </a:rPr>
              <a:t>EXPLOIT TOOLKIT</a:t>
            </a:r>
            <a:endParaRPr sz="1200" b="0" i="0" u="none" strike="noStrike" cap="none">
              <a:solidFill>
                <a:srgbClr val="000000"/>
              </a:solidFill>
              <a:latin typeface="Arial"/>
              <a:ea typeface="Arial"/>
              <a:cs typeface="Arial"/>
              <a:sym typeface="Arial"/>
            </a:endParaRPr>
          </a:p>
        </p:txBody>
      </p:sp>
      <p:sp>
        <p:nvSpPr>
          <p:cNvPr id="246" name="Google Shape;246;p26"/>
          <p:cNvSpPr txBox="1"/>
          <p:nvPr/>
        </p:nvSpPr>
        <p:spPr>
          <a:xfrm>
            <a:off x="8997127" y="1437606"/>
            <a:ext cx="1297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accent2"/>
                </a:solidFill>
                <a:latin typeface="Arial"/>
                <a:ea typeface="Arial"/>
                <a:cs typeface="Arial"/>
                <a:sym typeface="Arial"/>
              </a:rPr>
              <a:t>SAP RFCpwn</a:t>
            </a:r>
            <a:endParaRPr sz="1200" b="0" i="0" u="none" strike="noStrike" cap="none">
              <a:solidFill>
                <a:srgbClr val="000000"/>
              </a:solidFill>
              <a:latin typeface="Arial"/>
              <a:ea typeface="Arial"/>
              <a:cs typeface="Arial"/>
              <a:sym typeface="Arial"/>
            </a:endParaRPr>
          </a:p>
        </p:txBody>
      </p:sp>
      <p:pic>
        <p:nvPicPr>
          <p:cNvPr id="247" name="Google Shape;247;p26" descr="A picture containing logo&#10;&#10;Description automatically generated"/>
          <p:cNvPicPr preferRelativeResize="0"/>
          <p:nvPr/>
        </p:nvPicPr>
        <p:blipFill rotWithShape="1">
          <a:blip r:embed="rId3">
            <a:alphaModFix/>
          </a:blip>
          <a:srcRect r="77873"/>
          <a:stretch/>
        </p:blipFill>
        <p:spPr>
          <a:xfrm>
            <a:off x="9224955" y="1689488"/>
            <a:ext cx="316490" cy="303547"/>
          </a:xfrm>
          <a:prstGeom prst="rect">
            <a:avLst/>
          </a:prstGeom>
          <a:noFill/>
          <a:ln>
            <a:noFill/>
          </a:ln>
        </p:spPr>
      </p:pic>
      <p:sp>
        <p:nvSpPr>
          <p:cNvPr id="248" name="Google Shape;248;p26"/>
          <p:cNvSpPr txBox="1"/>
          <p:nvPr/>
        </p:nvSpPr>
        <p:spPr>
          <a:xfrm>
            <a:off x="9056508" y="2104855"/>
            <a:ext cx="1001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accent2"/>
                </a:solidFill>
                <a:latin typeface="Arial"/>
                <a:ea typeface="Arial"/>
                <a:cs typeface="Arial"/>
                <a:sym typeface="Arial"/>
              </a:rPr>
              <a:t>BigDebIT</a:t>
            </a:r>
            <a:endParaRPr sz="1200" b="0" i="0" u="none" strike="noStrike" cap="none">
              <a:solidFill>
                <a:srgbClr val="000000"/>
              </a:solidFill>
              <a:latin typeface="Arial"/>
              <a:ea typeface="Arial"/>
              <a:cs typeface="Arial"/>
              <a:sym typeface="Arial"/>
            </a:endParaRPr>
          </a:p>
        </p:txBody>
      </p:sp>
      <p:sp>
        <p:nvSpPr>
          <p:cNvPr id="249" name="Google Shape;249;p26"/>
          <p:cNvSpPr txBox="1"/>
          <p:nvPr/>
        </p:nvSpPr>
        <p:spPr>
          <a:xfrm>
            <a:off x="8982013" y="2328494"/>
            <a:ext cx="1165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accent2"/>
                </a:solidFill>
                <a:latin typeface="Arial"/>
                <a:ea typeface="Arial"/>
                <a:cs typeface="Arial"/>
                <a:sym typeface="Arial"/>
              </a:rPr>
              <a:t>Oracle Vulnerabilities</a:t>
            </a:r>
            <a:endParaRPr sz="1200" b="0" i="0" u="none" strike="noStrike" cap="none">
              <a:solidFill>
                <a:srgbClr val="000000"/>
              </a:solidFill>
              <a:latin typeface="Arial"/>
              <a:ea typeface="Arial"/>
              <a:cs typeface="Arial"/>
              <a:sym typeface="Arial"/>
            </a:endParaRPr>
          </a:p>
        </p:txBody>
      </p:sp>
      <p:pic>
        <p:nvPicPr>
          <p:cNvPr id="250" name="Google Shape;250;p26" descr="A picture containing logo&#10;&#10;Description automatically generated"/>
          <p:cNvPicPr preferRelativeResize="0"/>
          <p:nvPr/>
        </p:nvPicPr>
        <p:blipFill rotWithShape="1">
          <a:blip r:embed="rId3">
            <a:alphaModFix/>
          </a:blip>
          <a:srcRect r="77873"/>
          <a:stretch/>
        </p:blipFill>
        <p:spPr>
          <a:xfrm>
            <a:off x="9307013" y="2784498"/>
            <a:ext cx="316490" cy="303547"/>
          </a:xfrm>
          <a:prstGeom prst="rect">
            <a:avLst/>
          </a:prstGeom>
          <a:noFill/>
          <a:ln>
            <a:noFill/>
          </a:ln>
        </p:spPr>
      </p:pic>
      <p:sp>
        <p:nvSpPr>
          <p:cNvPr id="251" name="Google Shape;251;p26"/>
          <p:cNvSpPr txBox="1"/>
          <p:nvPr/>
        </p:nvSpPr>
        <p:spPr>
          <a:xfrm>
            <a:off x="9017251" y="3223615"/>
            <a:ext cx="999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accent2"/>
                </a:solidFill>
                <a:latin typeface="Arial"/>
                <a:ea typeface="Arial"/>
                <a:cs typeface="Arial"/>
                <a:sym typeface="Arial"/>
              </a:rPr>
              <a:t>4</a:t>
            </a:r>
            <a:r>
              <a:rPr lang="en-US" sz="1200" b="1" i="0" u="none" strike="noStrike" cap="none" baseline="30000">
                <a:solidFill>
                  <a:schemeClr val="accent2"/>
                </a:solidFill>
                <a:latin typeface="Arial"/>
                <a:ea typeface="Arial"/>
                <a:cs typeface="Arial"/>
                <a:sym typeface="Arial"/>
              </a:rPr>
              <a:t>th</a:t>
            </a:r>
            <a:r>
              <a:rPr lang="en-US" sz="1200" b="1" i="0" u="none" strike="noStrike" cap="none">
                <a:solidFill>
                  <a:schemeClr val="accent2"/>
                </a:solidFill>
                <a:latin typeface="Arial"/>
                <a:ea typeface="Arial"/>
                <a:cs typeface="Arial"/>
                <a:sym typeface="Arial"/>
              </a:rPr>
              <a:t> DHS US-CERT ALERT </a:t>
            </a:r>
            <a:endParaRPr sz="1200" b="0" i="0" u="none" strike="noStrike" cap="none">
              <a:solidFill>
                <a:srgbClr val="000000"/>
              </a:solidFill>
              <a:latin typeface="Arial"/>
              <a:ea typeface="Arial"/>
              <a:cs typeface="Arial"/>
              <a:sym typeface="Arial"/>
            </a:endParaRPr>
          </a:p>
        </p:txBody>
      </p:sp>
      <p:sp>
        <p:nvSpPr>
          <p:cNvPr id="252" name="Google Shape;252;p26"/>
          <p:cNvSpPr txBox="1"/>
          <p:nvPr/>
        </p:nvSpPr>
        <p:spPr>
          <a:xfrm>
            <a:off x="9017471" y="3758272"/>
            <a:ext cx="1183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accent2"/>
                </a:solidFill>
                <a:latin typeface="Arial"/>
                <a:ea typeface="Arial"/>
                <a:cs typeface="Arial"/>
                <a:sym typeface="Arial"/>
              </a:rPr>
              <a:t>for SAP RECON Vulnerability</a:t>
            </a:r>
            <a:endParaRPr sz="1200" b="0" i="0" u="none" strike="noStrike" cap="none">
              <a:solidFill>
                <a:srgbClr val="000000"/>
              </a:solidFill>
              <a:latin typeface="Arial"/>
              <a:ea typeface="Arial"/>
              <a:cs typeface="Arial"/>
              <a:sym typeface="Arial"/>
            </a:endParaRPr>
          </a:p>
        </p:txBody>
      </p:sp>
      <p:pic>
        <p:nvPicPr>
          <p:cNvPr id="253" name="Google Shape;253;p26" descr="A picture containing food, room, drawing&#10;&#10;Description automatically generated"/>
          <p:cNvPicPr preferRelativeResize="0"/>
          <p:nvPr/>
        </p:nvPicPr>
        <p:blipFill rotWithShape="1">
          <a:blip r:embed="rId4">
            <a:alphaModFix/>
          </a:blip>
          <a:srcRect/>
          <a:stretch/>
        </p:blipFill>
        <p:spPr>
          <a:xfrm>
            <a:off x="9154845" y="4414209"/>
            <a:ext cx="373323" cy="373323"/>
          </a:xfrm>
          <a:prstGeom prst="rect">
            <a:avLst/>
          </a:prstGeom>
          <a:noFill/>
          <a:ln>
            <a:noFill/>
          </a:ln>
        </p:spPr>
      </p:pic>
      <p:pic>
        <p:nvPicPr>
          <p:cNvPr id="254" name="Google Shape;254;p26" descr="A picture containing logo&#10;&#10;Description automatically generated"/>
          <p:cNvPicPr preferRelativeResize="0"/>
          <p:nvPr/>
        </p:nvPicPr>
        <p:blipFill rotWithShape="1">
          <a:blip r:embed="rId3">
            <a:alphaModFix/>
          </a:blip>
          <a:srcRect r="77873"/>
          <a:stretch/>
        </p:blipFill>
        <p:spPr>
          <a:xfrm>
            <a:off x="9569616" y="4420260"/>
            <a:ext cx="316490" cy="303547"/>
          </a:xfrm>
          <a:prstGeom prst="rect">
            <a:avLst/>
          </a:prstGeom>
          <a:noFill/>
          <a:ln>
            <a:noFill/>
          </a:ln>
        </p:spPr>
      </p:pic>
      <p:cxnSp>
        <p:nvCxnSpPr>
          <p:cNvPr id="255" name="Google Shape;255;p26"/>
          <p:cNvCxnSpPr/>
          <p:nvPr/>
        </p:nvCxnSpPr>
        <p:spPr>
          <a:xfrm flipH="1">
            <a:off x="9012527" y="842984"/>
            <a:ext cx="3300" cy="42357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256" name="Google Shape;256;p26"/>
          <p:cNvSpPr/>
          <p:nvPr/>
        </p:nvSpPr>
        <p:spPr>
          <a:xfrm>
            <a:off x="8968041" y="1136630"/>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 name="Google Shape;257;p26"/>
          <p:cNvSpPr/>
          <p:nvPr/>
        </p:nvSpPr>
        <p:spPr>
          <a:xfrm>
            <a:off x="8972358" y="2202150"/>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6"/>
          <p:cNvSpPr/>
          <p:nvPr/>
        </p:nvSpPr>
        <p:spPr>
          <a:xfrm>
            <a:off x="8965598" y="3323302"/>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 name="Google Shape;259;p26"/>
          <p:cNvSpPr txBox="1"/>
          <p:nvPr/>
        </p:nvSpPr>
        <p:spPr>
          <a:xfrm>
            <a:off x="8087409" y="1791687"/>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1800" b="1" i="0" u="none" strike="noStrike" cap="none">
                <a:solidFill>
                  <a:schemeClr val="accent1"/>
                </a:solidFill>
                <a:latin typeface="Arial"/>
                <a:ea typeface="Arial"/>
                <a:cs typeface="Arial"/>
                <a:sym typeface="Arial"/>
              </a:rPr>
              <a:t>2019</a:t>
            </a:r>
            <a:endParaRPr sz="1800" b="0" i="0" u="none" strike="noStrike" cap="none">
              <a:solidFill>
                <a:schemeClr val="dk1"/>
              </a:solidFill>
              <a:latin typeface="Arial"/>
              <a:ea typeface="Arial"/>
              <a:cs typeface="Arial"/>
              <a:sym typeface="Arial"/>
            </a:endParaRPr>
          </a:p>
        </p:txBody>
      </p:sp>
      <p:sp>
        <p:nvSpPr>
          <p:cNvPr id="260" name="Google Shape;260;p26"/>
          <p:cNvSpPr txBox="1"/>
          <p:nvPr/>
        </p:nvSpPr>
        <p:spPr>
          <a:xfrm>
            <a:off x="8061417" y="2095181"/>
            <a:ext cx="1111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accent2"/>
                </a:solidFill>
                <a:latin typeface="Arial"/>
                <a:ea typeface="Arial"/>
                <a:cs typeface="Arial"/>
                <a:sym typeface="Arial"/>
              </a:rPr>
              <a:t>3RD DHS US-CERT ALERT </a:t>
            </a:r>
            <a:endParaRPr sz="1200" b="0" i="0" u="none" strike="noStrike" cap="none">
              <a:solidFill>
                <a:srgbClr val="000000"/>
              </a:solidFill>
              <a:latin typeface="Arial"/>
              <a:ea typeface="Arial"/>
              <a:cs typeface="Arial"/>
              <a:sym typeface="Arial"/>
            </a:endParaRPr>
          </a:p>
        </p:txBody>
      </p:sp>
      <p:sp>
        <p:nvSpPr>
          <p:cNvPr id="261" name="Google Shape;261;p26"/>
          <p:cNvSpPr txBox="1"/>
          <p:nvPr/>
        </p:nvSpPr>
        <p:spPr>
          <a:xfrm>
            <a:off x="8056026" y="2723274"/>
            <a:ext cx="1027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accent2"/>
                </a:solidFill>
                <a:latin typeface="Arial"/>
                <a:ea typeface="Arial"/>
                <a:cs typeface="Arial"/>
                <a:sym typeface="Arial"/>
              </a:rPr>
              <a:t>for SAP 10KBLAZE Vulnerability</a:t>
            </a:r>
            <a:endParaRPr sz="1200" b="0" i="0" u="none" strike="noStrike" cap="none">
              <a:solidFill>
                <a:srgbClr val="000000"/>
              </a:solidFill>
              <a:latin typeface="Arial"/>
              <a:ea typeface="Arial"/>
              <a:cs typeface="Arial"/>
              <a:sym typeface="Arial"/>
            </a:endParaRPr>
          </a:p>
        </p:txBody>
      </p:sp>
      <p:pic>
        <p:nvPicPr>
          <p:cNvPr id="262" name="Google Shape;262;p26" descr="A picture containing food, room, drawing&#10;&#10;Description automatically generated"/>
          <p:cNvPicPr preferRelativeResize="0"/>
          <p:nvPr/>
        </p:nvPicPr>
        <p:blipFill rotWithShape="1">
          <a:blip r:embed="rId4">
            <a:alphaModFix/>
          </a:blip>
          <a:srcRect/>
          <a:stretch/>
        </p:blipFill>
        <p:spPr>
          <a:xfrm>
            <a:off x="8154672" y="3388619"/>
            <a:ext cx="373323" cy="373323"/>
          </a:xfrm>
          <a:prstGeom prst="rect">
            <a:avLst/>
          </a:prstGeom>
          <a:noFill/>
          <a:ln>
            <a:noFill/>
          </a:ln>
        </p:spPr>
      </p:pic>
      <p:pic>
        <p:nvPicPr>
          <p:cNvPr id="263" name="Google Shape;263;p26" descr="A picture containing logo&#10;&#10;Description automatically generated"/>
          <p:cNvPicPr preferRelativeResize="0"/>
          <p:nvPr/>
        </p:nvPicPr>
        <p:blipFill rotWithShape="1">
          <a:blip r:embed="rId3">
            <a:alphaModFix/>
          </a:blip>
          <a:srcRect r="77873"/>
          <a:stretch/>
        </p:blipFill>
        <p:spPr>
          <a:xfrm>
            <a:off x="8582625" y="3399786"/>
            <a:ext cx="316490" cy="303547"/>
          </a:xfrm>
          <a:prstGeom prst="rect">
            <a:avLst/>
          </a:prstGeom>
          <a:noFill/>
          <a:ln>
            <a:noFill/>
          </a:ln>
        </p:spPr>
      </p:pic>
      <p:sp>
        <p:nvSpPr>
          <p:cNvPr id="264" name="Google Shape;264;p26"/>
          <p:cNvSpPr txBox="1"/>
          <p:nvPr/>
        </p:nvSpPr>
        <p:spPr>
          <a:xfrm>
            <a:off x="8084425" y="3944260"/>
            <a:ext cx="1004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accent2"/>
                </a:solidFill>
                <a:latin typeface="Arial"/>
                <a:ea typeface="Arial"/>
                <a:cs typeface="Arial"/>
                <a:sym typeface="Arial"/>
              </a:rPr>
              <a:t>PAYDAY</a:t>
            </a:r>
            <a:endParaRPr sz="1200" b="0" i="0" u="none" strike="noStrike" cap="none">
              <a:solidFill>
                <a:srgbClr val="000000"/>
              </a:solidFill>
              <a:latin typeface="Arial"/>
              <a:ea typeface="Arial"/>
              <a:cs typeface="Arial"/>
              <a:sym typeface="Arial"/>
            </a:endParaRPr>
          </a:p>
        </p:txBody>
      </p:sp>
      <p:sp>
        <p:nvSpPr>
          <p:cNvPr id="265" name="Google Shape;265;p26"/>
          <p:cNvSpPr txBox="1"/>
          <p:nvPr/>
        </p:nvSpPr>
        <p:spPr>
          <a:xfrm>
            <a:off x="7989411" y="4158255"/>
            <a:ext cx="1155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chemeClr val="accent2"/>
                </a:solidFill>
                <a:latin typeface="Arial"/>
                <a:ea typeface="Arial"/>
                <a:cs typeface="Arial"/>
                <a:sym typeface="Arial"/>
              </a:rPr>
              <a:t>Oracle Vulnerabilities</a:t>
            </a:r>
            <a:endParaRPr sz="1200" b="0" i="0" u="none" strike="noStrike" cap="none">
              <a:solidFill>
                <a:srgbClr val="000000"/>
              </a:solidFill>
              <a:latin typeface="Arial"/>
              <a:ea typeface="Arial"/>
              <a:cs typeface="Arial"/>
              <a:sym typeface="Arial"/>
            </a:endParaRPr>
          </a:p>
        </p:txBody>
      </p:sp>
      <p:pic>
        <p:nvPicPr>
          <p:cNvPr id="266" name="Google Shape;266;p26" descr="A picture containing logo&#10;&#10;Description automatically generated"/>
          <p:cNvPicPr preferRelativeResize="0"/>
          <p:nvPr/>
        </p:nvPicPr>
        <p:blipFill rotWithShape="1">
          <a:blip r:embed="rId3">
            <a:alphaModFix/>
          </a:blip>
          <a:srcRect r="77873"/>
          <a:stretch/>
        </p:blipFill>
        <p:spPr>
          <a:xfrm>
            <a:off x="8244399" y="4616527"/>
            <a:ext cx="316490" cy="303547"/>
          </a:xfrm>
          <a:prstGeom prst="rect">
            <a:avLst/>
          </a:prstGeom>
          <a:noFill/>
          <a:ln>
            <a:noFill/>
          </a:ln>
        </p:spPr>
      </p:pic>
      <p:cxnSp>
        <p:nvCxnSpPr>
          <p:cNvPr id="267" name="Google Shape;267;p26"/>
          <p:cNvCxnSpPr/>
          <p:nvPr/>
        </p:nvCxnSpPr>
        <p:spPr>
          <a:xfrm flipH="1">
            <a:off x="8030925" y="2099273"/>
            <a:ext cx="10500" cy="31263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268" name="Google Shape;268;p26"/>
          <p:cNvSpPr/>
          <p:nvPr/>
        </p:nvSpPr>
        <p:spPr>
          <a:xfrm>
            <a:off x="7980641" y="4024890"/>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6"/>
          <p:cNvSpPr/>
          <p:nvPr/>
        </p:nvSpPr>
        <p:spPr>
          <a:xfrm>
            <a:off x="7989175" y="2254173"/>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 name="Google Shape;270;p26"/>
          <p:cNvSpPr txBox="1"/>
          <p:nvPr/>
        </p:nvSpPr>
        <p:spPr>
          <a:xfrm>
            <a:off x="7058283" y="2551233"/>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1800" b="1" i="0" u="none" strike="noStrike" cap="none">
                <a:solidFill>
                  <a:schemeClr val="accent1"/>
                </a:solidFill>
                <a:latin typeface="Arial"/>
                <a:ea typeface="Arial"/>
                <a:cs typeface="Arial"/>
                <a:sym typeface="Arial"/>
              </a:rPr>
              <a:t>2018</a:t>
            </a:r>
            <a:endParaRPr sz="1800" b="0" i="0" u="none" strike="noStrike" cap="none">
              <a:solidFill>
                <a:schemeClr val="dk1"/>
              </a:solidFill>
              <a:latin typeface="Arial"/>
              <a:ea typeface="Arial"/>
              <a:cs typeface="Arial"/>
              <a:sym typeface="Arial"/>
            </a:endParaRPr>
          </a:p>
        </p:txBody>
      </p:sp>
      <p:sp>
        <p:nvSpPr>
          <p:cNvPr id="271" name="Google Shape;271;p26"/>
          <p:cNvSpPr txBox="1"/>
          <p:nvPr/>
        </p:nvSpPr>
        <p:spPr>
          <a:xfrm>
            <a:off x="7045360" y="2866234"/>
            <a:ext cx="1029600" cy="6963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300"/>
              </a:spcBef>
              <a:spcAft>
                <a:spcPts val="300"/>
              </a:spcAft>
              <a:buClr>
                <a:schemeClr val="accent2"/>
              </a:buClr>
              <a:buSzPts val="1200"/>
              <a:buFont typeface="Arial"/>
              <a:buNone/>
            </a:pPr>
            <a:r>
              <a:rPr lang="en-US" sz="1200" b="1" i="0" u="none" strike="noStrike" cap="none">
                <a:solidFill>
                  <a:schemeClr val="accent2"/>
                </a:solidFill>
                <a:latin typeface="Arial"/>
                <a:ea typeface="Arial"/>
                <a:cs typeface="Arial"/>
                <a:sym typeface="Arial"/>
              </a:rPr>
              <a:t>2ND DHS US-CERT ALERT </a:t>
            </a:r>
            <a:br>
              <a:rPr lang="en-US" sz="1200" b="1" i="0" u="none" strike="noStrike" cap="none">
                <a:solidFill>
                  <a:schemeClr val="accent2"/>
                </a:solidFill>
                <a:latin typeface="Arial"/>
                <a:ea typeface="Arial"/>
                <a:cs typeface="Arial"/>
                <a:sym typeface="Arial"/>
              </a:rPr>
            </a:br>
            <a:r>
              <a:rPr lang="en-US" sz="1200" b="0" i="0" u="none" strike="noStrike" cap="none">
                <a:solidFill>
                  <a:schemeClr val="accent2"/>
                </a:solidFill>
                <a:latin typeface="Arial"/>
                <a:ea typeface="Arial"/>
                <a:cs typeface="Arial"/>
                <a:sym typeface="Arial"/>
              </a:rPr>
              <a:t>for SAP Business Applications </a:t>
            </a:r>
            <a:endParaRPr sz="1800" b="0" i="0" u="none" strike="noStrike" cap="none">
              <a:solidFill>
                <a:schemeClr val="dk1"/>
              </a:solidFill>
              <a:latin typeface="Arial"/>
              <a:ea typeface="Arial"/>
              <a:cs typeface="Arial"/>
              <a:sym typeface="Arial"/>
            </a:endParaRPr>
          </a:p>
        </p:txBody>
      </p:sp>
      <p:pic>
        <p:nvPicPr>
          <p:cNvPr id="272" name="Google Shape;272;p26" descr="A picture containing food, room, drawing&#10;&#10;Description automatically generated"/>
          <p:cNvPicPr preferRelativeResize="0"/>
          <p:nvPr/>
        </p:nvPicPr>
        <p:blipFill rotWithShape="1">
          <a:blip r:embed="rId4">
            <a:alphaModFix/>
          </a:blip>
          <a:srcRect/>
          <a:stretch/>
        </p:blipFill>
        <p:spPr>
          <a:xfrm>
            <a:off x="7561318" y="4163676"/>
            <a:ext cx="373323" cy="373323"/>
          </a:xfrm>
          <a:prstGeom prst="rect">
            <a:avLst/>
          </a:prstGeom>
          <a:noFill/>
          <a:ln>
            <a:noFill/>
          </a:ln>
        </p:spPr>
      </p:pic>
      <p:pic>
        <p:nvPicPr>
          <p:cNvPr id="273" name="Google Shape;273;p26" descr="A picture containing logo&#10;&#10;Description automatically generated"/>
          <p:cNvPicPr preferRelativeResize="0"/>
          <p:nvPr/>
        </p:nvPicPr>
        <p:blipFill rotWithShape="1">
          <a:blip r:embed="rId3">
            <a:alphaModFix/>
          </a:blip>
          <a:srcRect r="77873"/>
          <a:stretch/>
        </p:blipFill>
        <p:spPr>
          <a:xfrm>
            <a:off x="7140261" y="4210715"/>
            <a:ext cx="316490" cy="303547"/>
          </a:xfrm>
          <a:prstGeom prst="rect">
            <a:avLst/>
          </a:prstGeom>
          <a:noFill/>
          <a:ln>
            <a:noFill/>
          </a:ln>
        </p:spPr>
      </p:pic>
      <p:cxnSp>
        <p:nvCxnSpPr>
          <p:cNvPr id="274" name="Google Shape;274;p26"/>
          <p:cNvCxnSpPr/>
          <p:nvPr/>
        </p:nvCxnSpPr>
        <p:spPr>
          <a:xfrm flipH="1">
            <a:off x="7036384" y="2608097"/>
            <a:ext cx="21900" cy="27888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275" name="Google Shape;275;p26"/>
          <p:cNvSpPr txBox="1"/>
          <p:nvPr/>
        </p:nvSpPr>
        <p:spPr>
          <a:xfrm>
            <a:off x="5911396" y="2947370"/>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1800" b="1" i="0" u="none" strike="noStrike" cap="none">
                <a:solidFill>
                  <a:schemeClr val="accent1"/>
                </a:solidFill>
                <a:latin typeface="Arial"/>
                <a:ea typeface="Arial"/>
                <a:cs typeface="Arial"/>
                <a:sym typeface="Arial"/>
              </a:rPr>
              <a:t>2017</a:t>
            </a:r>
            <a:endParaRPr sz="1800" b="0" i="0" u="none" strike="noStrike" cap="none">
              <a:solidFill>
                <a:schemeClr val="dk1"/>
              </a:solidFill>
              <a:latin typeface="Arial"/>
              <a:ea typeface="Arial"/>
              <a:cs typeface="Arial"/>
              <a:sym typeface="Arial"/>
            </a:endParaRPr>
          </a:p>
        </p:txBody>
      </p:sp>
      <p:sp>
        <p:nvSpPr>
          <p:cNvPr id="276" name="Google Shape;276;p26"/>
          <p:cNvSpPr txBox="1"/>
          <p:nvPr/>
        </p:nvSpPr>
        <p:spPr>
          <a:xfrm>
            <a:off x="5939097" y="3950441"/>
            <a:ext cx="1027200" cy="10764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300"/>
              </a:spcBef>
              <a:spcAft>
                <a:spcPts val="300"/>
              </a:spcAft>
              <a:buClr>
                <a:schemeClr val="accent2"/>
              </a:buClr>
              <a:buSzPts val="1200"/>
              <a:buFont typeface="Arial"/>
              <a:buNone/>
            </a:pPr>
            <a:r>
              <a:rPr lang="en-US" sz="1200" b="0" i="0" u="none" strike="noStrike" cap="none">
                <a:solidFill>
                  <a:schemeClr val="accent2"/>
                </a:solidFill>
                <a:latin typeface="Arial"/>
                <a:ea typeface="Arial"/>
                <a:cs typeface="Arial"/>
                <a:sym typeface="Arial"/>
              </a:rPr>
              <a:t>Onapsis helps Oracle secure critical vulnerability </a:t>
            </a:r>
            <a:br>
              <a:rPr lang="en-US" sz="1200" b="0" i="0" u="none" strike="noStrike" cap="none">
                <a:solidFill>
                  <a:schemeClr val="accent2"/>
                </a:solidFill>
                <a:latin typeface="Arial"/>
                <a:ea typeface="Arial"/>
                <a:cs typeface="Arial"/>
                <a:sym typeface="Arial"/>
              </a:rPr>
            </a:br>
            <a:r>
              <a:rPr lang="en-US" sz="1200" b="0" i="0" u="none" strike="noStrike" cap="none">
                <a:solidFill>
                  <a:schemeClr val="accent2"/>
                </a:solidFill>
                <a:latin typeface="Arial"/>
                <a:ea typeface="Arial"/>
                <a:cs typeface="Arial"/>
                <a:sym typeface="Arial"/>
              </a:rPr>
              <a:t>in EBS</a:t>
            </a:r>
            <a:endParaRPr sz="1800" b="0" i="0" u="none" strike="noStrike" cap="none">
              <a:solidFill>
                <a:schemeClr val="dk1"/>
              </a:solidFill>
              <a:latin typeface="Arial"/>
              <a:ea typeface="Arial"/>
              <a:cs typeface="Arial"/>
              <a:sym typeface="Arial"/>
            </a:endParaRPr>
          </a:p>
        </p:txBody>
      </p:sp>
      <p:sp>
        <p:nvSpPr>
          <p:cNvPr id="277" name="Google Shape;277;p26"/>
          <p:cNvSpPr txBox="1"/>
          <p:nvPr/>
        </p:nvSpPr>
        <p:spPr>
          <a:xfrm>
            <a:off x="5952802" y="3269872"/>
            <a:ext cx="1190100" cy="757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accent2"/>
              </a:buClr>
              <a:buSzPts val="3200"/>
              <a:buFont typeface="Arial"/>
              <a:buNone/>
            </a:pPr>
            <a:r>
              <a:rPr lang="en-US" sz="1200" b="1" i="0" u="none" strike="noStrike" cap="none">
                <a:solidFill>
                  <a:schemeClr val="dk1"/>
                </a:solidFill>
                <a:latin typeface="Arial"/>
                <a:ea typeface="Arial"/>
                <a:cs typeface="Arial"/>
                <a:sym typeface="Arial"/>
              </a:rPr>
              <a:t>INCREASED INTEREST ON DARK WEB</a:t>
            </a:r>
            <a:endParaRPr sz="1800" b="0" i="0" u="none" strike="noStrike" cap="none">
              <a:solidFill>
                <a:schemeClr val="dk1"/>
              </a:solidFill>
              <a:latin typeface="Arial"/>
              <a:ea typeface="Arial"/>
              <a:cs typeface="Arial"/>
              <a:sym typeface="Arial"/>
            </a:endParaRPr>
          </a:p>
        </p:txBody>
      </p:sp>
      <p:pic>
        <p:nvPicPr>
          <p:cNvPr id="278" name="Google Shape;278;p26" descr="A picture containing logo&#10;&#10;Description automatically generated"/>
          <p:cNvPicPr preferRelativeResize="0"/>
          <p:nvPr/>
        </p:nvPicPr>
        <p:blipFill rotWithShape="1">
          <a:blip r:embed="rId3">
            <a:alphaModFix/>
          </a:blip>
          <a:srcRect r="77873"/>
          <a:stretch/>
        </p:blipFill>
        <p:spPr>
          <a:xfrm>
            <a:off x="6098233" y="4997028"/>
            <a:ext cx="316489" cy="303547"/>
          </a:xfrm>
          <a:prstGeom prst="rect">
            <a:avLst/>
          </a:prstGeom>
          <a:noFill/>
          <a:ln>
            <a:noFill/>
          </a:ln>
        </p:spPr>
      </p:pic>
      <p:cxnSp>
        <p:nvCxnSpPr>
          <p:cNvPr id="279" name="Google Shape;279;p26"/>
          <p:cNvCxnSpPr/>
          <p:nvPr/>
        </p:nvCxnSpPr>
        <p:spPr>
          <a:xfrm flipH="1">
            <a:off x="5938989" y="2987655"/>
            <a:ext cx="14100" cy="25638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280" name="Google Shape;280;p26"/>
          <p:cNvSpPr txBox="1"/>
          <p:nvPr/>
        </p:nvSpPr>
        <p:spPr>
          <a:xfrm>
            <a:off x="3873567" y="3889192"/>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1800" b="1" i="0" u="none" strike="noStrike" cap="none">
                <a:solidFill>
                  <a:schemeClr val="accent1"/>
                </a:solidFill>
                <a:latin typeface="Arial"/>
                <a:ea typeface="Arial"/>
                <a:cs typeface="Arial"/>
                <a:sym typeface="Arial"/>
              </a:rPr>
              <a:t>2015</a:t>
            </a:r>
            <a:endParaRPr sz="1800" b="0" i="0" u="none" strike="noStrike" cap="none">
              <a:solidFill>
                <a:schemeClr val="dk1"/>
              </a:solidFill>
              <a:latin typeface="Arial"/>
              <a:ea typeface="Arial"/>
              <a:cs typeface="Arial"/>
              <a:sym typeface="Arial"/>
            </a:endParaRPr>
          </a:p>
        </p:txBody>
      </p:sp>
      <p:sp>
        <p:nvSpPr>
          <p:cNvPr id="281" name="Google Shape;281;p26"/>
          <p:cNvSpPr txBox="1"/>
          <p:nvPr/>
        </p:nvSpPr>
        <p:spPr>
          <a:xfrm>
            <a:off x="3864012" y="4206353"/>
            <a:ext cx="1629300" cy="497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1200" b="1" i="0" u="none" strike="noStrike" cap="none">
                <a:solidFill>
                  <a:schemeClr val="dk1"/>
                </a:solidFill>
                <a:latin typeface="Arial"/>
                <a:ea typeface="Arial"/>
                <a:cs typeface="Arial"/>
                <a:sym typeface="Arial"/>
              </a:rPr>
              <a:t>NATION-</a:t>
            </a:r>
            <a:br>
              <a:rPr lang="en-US" sz="1200" b="1" i="0" u="none" strike="noStrike" cap="none">
                <a:solidFill>
                  <a:schemeClr val="dk1"/>
                </a:solidFill>
                <a:latin typeface="Arial"/>
                <a:ea typeface="Arial"/>
                <a:cs typeface="Arial"/>
                <a:sym typeface="Arial"/>
              </a:rPr>
            </a:br>
            <a:r>
              <a:rPr lang="en-US" sz="1200" b="1" i="0" u="none" strike="noStrike" cap="none">
                <a:solidFill>
                  <a:schemeClr val="dk1"/>
                </a:solidFill>
                <a:latin typeface="Arial"/>
                <a:ea typeface="Arial"/>
                <a:cs typeface="Arial"/>
                <a:sym typeface="Arial"/>
              </a:rPr>
              <a:t>STATE SPONSORED</a:t>
            </a:r>
            <a:endParaRPr sz="1800" b="0" i="0" u="none" strike="noStrike" cap="none">
              <a:solidFill>
                <a:schemeClr val="dk1"/>
              </a:solidFill>
              <a:latin typeface="Arial"/>
              <a:ea typeface="Arial"/>
              <a:cs typeface="Arial"/>
              <a:sym typeface="Arial"/>
            </a:endParaRPr>
          </a:p>
        </p:txBody>
      </p:sp>
      <p:sp>
        <p:nvSpPr>
          <p:cNvPr id="282" name="Google Shape;282;p26"/>
          <p:cNvSpPr txBox="1"/>
          <p:nvPr/>
        </p:nvSpPr>
        <p:spPr>
          <a:xfrm>
            <a:off x="3890577" y="4710939"/>
            <a:ext cx="10368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1200"/>
              <a:buFont typeface="Arial"/>
              <a:buNone/>
            </a:pPr>
            <a:r>
              <a:rPr lang="en-US" sz="1200" b="0" i="0" u="none" strike="noStrike" cap="none">
                <a:solidFill>
                  <a:schemeClr val="accent2"/>
                </a:solidFill>
                <a:latin typeface="Arial"/>
                <a:ea typeface="Arial"/>
                <a:cs typeface="Arial"/>
                <a:sym typeface="Arial"/>
              </a:rPr>
              <a:t>Chinese breach </a:t>
            </a:r>
            <a:br>
              <a:rPr lang="en-US" sz="1200" b="0" i="0" u="none" strike="noStrike" cap="none">
                <a:solidFill>
                  <a:schemeClr val="accent2"/>
                </a:solidFill>
                <a:latin typeface="Arial"/>
                <a:ea typeface="Arial"/>
                <a:cs typeface="Arial"/>
                <a:sym typeface="Arial"/>
              </a:rPr>
            </a:br>
            <a:r>
              <a:rPr lang="en-US" sz="1200" b="0" i="0" u="none" strike="noStrike" cap="none">
                <a:solidFill>
                  <a:schemeClr val="accent2"/>
                </a:solidFill>
                <a:latin typeface="Arial"/>
                <a:ea typeface="Arial"/>
                <a:cs typeface="Arial"/>
                <a:sym typeface="Arial"/>
              </a:rPr>
              <a:t>of USIS targeted SAP</a:t>
            </a:r>
            <a:endParaRPr sz="1800" b="0" i="0" u="none" strike="noStrike" cap="none">
              <a:solidFill>
                <a:schemeClr val="dk1"/>
              </a:solidFill>
              <a:latin typeface="Arial"/>
              <a:ea typeface="Arial"/>
              <a:cs typeface="Arial"/>
              <a:sym typeface="Arial"/>
            </a:endParaRPr>
          </a:p>
        </p:txBody>
      </p:sp>
      <p:cxnSp>
        <p:nvCxnSpPr>
          <p:cNvPr id="283" name="Google Shape;283;p26"/>
          <p:cNvCxnSpPr/>
          <p:nvPr/>
        </p:nvCxnSpPr>
        <p:spPr>
          <a:xfrm rot="10800000" flipH="1">
            <a:off x="4975347" y="3518119"/>
            <a:ext cx="600" cy="2212200"/>
          </a:xfrm>
          <a:prstGeom prst="straightConnector1">
            <a:avLst/>
          </a:prstGeom>
          <a:noFill/>
          <a:ln w="28575" cap="flat" cmpd="sng">
            <a:solidFill>
              <a:srgbClr val="2282B6"/>
            </a:solidFill>
            <a:prstDash val="solid"/>
            <a:miter lim="800000"/>
            <a:headEnd type="none" w="sm" len="sm"/>
            <a:tailEnd type="none" w="sm" len="sm"/>
          </a:ln>
        </p:spPr>
      </p:cxnSp>
      <p:sp>
        <p:nvSpPr>
          <p:cNvPr id="284" name="Google Shape;284;p26"/>
          <p:cNvSpPr txBox="1"/>
          <p:nvPr/>
        </p:nvSpPr>
        <p:spPr>
          <a:xfrm>
            <a:off x="5011556" y="3335364"/>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1800" b="1" i="0" u="none" strike="noStrike" cap="none">
                <a:solidFill>
                  <a:schemeClr val="accent1"/>
                </a:solidFill>
                <a:latin typeface="Arial"/>
                <a:ea typeface="Arial"/>
                <a:cs typeface="Arial"/>
                <a:sym typeface="Arial"/>
              </a:rPr>
              <a:t>2016</a:t>
            </a:r>
            <a:endParaRPr sz="1800" b="0" i="0" u="none" strike="noStrike" cap="none">
              <a:solidFill>
                <a:schemeClr val="dk1"/>
              </a:solidFill>
              <a:latin typeface="Arial"/>
              <a:ea typeface="Arial"/>
              <a:cs typeface="Arial"/>
              <a:sym typeface="Arial"/>
            </a:endParaRPr>
          </a:p>
        </p:txBody>
      </p:sp>
      <p:sp>
        <p:nvSpPr>
          <p:cNvPr id="285" name="Google Shape;285;p26"/>
          <p:cNvSpPr txBox="1"/>
          <p:nvPr/>
        </p:nvSpPr>
        <p:spPr>
          <a:xfrm>
            <a:off x="4925766" y="3680484"/>
            <a:ext cx="1156500" cy="696300"/>
          </a:xfrm>
          <a:prstGeom prst="rect">
            <a:avLst/>
          </a:prstGeom>
          <a:noFill/>
          <a:ln>
            <a:noFill/>
          </a:ln>
        </p:spPr>
        <p:txBody>
          <a:bodyPr spcFirstLastPara="1" wrap="square" lIns="91425" tIns="0" rIns="0" bIns="0" anchor="t" anchorCtr="0">
            <a:noAutofit/>
          </a:bodyPr>
          <a:lstStyle/>
          <a:p>
            <a:pPr marL="0" marR="0" lvl="0" indent="0" algn="l" rtl="0">
              <a:lnSpc>
                <a:spcPct val="100000"/>
              </a:lnSpc>
              <a:spcBef>
                <a:spcPts val="300"/>
              </a:spcBef>
              <a:spcAft>
                <a:spcPts val="0"/>
              </a:spcAft>
              <a:buClr>
                <a:schemeClr val="accent2"/>
              </a:buClr>
              <a:buSzPts val="1200"/>
              <a:buFont typeface="Arial"/>
              <a:buNone/>
            </a:pPr>
            <a:r>
              <a:rPr lang="en-US" sz="1200" b="1" i="0" u="none" strike="noStrike" cap="none">
                <a:solidFill>
                  <a:schemeClr val="accent2"/>
                </a:solidFill>
                <a:latin typeface="Arial"/>
                <a:ea typeface="Arial"/>
                <a:cs typeface="Arial"/>
                <a:sym typeface="Arial"/>
              </a:rPr>
              <a:t>1ST DHS </a:t>
            </a:r>
            <a:br>
              <a:rPr lang="en-US" sz="1200" b="1" i="0" u="none" strike="noStrike" cap="none">
                <a:solidFill>
                  <a:schemeClr val="accent2"/>
                </a:solidFill>
                <a:latin typeface="Arial"/>
                <a:ea typeface="Arial"/>
                <a:cs typeface="Arial"/>
                <a:sym typeface="Arial"/>
              </a:rPr>
            </a:br>
            <a:r>
              <a:rPr lang="en-US" sz="1200" b="1" i="0" u="none" strike="noStrike" cap="none">
                <a:solidFill>
                  <a:schemeClr val="accent2"/>
                </a:solidFill>
                <a:latin typeface="Arial"/>
                <a:ea typeface="Arial"/>
                <a:cs typeface="Arial"/>
                <a:sym typeface="Arial"/>
              </a:rPr>
              <a:t>US-CERT ALERT </a:t>
            </a:r>
            <a:br>
              <a:rPr lang="en-US" sz="1200" b="1" i="0" u="none" strike="noStrike" cap="none">
                <a:solidFill>
                  <a:schemeClr val="accent2"/>
                </a:solidFill>
                <a:latin typeface="Arial"/>
                <a:ea typeface="Arial"/>
                <a:cs typeface="Arial"/>
                <a:sym typeface="Arial"/>
              </a:rPr>
            </a:br>
            <a:r>
              <a:rPr lang="en-US" sz="1200" b="0" i="0" u="none" strike="noStrike" cap="none">
                <a:solidFill>
                  <a:schemeClr val="accent2"/>
                </a:solidFill>
                <a:latin typeface="Arial"/>
                <a:ea typeface="Arial"/>
                <a:cs typeface="Arial"/>
                <a:sym typeface="Arial"/>
              </a:rPr>
              <a:t>for SAP Business Applications</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300"/>
              </a:spcAft>
              <a:buClr>
                <a:schemeClr val="accent2"/>
              </a:buClr>
              <a:buSzPts val="1200"/>
              <a:buFont typeface="Arial"/>
              <a:buNone/>
            </a:pPr>
            <a:endParaRPr sz="1200" b="0" i="0" u="none" strike="noStrike" cap="none">
              <a:solidFill>
                <a:schemeClr val="accent2"/>
              </a:solidFill>
              <a:latin typeface="Arial"/>
              <a:ea typeface="Arial"/>
              <a:cs typeface="Arial"/>
              <a:sym typeface="Arial"/>
            </a:endParaRPr>
          </a:p>
        </p:txBody>
      </p:sp>
      <p:pic>
        <p:nvPicPr>
          <p:cNvPr id="286" name="Google Shape;286;p26" descr="A picture containing food, room, drawing&#10;&#10;Description automatically generated"/>
          <p:cNvPicPr preferRelativeResize="0"/>
          <p:nvPr/>
        </p:nvPicPr>
        <p:blipFill rotWithShape="1">
          <a:blip r:embed="rId4">
            <a:alphaModFix/>
          </a:blip>
          <a:srcRect/>
          <a:stretch/>
        </p:blipFill>
        <p:spPr>
          <a:xfrm>
            <a:off x="5028305" y="4948819"/>
            <a:ext cx="373323" cy="373323"/>
          </a:xfrm>
          <a:prstGeom prst="rect">
            <a:avLst/>
          </a:prstGeom>
          <a:noFill/>
          <a:ln>
            <a:noFill/>
          </a:ln>
        </p:spPr>
      </p:pic>
      <p:pic>
        <p:nvPicPr>
          <p:cNvPr id="287" name="Google Shape;287;p26" descr="A picture containing logo&#10;&#10;Description automatically generated"/>
          <p:cNvPicPr preferRelativeResize="0"/>
          <p:nvPr/>
        </p:nvPicPr>
        <p:blipFill rotWithShape="1">
          <a:blip r:embed="rId3">
            <a:alphaModFix/>
          </a:blip>
          <a:srcRect r="77873"/>
          <a:stretch/>
        </p:blipFill>
        <p:spPr>
          <a:xfrm>
            <a:off x="5494546" y="4972191"/>
            <a:ext cx="316489" cy="303547"/>
          </a:xfrm>
          <a:prstGeom prst="rect">
            <a:avLst/>
          </a:prstGeom>
          <a:noFill/>
          <a:ln>
            <a:noFill/>
          </a:ln>
        </p:spPr>
      </p:pic>
      <p:sp>
        <p:nvSpPr>
          <p:cNvPr id="288" name="Google Shape;288;p26"/>
          <p:cNvSpPr/>
          <p:nvPr/>
        </p:nvSpPr>
        <p:spPr>
          <a:xfrm>
            <a:off x="3848835" y="5928159"/>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6"/>
          <p:cNvSpPr/>
          <p:nvPr/>
        </p:nvSpPr>
        <p:spPr>
          <a:xfrm>
            <a:off x="1763221" y="6251863"/>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6"/>
          <p:cNvSpPr/>
          <p:nvPr/>
        </p:nvSpPr>
        <p:spPr>
          <a:xfrm>
            <a:off x="2861301" y="6066907"/>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6"/>
          <p:cNvSpPr/>
          <p:nvPr/>
        </p:nvSpPr>
        <p:spPr>
          <a:xfrm>
            <a:off x="4932797" y="5728948"/>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6"/>
          <p:cNvSpPr/>
          <p:nvPr/>
        </p:nvSpPr>
        <p:spPr>
          <a:xfrm>
            <a:off x="5887723" y="5562384"/>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6"/>
          <p:cNvSpPr/>
          <p:nvPr/>
        </p:nvSpPr>
        <p:spPr>
          <a:xfrm>
            <a:off x="6986492" y="5407828"/>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6"/>
          <p:cNvSpPr/>
          <p:nvPr/>
        </p:nvSpPr>
        <p:spPr>
          <a:xfrm>
            <a:off x="7984552" y="5235592"/>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6"/>
          <p:cNvSpPr/>
          <p:nvPr/>
        </p:nvSpPr>
        <p:spPr>
          <a:xfrm>
            <a:off x="8966887" y="5067850"/>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6"/>
          <p:cNvSpPr/>
          <p:nvPr/>
        </p:nvSpPr>
        <p:spPr>
          <a:xfrm>
            <a:off x="9999354" y="4960049"/>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97" name="Google Shape;297;p26"/>
          <p:cNvPicPr preferRelativeResize="0"/>
          <p:nvPr/>
        </p:nvPicPr>
        <p:blipFill rotWithShape="1">
          <a:blip r:embed="rId5">
            <a:alphaModFix/>
          </a:blip>
          <a:srcRect/>
          <a:stretch/>
        </p:blipFill>
        <p:spPr>
          <a:xfrm>
            <a:off x="1054792" y="2180591"/>
            <a:ext cx="2618581" cy="502768"/>
          </a:xfrm>
          <a:prstGeom prst="rect">
            <a:avLst/>
          </a:prstGeom>
          <a:noFill/>
          <a:ln>
            <a:noFill/>
          </a:ln>
        </p:spPr>
      </p:pic>
      <p:sp>
        <p:nvSpPr>
          <p:cNvPr id="298" name="Google Shape;298;p26"/>
          <p:cNvSpPr txBox="1"/>
          <p:nvPr/>
        </p:nvSpPr>
        <p:spPr>
          <a:xfrm>
            <a:off x="11208611" y="170388"/>
            <a:ext cx="970200" cy="362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3200"/>
              <a:buFont typeface="Arial"/>
              <a:buNone/>
            </a:pPr>
            <a:r>
              <a:rPr lang="en-US" sz="1800" b="1" i="0" u="none" strike="noStrike" cap="none">
                <a:solidFill>
                  <a:schemeClr val="accent1"/>
                </a:solidFill>
                <a:latin typeface="Arial"/>
                <a:ea typeface="Arial"/>
                <a:cs typeface="Arial"/>
                <a:sym typeface="Arial"/>
              </a:rPr>
              <a:t>202</a:t>
            </a:r>
            <a:r>
              <a:rPr lang="en-US" sz="1800" b="1">
                <a:solidFill>
                  <a:schemeClr val="accent1"/>
                </a:solidFill>
              </a:rPr>
              <a:t>2</a:t>
            </a:r>
            <a:endParaRPr sz="1800" b="0" i="0" u="none" strike="noStrike" cap="none">
              <a:solidFill>
                <a:schemeClr val="dk1"/>
              </a:solidFill>
              <a:latin typeface="Arial"/>
              <a:ea typeface="Arial"/>
              <a:cs typeface="Arial"/>
              <a:sym typeface="Arial"/>
            </a:endParaRPr>
          </a:p>
        </p:txBody>
      </p:sp>
      <p:cxnSp>
        <p:nvCxnSpPr>
          <p:cNvPr id="299" name="Google Shape;299;p26"/>
          <p:cNvCxnSpPr/>
          <p:nvPr/>
        </p:nvCxnSpPr>
        <p:spPr>
          <a:xfrm>
            <a:off x="11179925" y="461500"/>
            <a:ext cx="5400" cy="4352700"/>
          </a:xfrm>
          <a:prstGeom prst="straightConnector1">
            <a:avLst/>
          </a:prstGeom>
          <a:solidFill>
            <a:schemeClr val="accent2"/>
          </a:solidFill>
          <a:ln w="28575" cap="flat" cmpd="sng">
            <a:solidFill>
              <a:schemeClr val="accent3"/>
            </a:solidFill>
            <a:prstDash val="solid"/>
            <a:miter lim="800000"/>
            <a:headEnd type="none" w="sm" len="sm"/>
            <a:tailEnd type="none" w="sm" len="sm"/>
          </a:ln>
        </p:spPr>
      </p:cxnSp>
      <p:sp>
        <p:nvSpPr>
          <p:cNvPr id="300" name="Google Shape;300;p26"/>
          <p:cNvSpPr/>
          <p:nvPr/>
        </p:nvSpPr>
        <p:spPr>
          <a:xfrm>
            <a:off x="11142354" y="4807649"/>
            <a:ext cx="99900" cy="100800"/>
          </a:xfrm>
          <a:prstGeom prst="ellipse">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01" name="Google Shape;301;p26" descr="A picture containing logo&#10;&#10;Description automatically generated"/>
          <p:cNvPicPr preferRelativeResize="0"/>
          <p:nvPr/>
        </p:nvPicPr>
        <p:blipFill rotWithShape="1">
          <a:blip r:embed="rId3">
            <a:alphaModFix/>
          </a:blip>
          <a:srcRect r="77873"/>
          <a:stretch/>
        </p:blipFill>
        <p:spPr>
          <a:xfrm>
            <a:off x="11242809" y="1872050"/>
            <a:ext cx="316490" cy="303547"/>
          </a:xfrm>
          <a:prstGeom prst="rect">
            <a:avLst/>
          </a:prstGeom>
          <a:noFill/>
          <a:ln>
            <a:noFill/>
          </a:ln>
        </p:spPr>
      </p:pic>
      <p:sp>
        <p:nvSpPr>
          <p:cNvPr id="302" name="Google Shape;302;p26"/>
          <p:cNvSpPr txBox="1"/>
          <p:nvPr/>
        </p:nvSpPr>
        <p:spPr>
          <a:xfrm>
            <a:off x="11138625" y="1116875"/>
            <a:ext cx="1156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a:solidFill>
                  <a:schemeClr val="accent2"/>
                </a:solidFill>
              </a:rPr>
              <a:t>SAP ICMAD Critical Vulnerabilities </a:t>
            </a:r>
            <a:endParaRPr sz="1200" b="0" i="0" u="none" strike="noStrike" cap="none">
              <a:solidFill>
                <a:srgbClr val="000000"/>
              </a:solidFill>
              <a:latin typeface="Arial"/>
              <a:ea typeface="Arial"/>
              <a:cs typeface="Arial"/>
              <a:sym typeface="Arial"/>
            </a:endParaRPr>
          </a:p>
        </p:txBody>
      </p:sp>
      <p:sp>
        <p:nvSpPr>
          <p:cNvPr id="303" name="Google Shape;303;p26"/>
          <p:cNvSpPr txBox="1"/>
          <p:nvPr/>
        </p:nvSpPr>
        <p:spPr>
          <a:xfrm>
            <a:off x="11125200" y="457200"/>
            <a:ext cx="155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chemeClr val="dk1"/>
                </a:solidFill>
              </a:rPr>
              <a:t>6</a:t>
            </a:r>
            <a:r>
              <a:rPr lang="en-US" sz="1200" b="1" baseline="30000">
                <a:solidFill>
                  <a:schemeClr val="dk1"/>
                </a:solidFill>
              </a:rPr>
              <a:t>th</a:t>
            </a:r>
            <a:r>
              <a:rPr lang="en-US" sz="1200" b="1">
                <a:solidFill>
                  <a:schemeClr val="dk1"/>
                </a:solidFill>
              </a:rPr>
              <a:t> DHS </a:t>
            </a:r>
            <a:endParaRPr sz="1200" b="1">
              <a:solidFill>
                <a:schemeClr val="dk1"/>
              </a:solidFill>
            </a:endParaRPr>
          </a:p>
          <a:p>
            <a:pPr marL="0" lvl="0" indent="0" algn="l" rtl="0">
              <a:spcBef>
                <a:spcPts val="0"/>
              </a:spcBef>
              <a:spcAft>
                <a:spcPts val="0"/>
              </a:spcAft>
              <a:buNone/>
            </a:pPr>
            <a:r>
              <a:rPr lang="en-US" sz="1200" b="1">
                <a:solidFill>
                  <a:schemeClr val="dk1"/>
                </a:solidFill>
              </a:rPr>
              <a:t>US-CERT</a:t>
            </a:r>
            <a:endParaRPr sz="1200" b="1">
              <a:solidFill>
                <a:schemeClr val="dk1"/>
              </a:solidFill>
            </a:endParaRPr>
          </a:p>
          <a:p>
            <a:pPr marL="0" lvl="0" indent="0" algn="l" rtl="0">
              <a:spcBef>
                <a:spcPts val="0"/>
              </a:spcBef>
              <a:spcAft>
                <a:spcPts val="0"/>
              </a:spcAft>
              <a:buNone/>
            </a:pPr>
            <a:r>
              <a:rPr lang="en-US" sz="1200" b="1">
                <a:solidFill>
                  <a:schemeClr val="dk1"/>
                </a:solidFill>
              </a:rPr>
              <a:t>ALERT</a:t>
            </a:r>
            <a:endParaRPr/>
          </a:p>
        </p:txBody>
      </p:sp>
      <p:pic>
        <p:nvPicPr>
          <p:cNvPr id="304" name="Google Shape;304;p26" descr="A picture containing food, room, drawing&#10;&#10;Description automatically generated"/>
          <p:cNvPicPr preferRelativeResize="0"/>
          <p:nvPr/>
        </p:nvPicPr>
        <p:blipFill rotWithShape="1">
          <a:blip r:embed="rId4">
            <a:alphaModFix/>
          </a:blip>
          <a:srcRect/>
          <a:stretch/>
        </p:blipFill>
        <p:spPr>
          <a:xfrm>
            <a:off x="11670753" y="1814629"/>
            <a:ext cx="373323" cy="3733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8"/>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479" name="Google Shape;479;p8" descr="A picture containing night, ocean floor&#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80" name="Google Shape;480;p8"/>
          <p:cNvSpPr txBox="1">
            <a:spLocks noGrp="1"/>
          </p:cNvSpPr>
          <p:nvPr>
            <p:ph type="body" idx="1"/>
          </p:nvPr>
        </p:nvSpPr>
        <p:spPr>
          <a:xfrm>
            <a:off x="499825" y="371900"/>
            <a:ext cx="7857365" cy="678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SzPts val="2800"/>
              <a:buNone/>
            </a:pPr>
            <a:r>
              <a:rPr lang="en-US" sz="2800" dirty="0">
                <a:solidFill>
                  <a:schemeClr val="lt1"/>
                </a:solidFill>
              </a:rPr>
              <a:t>How Did We Quantify This? Well, We Built the </a:t>
            </a:r>
            <a:br>
              <a:rPr lang="en-US" sz="2800" dirty="0">
                <a:solidFill>
                  <a:schemeClr val="lt1"/>
                </a:solidFill>
              </a:rPr>
            </a:br>
            <a:r>
              <a:rPr lang="en-US" sz="2800" cap="none" dirty="0">
                <a:solidFill>
                  <a:schemeClr val="lt1"/>
                </a:solidFill>
              </a:rPr>
              <a:t>ONAPSIS </a:t>
            </a:r>
            <a:r>
              <a:rPr lang="en-US" sz="2800" b="1" cap="none" dirty="0">
                <a:solidFill>
                  <a:schemeClr val="lt1"/>
                </a:solidFill>
              </a:rPr>
              <a:t>THREAT INTELLIGENCE CLOUD</a:t>
            </a:r>
            <a:endParaRPr sz="2800" b="1" cap="none" dirty="0">
              <a:solidFill>
                <a:schemeClr val="lt1"/>
              </a:solidFill>
            </a:endParaRPr>
          </a:p>
        </p:txBody>
      </p:sp>
      <p:sp>
        <p:nvSpPr>
          <p:cNvPr id="481" name="Google Shape;481;p8"/>
          <p:cNvSpPr txBox="1">
            <a:spLocks noGrp="1"/>
          </p:cNvSpPr>
          <p:nvPr>
            <p:ph type="body" idx="2"/>
          </p:nvPr>
        </p:nvSpPr>
        <p:spPr>
          <a:xfrm>
            <a:off x="499825" y="1544802"/>
            <a:ext cx="4095900" cy="9279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1000"/>
              </a:spcBef>
              <a:spcAft>
                <a:spcPts val="0"/>
              </a:spcAft>
              <a:buSzPts val="2800"/>
              <a:buNone/>
            </a:pPr>
            <a:r>
              <a:rPr lang="en-US" sz="2000" i="1" dirty="0">
                <a:solidFill>
                  <a:schemeClr val="lt1"/>
                </a:solidFill>
              </a:rPr>
              <a:t>Synthetic targets, </a:t>
            </a:r>
            <a:br>
              <a:rPr lang="en-US" i="1" dirty="0">
                <a:solidFill>
                  <a:schemeClr val="lt1"/>
                </a:solidFill>
              </a:rPr>
            </a:br>
            <a:r>
              <a:rPr lang="en-US" i="1" dirty="0">
                <a:solidFill>
                  <a:schemeClr val="lt1"/>
                </a:solidFill>
              </a:rPr>
              <a:t>R</a:t>
            </a:r>
            <a:r>
              <a:rPr lang="en-US" sz="2000" i="1" dirty="0">
                <a:solidFill>
                  <a:schemeClr val="lt1"/>
                </a:solidFill>
              </a:rPr>
              <a:t>eal attacks from real </a:t>
            </a:r>
            <a:r>
              <a:rPr lang="en-US" i="1" dirty="0">
                <a:solidFill>
                  <a:schemeClr val="lt1"/>
                </a:solidFill>
              </a:rPr>
              <a:t>threat actors</a:t>
            </a:r>
            <a:r>
              <a:rPr lang="en-US" sz="2000" i="1" dirty="0">
                <a:solidFill>
                  <a:schemeClr val="lt1"/>
                </a:solidFill>
              </a:rPr>
              <a:t>.</a:t>
            </a:r>
            <a:endParaRPr sz="2000" i="1" dirty="0">
              <a:solidFill>
                <a:schemeClr val="lt1"/>
              </a:solidFill>
            </a:endParaRPr>
          </a:p>
        </p:txBody>
      </p:sp>
      <p:sp>
        <p:nvSpPr>
          <p:cNvPr id="482" name="Google Shape;482;p8" descr="Global connections Free Photo"/>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3" name="Google Shape;483;p8"/>
          <p:cNvSpPr/>
          <p:nvPr/>
        </p:nvSpPr>
        <p:spPr>
          <a:xfrm>
            <a:off x="9017048" y="1321521"/>
            <a:ext cx="1785900" cy="523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Arial"/>
                <a:cs typeface="Arial"/>
                <a:sym typeface="Arial"/>
              </a:rPr>
              <a:t>Simulated synthetic business data </a:t>
            </a:r>
            <a:r>
              <a:rPr kumimoji="0" lang="en-US" sz="600" b="0" i="0" u="none" strike="noStrike" kern="0" cap="none" spc="0" normalizeH="0" baseline="0" noProof="0">
                <a:ln>
                  <a:noFill/>
                </a:ln>
                <a:solidFill>
                  <a:srgbClr val="FFFFFF"/>
                </a:solidFill>
                <a:effectLst/>
                <a:uLnTx/>
                <a:uFillTx/>
                <a:latin typeface="Arial"/>
                <a:ea typeface="Arial"/>
                <a:cs typeface="Arial"/>
                <a:sym typeface="Arial"/>
              </a:rPr>
              <a:t>(v0.1)</a:t>
            </a:r>
            <a:endParaRPr kumimoji="0" sz="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4" name="Google Shape;484;p8"/>
          <p:cNvSpPr txBox="1"/>
          <p:nvPr/>
        </p:nvSpPr>
        <p:spPr>
          <a:xfrm>
            <a:off x="2192337" y="5875459"/>
            <a:ext cx="2481000" cy="523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Arial"/>
                <a:cs typeface="Arial"/>
                <a:sym typeface="Arial"/>
              </a:rPr>
              <a:t>Global network of sensors and applications.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5" name="Google Shape;485;p8"/>
          <p:cNvSpPr txBox="1"/>
          <p:nvPr/>
        </p:nvSpPr>
        <p:spPr>
          <a:xfrm>
            <a:off x="3158873" y="4656807"/>
            <a:ext cx="3608100" cy="738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Arial"/>
                <a:cs typeface="Arial"/>
                <a:sym typeface="Arial"/>
              </a:rPr>
              <a:t>Instrumented to capture activity of attackers exploiting mission-critical applications, such as SAP and Oracle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6" name="Google Shape;486;p8"/>
          <p:cNvSpPr txBox="1"/>
          <p:nvPr/>
        </p:nvSpPr>
        <p:spPr>
          <a:xfrm>
            <a:off x="4524237" y="3313762"/>
            <a:ext cx="3390000" cy="738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Arial"/>
                <a:cs typeface="Arial"/>
                <a:sym typeface="Arial"/>
              </a:rPr>
              <a:t>Vulnerable applications with common configurations deployed on sensors behind firewalls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7" name="Google Shape;487;p8"/>
          <p:cNvSpPr txBox="1"/>
          <p:nvPr/>
        </p:nvSpPr>
        <p:spPr>
          <a:xfrm>
            <a:off x="6647024" y="2110625"/>
            <a:ext cx="2588400" cy="738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Arial"/>
                <a:cs typeface="Arial"/>
                <a:sym typeface="Arial"/>
              </a:rPr>
              <a:t>Different, multiple versions and business modules (ERP, Supply Chain, HR, etc)</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8" name="Google Shape;488;p8"/>
          <p:cNvSpPr/>
          <p:nvPr/>
        </p:nvSpPr>
        <p:spPr>
          <a:xfrm rot="-1066493">
            <a:off x="566942" y="903647"/>
            <a:ext cx="21065393" cy="20847085"/>
          </a:xfrm>
          <a:prstGeom prst="ellipse">
            <a:avLst/>
          </a:prstGeom>
          <a:no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89" name="Google Shape;489;p8"/>
          <p:cNvSpPr/>
          <p:nvPr/>
        </p:nvSpPr>
        <p:spPr>
          <a:xfrm>
            <a:off x="2178689" y="5559257"/>
            <a:ext cx="218400" cy="2184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0" name="Google Shape;490;p8"/>
          <p:cNvSpPr/>
          <p:nvPr/>
        </p:nvSpPr>
        <p:spPr>
          <a:xfrm>
            <a:off x="3179522" y="4293383"/>
            <a:ext cx="218400" cy="2184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1" name="Google Shape;491;p8"/>
          <p:cNvSpPr/>
          <p:nvPr/>
        </p:nvSpPr>
        <p:spPr>
          <a:xfrm>
            <a:off x="4524237" y="3006057"/>
            <a:ext cx="218400" cy="2184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2" name="Google Shape;492;p8"/>
          <p:cNvSpPr/>
          <p:nvPr/>
        </p:nvSpPr>
        <p:spPr>
          <a:xfrm>
            <a:off x="6657837" y="1735559"/>
            <a:ext cx="218400" cy="2184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93" name="Google Shape;493;p8"/>
          <p:cNvSpPr/>
          <p:nvPr/>
        </p:nvSpPr>
        <p:spPr>
          <a:xfrm>
            <a:off x="9017048" y="968622"/>
            <a:ext cx="218400" cy="2184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9"/>
          <p:cNvSpPr/>
          <p:nvPr/>
        </p:nvSpPr>
        <p:spPr>
          <a:xfrm>
            <a:off x="6565661" y="5130358"/>
            <a:ext cx="2915400" cy="124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0" name="Google Shape;350;p29"/>
          <p:cNvSpPr/>
          <p:nvPr/>
        </p:nvSpPr>
        <p:spPr>
          <a:xfrm>
            <a:off x="4429234" y="3918486"/>
            <a:ext cx="1934100" cy="2475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1" name="Google Shape;351;p29"/>
          <p:cNvSpPr/>
          <p:nvPr/>
        </p:nvSpPr>
        <p:spPr>
          <a:xfrm>
            <a:off x="9655796" y="2546150"/>
            <a:ext cx="2227800" cy="3829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2" name="Google Shape;352;p29"/>
          <p:cNvSpPr/>
          <p:nvPr/>
        </p:nvSpPr>
        <p:spPr>
          <a:xfrm>
            <a:off x="9327951" y="5003853"/>
            <a:ext cx="2401500" cy="461700"/>
          </a:xfrm>
          <a:prstGeom prst="rect">
            <a:avLst/>
          </a:prstGeom>
          <a:noFill/>
          <a:ln>
            <a:noFill/>
          </a:ln>
        </p:spPr>
        <p:txBody>
          <a:bodyPr spcFirstLastPara="1" wrap="square" lIns="91425" tIns="45700" rIns="91425" bIns="45700" anchor="t" anchorCtr="0">
            <a:noAutofit/>
          </a:bodyPr>
          <a:lstStyle/>
          <a:p>
            <a:pPr marL="457188" marR="0" lvl="1"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vulnerabilities and attacks</a:t>
            </a: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on business applications</a:t>
            </a:r>
            <a:endParaRPr sz="1400" b="0" i="0" u="none" strike="noStrike" cap="none">
              <a:solidFill>
                <a:srgbClr val="000000"/>
              </a:solidFill>
              <a:latin typeface="Arial"/>
              <a:ea typeface="Arial"/>
              <a:cs typeface="Arial"/>
              <a:sym typeface="Arial"/>
            </a:endParaRPr>
          </a:p>
        </p:txBody>
      </p:sp>
      <p:sp>
        <p:nvSpPr>
          <p:cNvPr id="353" name="Google Shape;353;p29"/>
          <p:cNvSpPr/>
          <p:nvPr/>
        </p:nvSpPr>
        <p:spPr>
          <a:xfrm>
            <a:off x="4056899" y="5493408"/>
            <a:ext cx="2251200" cy="646200"/>
          </a:xfrm>
          <a:prstGeom prst="rect">
            <a:avLst/>
          </a:prstGeom>
          <a:noFill/>
          <a:ln>
            <a:noFill/>
          </a:ln>
        </p:spPr>
        <p:txBody>
          <a:bodyPr spcFirstLastPara="1" wrap="square" lIns="91425" tIns="45700" rIns="91425" bIns="45700" anchor="t" anchorCtr="0">
            <a:noAutofit/>
          </a:bodyPr>
          <a:lstStyle/>
          <a:p>
            <a:pPr marL="457188" marR="0" lvl="1" indent="0" algn="l" rtl="0">
              <a:lnSpc>
                <a:spcPct val="100000"/>
              </a:lnSpc>
              <a:spcBef>
                <a:spcPts val="0"/>
              </a:spcBef>
              <a:spcAft>
                <a:spcPts val="0"/>
              </a:spcAft>
              <a:buClr>
                <a:srgbClr val="000000"/>
              </a:buClr>
              <a:buSzPts val="1200"/>
              <a:buFont typeface="Arial"/>
              <a:buNone/>
            </a:pPr>
            <a:r>
              <a:rPr lang="en-US" sz="1200">
                <a:solidFill>
                  <a:schemeClr val="lt1"/>
                </a:solidFill>
              </a:rPr>
              <a:t>Of critical SAP Security Notes in 2020 were influenced by Onapsis Research Labs </a:t>
            </a:r>
            <a:endParaRPr sz="1400" b="0" i="0" u="none" strike="noStrike" cap="none">
              <a:solidFill>
                <a:srgbClr val="000000"/>
              </a:solidFill>
              <a:latin typeface="Arial"/>
              <a:ea typeface="Arial"/>
              <a:cs typeface="Arial"/>
              <a:sym typeface="Arial"/>
            </a:endParaRPr>
          </a:p>
        </p:txBody>
      </p:sp>
      <p:sp>
        <p:nvSpPr>
          <p:cNvPr id="354" name="Google Shape;354;p29"/>
          <p:cNvSpPr/>
          <p:nvPr/>
        </p:nvSpPr>
        <p:spPr>
          <a:xfrm>
            <a:off x="9790769" y="4329554"/>
            <a:ext cx="14445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Knowledgebase of</a:t>
            </a:r>
            <a:endParaRPr sz="1200" b="0" i="0" u="none" strike="noStrike" cap="none">
              <a:solidFill>
                <a:schemeClr val="dk1"/>
              </a:solidFill>
              <a:latin typeface="Arial"/>
              <a:ea typeface="Arial"/>
              <a:cs typeface="Arial"/>
              <a:sym typeface="Arial"/>
            </a:endParaRPr>
          </a:p>
        </p:txBody>
      </p:sp>
      <p:sp>
        <p:nvSpPr>
          <p:cNvPr id="355" name="Google Shape;355;p29"/>
          <p:cNvSpPr/>
          <p:nvPr/>
        </p:nvSpPr>
        <p:spPr>
          <a:xfrm>
            <a:off x="9781905" y="4514689"/>
            <a:ext cx="16770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10,000+</a:t>
            </a:r>
            <a:endParaRPr sz="3200" b="1" i="0" u="none" strike="noStrike" cap="none">
              <a:solidFill>
                <a:schemeClr val="dk1"/>
              </a:solidFill>
              <a:latin typeface="Arial"/>
              <a:ea typeface="Arial"/>
              <a:cs typeface="Arial"/>
              <a:sym typeface="Arial"/>
            </a:endParaRPr>
          </a:p>
        </p:txBody>
      </p:sp>
      <p:sp>
        <p:nvSpPr>
          <p:cNvPr id="356" name="Google Shape;356;p29"/>
          <p:cNvSpPr/>
          <p:nvPr/>
        </p:nvSpPr>
        <p:spPr>
          <a:xfrm>
            <a:off x="4477397" y="5038689"/>
            <a:ext cx="17211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lt1"/>
                </a:solidFill>
              </a:rPr>
              <a:t>40%</a:t>
            </a:r>
            <a:endParaRPr sz="3200" b="1" i="0" u="none" strike="noStrike" cap="none">
              <a:solidFill>
                <a:schemeClr val="dk1"/>
              </a:solidFill>
              <a:latin typeface="Arial"/>
              <a:ea typeface="Arial"/>
              <a:cs typeface="Arial"/>
              <a:sym typeface="Arial"/>
            </a:endParaRPr>
          </a:p>
        </p:txBody>
      </p:sp>
      <p:sp>
        <p:nvSpPr>
          <p:cNvPr id="357" name="Google Shape;357;p29"/>
          <p:cNvSpPr/>
          <p:nvPr/>
        </p:nvSpPr>
        <p:spPr>
          <a:xfrm>
            <a:off x="4429233" y="2522120"/>
            <a:ext cx="5043000" cy="124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58" name="Google Shape;358;p29" descr="A picture containing plate, drawing&#10;&#10;Description automatically generated"/>
          <p:cNvPicPr preferRelativeResize="0"/>
          <p:nvPr/>
        </p:nvPicPr>
        <p:blipFill rotWithShape="1">
          <a:blip r:embed="rId3">
            <a:alphaModFix amt="35000"/>
          </a:blip>
          <a:srcRect/>
          <a:stretch/>
        </p:blipFill>
        <p:spPr>
          <a:xfrm>
            <a:off x="9865390" y="2819951"/>
            <a:ext cx="1328684" cy="1328684"/>
          </a:xfrm>
          <a:prstGeom prst="rect">
            <a:avLst/>
          </a:prstGeom>
          <a:noFill/>
          <a:ln>
            <a:noFill/>
          </a:ln>
        </p:spPr>
      </p:pic>
      <p:sp>
        <p:nvSpPr>
          <p:cNvPr id="359" name="Google Shape;359;p29"/>
          <p:cNvSpPr/>
          <p:nvPr/>
        </p:nvSpPr>
        <p:spPr>
          <a:xfrm>
            <a:off x="6564799" y="3929820"/>
            <a:ext cx="2916300" cy="1051500"/>
          </a:xfrm>
          <a:prstGeom prst="rect">
            <a:avLst/>
          </a:prstGeom>
          <a:solidFill>
            <a:srgbClr val="0C18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0" name="Google Shape;360;p29"/>
          <p:cNvSpPr/>
          <p:nvPr/>
        </p:nvSpPr>
        <p:spPr>
          <a:xfrm>
            <a:off x="6341388" y="4440484"/>
            <a:ext cx="3409200" cy="461700"/>
          </a:xfrm>
          <a:prstGeom prst="rect">
            <a:avLst/>
          </a:prstGeom>
          <a:noFill/>
          <a:ln>
            <a:noFill/>
          </a:ln>
        </p:spPr>
        <p:txBody>
          <a:bodyPr spcFirstLastPara="1" wrap="square" lIns="91425" tIns="45700" rIns="91425" bIns="45700" anchor="t" anchorCtr="0">
            <a:noAutofit/>
          </a:bodyPr>
          <a:lstStyle/>
          <a:p>
            <a:pPr marL="457188" marR="0" lvl="1"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US DHS critical alerts</a:t>
            </a: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based on our research</a:t>
            </a:r>
            <a:endParaRPr sz="1400" b="0" i="0" u="none" strike="noStrike" cap="none">
              <a:solidFill>
                <a:srgbClr val="000000"/>
              </a:solidFill>
              <a:latin typeface="Arial"/>
              <a:ea typeface="Arial"/>
              <a:cs typeface="Arial"/>
              <a:sym typeface="Arial"/>
            </a:endParaRPr>
          </a:p>
        </p:txBody>
      </p:sp>
      <p:sp>
        <p:nvSpPr>
          <p:cNvPr id="361" name="Google Shape;361;p29"/>
          <p:cNvSpPr/>
          <p:nvPr/>
        </p:nvSpPr>
        <p:spPr>
          <a:xfrm>
            <a:off x="6795344" y="3958808"/>
            <a:ext cx="11304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lt1"/>
                </a:solidFill>
              </a:rPr>
              <a:t>6</a:t>
            </a:r>
            <a:endParaRPr sz="3200" b="1" i="0" u="none" strike="noStrike" cap="none">
              <a:solidFill>
                <a:schemeClr val="dk1"/>
              </a:solidFill>
              <a:latin typeface="Arial"/>
              <a:ea typeface="Arial"/>
              <a:cs typeface="Arial"/>
              <a:sym typeface="Arial"/>
            </a:endParaRPr>
          </a:p>
        </p:txBody>
      </p:sp>
      <p:pic>
        <p:nvPicPr>
          <p:cNvPr id="362" name="Google Shape;362;p29" descr="A picture containing drawing&#10;&#10;Description automatically generated"/>
          <p:cNvPicPr preferRelativeResize="0"/>
          <p:nvPr/>
        </p:nvPicPr>
        <p:blipFill rotWithShape="1">
          <a:blip r:embed="rId4">
            <a:alphaModFix amt="35000"/>
          </a:blip>
          <a:srcRect/>
          <a:stretch/>
        </p:blipFill>
        <p:spPr>
          <a:xfrm>
            <a:off x="8398827" y="2672505"/>
            <a:ext cx="894402" cy="894402"/>
          </a:xfrm>
          <a:prstGeom prst="rect">
            <a:avLst/>
          </a:prstGeom>
          <a:noFill/>
          <a:ln>
            <a:noFill/>
          </a:ln>
        </p:spPr>
      </p:pic>
      <p:pic>
        <p:nvPicPr>
          <p:cNvPr id="363" name="Google Shape;363;p29" descr="A picture containing object, plate, light, drawing&#10;&#10;Description automatically generated"/>
          <p:cNvPicPr preferRelativeResize="0"/>
          <p:nvPr/>
        </p:nvPicPr>
        <p:blipFill rotWithShape="1">
          <a:blip r:embed="rId5">
            <a:alphaModFix amt="35000"/>
          </a:blip>
          <a:srcRect/>
          <a:stretch/>
        </p:blipFill>
        <p:spPr>
          <a:xfrm>
            <a:off x="8523540" y="4054681"/>
            <a:ext cx="781495" cy="781495"/>
          </a:xfrm>
          <a:prstGeom prst="rect">
            <a:avLst/>
          </a:prstGeom>
          <a:noFill/>
          <a:ln>
            <a:noFill/>
          </a:ln>
        </p:spPr>
      </p:pic>
      <p:pic>
        <p:nvPicPr>
          <p:cNvPr id="364" name="Google Shape;364;p29" descr="A picture containing drawing&#10;&#10;Description automatically generated"/>
          <p:cNvPicPr preferRelativeResize="0"/>
          <p:nvPr/>
        </p:nvPicPr>
        <p:blipFill rotWithShape="1">
          <a:blip r:embed="rId6">
            <a:alphaModFix amt="35000"/>
          </a:blip>
          <a:srcRect/>
          <a:stretch/>
        </p:blipFill>
        <p:spPr>
          <a:xfrm>
            <a:off x="8488875" y="5391646"/>
            <a:ext cx="816125" cy="816125"/>
          </a:xfrm>
          <a:prstGeom prst="rect">
            <a:avLst/>
          </a:prstGeom>
          <a:noFill/>
          <a:ln>
            <a:noFill/>
          </a:ln>
        </p:spPr>
      </p:pic>
      <p:sp>
        <p:nvSpPr>
          <p:cNvPr id="365" name="Google Shape;365;p29"/>
          <p:cNvSpPr/>
          <p:nvPr/>
        </p:nvSpPr>
        <p:spPr>
          <a:xfrm>
            <a:off x="6817884" y="5260238"/>
            <a:ext cx="11304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Arial"/>
                <a:ea typeface="Arial"/>
                <a:cs typeface="Arial"/>
                <a:sym typeface="Arial"/>
              </a:rPr>
              <a:t>17</a:t>
            </a:r>
            <a:endParaRPr sz="3200" b="1" i="0" u="none" strike="noStrike" cap="none">
              <a:solidFill>
                <a:schemeClr val="dk1"/>
              </a:solidFill>
              <a:latin typeface="Arial"/>
              <a:ea typeface="Arial"/>
              <a:cs typeface="Arial"/>
              <a:sym typeface="Arial"/>
            </a:endParaRPr>
          </a:p>
        </p:txBody>
      </p:sp>
      <p:sp>
        <p:nvSpPr>
          <p:cNvPr id="366" name="Google Shape;366;p29"/>
          <p:cNvSpPr/>
          <p:nvPr/>
        </p:nvSpPr>
        <p:spPr>
          <a:xfrm>
            <a:off x="6817883" y="5732728"/>
            <a:ext cx="14061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Patents, 8 issued </a:t>
            </a: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&amp; 9 pending  </a:t>
            </a:r>
            <a:endParaRPr sz="1200" b="0" i="0" u="none" strike="noStrike" cap="none">
              <a:solidFill>
                <a:schemeClr val="dk1"/>
              </a:solidFill>
              <a:latin typeface="Arial"/>
              <a:ea typeface="Arial"/>
              <a:cs typeface="Arial"/>
              <a:sym typeface="Arial"/>
            </a:endParaRPr>
          </a:p>
        </p:txBody>
      </p:sp>
      <p:sp>
        <p:nvSpPr>
          <p:cNvPr id="367" name="Google Shape;367;p29"/>
          <p:cNvSpPr/>
          <p:nvPr/>
        </p:nvSpPr>
        <p:spPr>
          <a:xfrm>
            <a:off x="4125404" y="3312657"/>
            <a:ext cx="4098600" cy="276900"/>
          </a:xfrm>
          <a:prstGeom prst="rect">
            <a:avLst/>
          </a:prstGeom>
          <a:noFill/>
          <a:ln>
            <a:noFill/>
          </a:ln>
        </p:spPr>
        <p:txBody>
          <a:bodyPr spcFirstLastPara="1" wrap="square" lIns="91425" tIns="45700" rIns="91425" bIns="45700" anchor="t" anchorCtr="0">
            <a:noAutofit/>
          </a:bodyPr>
          <a:lstStyle/>
          <a:p>
            <a:pPr marL="457188" marR="0" lvl="1"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zero-day vulnerabilities in business-critical apps</a:t>
            </a:r>
            <a:endParaRPr sz="1400" b="0" i="0" u="none" strike="noStrike" cap="none">
              <a:solidFill>
                <a:srgbClr val="000000"/>
              </a:solidFill>
              <a:latin typeface="Arial"/>
              <a:ea typeface="Arial"/>
              <a:cs typeface="Arial"/>
              <a:sym typeface="Arial"/>
            </a:endParaRPr>
          </a:p>
        </p:txBody>
      </p:sp>
      <p:sp>
        <p:nvSpPr>
          <p:cNvPr id="368" name="Google Shape;368;p29"/>
          <p:cNvSpPr/>
          <p:nvPr/>
        </p:nvSpPr>
        <p:spPr>
          <a:xfrm>
            <a:off x="4557199" y="2883875"/>
            <a:ext cx="15027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lt1"/>
                </a:solidFill>
              </a:rPr>
              <a:t>1000</a:t>
            </a:r>
            <a:r>
              <a:rPr lang="en-US" sz="3200" b="1" i="0" u="none" strike="noStrike" cap="none">
                <a:solidFill>
                  <a:schemeClr val="lt1"/>
                </a:solidFill>
                <a:latin typeface="Arial"/>
                <a:ea typeface="Arial"/>
                <a:cs typeface="Arial"/>
                <a:sym typeface="Arial"/>
              </a:rPr>
              <a:t>+ </a:t>
            </a:r>
            <a:endParaRPr sz="3200" b="1" i="0" u="none" strike="noStrike" cap="none">
              <a:solidFill>
                <a:schemeClr val="dk1"/>
              </a:solidFill>
              <a:latin typeface="Arial"/>
              <a:ea typeface="Arial"/>
              <a:cs typeface="Arial"/>
              <a:sym typeface="Arial"/>
            </a:endParaRPr>
          </a:p>
        </p:txBody>
      </p:sp>
      <p:sp>
        <p:nvSpPr>
          <p:cNvPr id="369" name="Google Shape;369;p29"/>
          <p:cNvSpPr/>
          <p:nvPr/>
        </p:nvSpPr>
        <p:spPr>
          <a:xfrm>
            <a:off x="4575992" y="2712010"/>
            <a:ext cx="951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Discovered</a:t>
            </a:r>
            <a:endParaRPr sz="1200" b="0" i="0" u="none" strike="noStrike" cap="none">
              <a:solidFill>
                <a:schemeClr val="dk1"/>
              </a:solidFill>
              <a:latin typeface="Arial"/>
              <a:ea typeface="Arial"/>
              <a:cs typeface="Arial"/>
              <a:sym typeface="Arial"/>
            </a:endParaRPr>
          </a:p>
        </p:txBody>
      </p:sp>
      <p:sp>
        <p:nvSpPr>
          <p:cNvPr id="370" name="Google Shape;370;p29"/>
          <p:cNvSpPr txBox="1">
            <a:spLocks noGrp="1"/>
          </p:cNvSpPr>
          <p:nvPr>
            <p:ph type="body" idx="1"/>
          </p:nvPr>
        </p:nvSpPr>
        <p:spPr>
          <a:xfrm>
            <a:off x="878109" y="302715"/>
            <a:ext cx="10641600" cy="634500"/>
          </a:xfrm>
          <a:prstGeom prst="rect">
            <a:avLst/>
          </a:prstGeom>
          <a:noFill/>
          <a:ln>
            <a:noFill/>
          </a:ln>
        </p:spPr>
        <p:txBody>
          <a:bodyPr spcFirstLastPara="1" wrap="square" lIns="0" tIns="0" rIns="0" bIns="0" anchor="t" anchorCtr="0">
            <a:noAutofit/>
          </a:bodyPr>
          <a:lstStyle/>
          <a:p>
            <a:pPr marL="50800" lvl="0" indent="0" algn="l" rtl="0">
              <a:lnSpc>
                <a:spcPct val="90000"/>
              </a:lnSpc>
              <a:spcBef>
                <a:spcPts val="1000"/>
              </a:spcBef>
              <a:spcAft>
                <a:spcPts val="0"/>
              </a:spcAft>
              <a:buSzPts val="2800"/>
              <a:buNone/>
            </a:pPr>
            <a:r>
              <a:rPr lang="en-US"/>
              <a:t>STAY AHEAD OF EVER-EVOLVING CYBERSECURITY THREATS WITH THE WORLD’S LEADING THREAT RESEARCH ON BUSINESS-CRITICAL APPLICATIONS</a:t>
            </a:r>
            <a:endParaRPr/>
          </a:p>
        </p:txBody>
      </p:sp>
      <p:sp>
        <p:nvSpPr>
          <p:cNvPr id="371" name="Google Shape;371;p29"/>
          <p:cNvSpPr txBox="1">
            <a:spLocks noGrp="1"/>
          </p:cNvSpPr>
          <p:nvPr>
            <p:ph type="body" idx="3"/>
          </p:nvPr>
        </p:nvSpPr>
        <p:spPr>
          <a:xfrm>
            <a:off x="947052" y="1543582"/>
            <a:ext cx="10642500" cy="43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ONAPSIS RESEARCH LABS</a:t>
            </a:r>
            <a:endParaRPr/>
          </a:p>
          <a:p>
            <a:pPr marL="0" lvl="0" indent="0" algn="l" rtl="0">
              <a:lnSpc>
                <a:spcPct val="90000"/>
              </a:lnSpc>
              <a:spcBef>
                <a:spcPts val="0"/>
              </a:spcBef>
              <a:spcAft>
                <a:spcPts val="0"/>
              </a:spcAft>
              <a:buSzPts val="1800"/>
              <a:buNone/>
            </a:pPr>
            <a:endParaRPr/>
          </a:p>
        </p:txBody>
      </p:sp>
      <p:sp>
        <p:nvSpPr>
          <p:cNvPr id="372" name="Google Shape;372;p29"/>
          <p:cNvSpPr txBox="1"/>
          <p:nvPr/>
        </p:nvSpPr>
        <p:spPr>
          <a:xfrm>
            <a:off x="436167" y="2576057"/>
            <a:ext cx="3212400" cy="3563700"/>
          </a:xfrm>
          <a:prstGeom prst="rect">
            <a:avLst/>
          </a:prstGeom>
          <a:noFill/>
          <a:ln>
            <a:noFill/>
          </a:ln>
        </p:spPr>
        <p:txBody>
          <a:bodyPr spcFirstLastPara="1" wrap="square" lIns="91425" tIns="45700" rIns="91425" bIns="45700" anchor="t" anchorCtr="0">
            <a:noAutofit/>
          </a:bodyPr>
          <a:lstStyle/>
          <a:p>
            <a:pPr marL="831850" marR="0" lvl="1" indent="-285750" algn="l" rtl="0">
              <a:lnSpc>
                <a:spcPct val="90000"/>
              </a:lnSpc>
              <a:spcBef>
                <a:spcPts val="1800"/>
              </a:spcBef>
              <a:spcAft>
                <a:spcPts val="0"/>
              </a:spcAft>
              <a:buClr>
                <a:schemeClr val="accent1"/>
              </a:buClr>
              <a:buSzPts val="2200"/>
              <a:buFont typeface="Arial"/>
              <a:buChar char="•"/>
            </a:pPr>
            <a:r>
              <a:rPr lang="en-US" sz="1600" b="0" i="0" u="none" strike="noStrike" cap="none">
                <a:solidFill>
                  <a:schemeClr val="dk1"/>
                </a:solidFill>
                <a:latin typeface="Arial"/>
                <a:ea typeface="Arial"/>
                <a:cs typeface="Arial"/>
                <a:sym typeface="Arial"/>
              </a:rPr>
              <a:t>Onapsis products automatically updated with latest threat intel and security guidance</a:t>
            </a:r>
            <a:endParaRPr sz="1600" b="0" i="0" u="none" strike="noStrike" cap="none">
              <a:solidFill>
                <a:schemeClr val="dk1"/>
              </a:solidFill>
              <a:latin typeface="Arial"/>
              <a:ea typeface="Arial"/>
              <a:cs typeface="Arial"/>
              <a:sym typeface="Arial"/>
            </a:endParaRPr>
          </a:p>
          <a:p>
            <a:pPr marL="831850" marR="0" lvl="1" indent="-285750" algn="l" rtl="0">
              <a:lnSpc>
                <a:spcPct val="90000"/>
              </a:lnSpc>
              <a:spcBef>
                <a:spcPts val="1800"/>
              </a:spcBef>
              <a:spcAft>
                <a:spcPts val="0"/>
              </a:spcAft>
              <a:buClr>
                <a:schemeClr val="accent1"/>
              </a:buClr>
              <a:buSzPts val="2200"/>
              <a:buFont typeface="Arial"/>
              <a:buChar char="•"/>
            </a:pPr>
            <a:r>
              <a:rPr lang="en-US" sz="1600" b="0" i="0" u="none" strike="noStrike" cap="none">
                <a:solidFill>
                  <a:schemeClr val="dk1"/>
                </a:solidFill>
                <a:latin typeface="Arial"/>
                <a:ea typeface="Arial"/>
                <a:cs typeface="Arial"/>
                <a:sym typeface="Arial"/>
              </a:rPr>
              <a:t>Receive advanced notification on critical issues and improved configurations</a:t>
            </a:r>
            <a:endParaRPr sz="1600" b="0" i="0" u="none" strike="noStrike" cap="none">
              <a:solidFill>
                <a:schemeClr val="dk1"/>
              </a:solidFill>
              <a:latin typeface="Arial"/>
              <a:ea typeface="Arial"/>
              <a:cs typeface="Arial"/>
              <a:sym typeface="Arial"/>
            </a:endParaRPr>
          </a:p>
          <a:p>
            <a:pPr marL="831850" marR="0" lvl="1" indent="-285750" algn="l" rtl="0">
              <a:lnSpc>
                <a:spcPct val="90000"/>
              </a:lnSpc>
              <a:spcBef>
                <a:spcPts val="1800"/>
              </a:spcBef>
              <a:spcAft>
                <a:spcPts val="0"/>
              </a:spcAft>
              <a:buClr>
                <a:schemeClr val="accent1"/>
              </a:buClr>
              <a:buSzPts val="2200"/>
              <a:buFont typeface="Arial"/>
              <a:buChar char="•"/>
            </a:pPr>
            <a:r>
              <a:rPr lang="en-US" sz="1600" b="0" i="0" u="none" strike="noStrike" cap="none">
                <a:solidFill>
                  <a:schemeClr val="dk1"/>
                </a:solidFill>
                <a:latin typeface="Arial"/>
                <a:ea typeface="Arial"/>
                <a:cs typeface="Arial"/>
                <a:sym typeface="Arial"/>
              </a:rPr>
              <a:t>Get pre-patch protection ahead of scheduled vendor updates</a:t>
            </a:r>
            <a:endParaRPr sz="1600" b="0" i="0" u="none" strike="noStrike" cap="none">
              <a:solidFill>
                <a:schemeClr val="dk1"/>
              </a:solidFill>
              <a:latin typeface="Arial"/>
              <a:ea typeface="Arial"/>
              <a:cs typeface="Arial"/>
              <a:sym typeface="Arial"/>
            </a:endParaRPr>
          </a:p>
          <a:p>
            <a:pPr marL="914400" marR="0" lvl="1" indent="-228600" algn="l" rtl="0">
              <a:lnSpc>
                <a:spcPct val="90000"/>
              </a:lnSpc>
              <a:spcBef>
                <a:spcPts val="1800"/>
              </a:spcBef>
              <a:spcAft>
                <a:spcPts val="0"/>
              </a:spcAft>
              <a:buClr>
                <a:schemeClr val="accent1"/>
              </a:buClr>
              <a:buSzPts val="2200"/>
              <a:buFont typeface="Arial"/>
              <a:buNone/>
            </a:pPr>
            <a:endParaRPr sz="1600" b="0" i="0" u="none" strike="noStrike" cap="none">
              <a:solidFill>
                <a:schemeClr val="dk1"/>
              </a:solidFill>
              <a:latin typeface="Arial"/>
              <a:ea typeface="Arial"/>
              <a:cs typeface="Arial"/>
              <a:sym typeface="Arial"/>
            </a:endParaRPr>
          </a:p>
          <a:p>
            <a:pPr marL="457200" marR="0" lvl="0" indent="-228600" algn="l" rtl="0">
              <a:lnSpc>
                <a:spcPct val="90000"/>
              </a:lnSpc>
              <a:spcBef>
                <a:spcPts val="1800"/>
              </a:spcBef>
              <a:spcAft>
                <a:spcPts val="0"/>
              </a:spcAft>
              <a:buClr>
                <a:schemeClr val="accent1"/>
              </a:buClr>
              <a:buSzPts val="2200"/>
              <a:buFont typeface="Arial"/>
              <a:buNone/>
            </a:pPr>
            <a:endParaRPr sz="1600" b="0" i="0" u="none" strike="noStrike" cap="none">
              <a:solidFill>
                <a:schemeClr val="dk1"/>
              </a:solidFill>
              <a:latin typeface="Arial"/>
              <a:ea typeface="Arial"/>
              <a:cs typeface="Arial"/>
              <a:sym typeface="Arial"/>
            </a:endParaRPr>
          </a:p>
          <a:p>
            <a:pPr marL="457200" marR="0" lvl="0" indent="-228600" algn="l" rtl="0">
              <a:lnSpc>
                <a:spcPct val="90000"/>
              </a:lnSpc>
              <a:spcBef>
                <a:spcPts val="1800"/>
              </a:spcBef>
              <a:spcAft>
                <a:spcPts val="0"/>
              </a:spcAft>
              <a:buClr>
                <a:schemeClr val="accent1"/>
              </a:buClr>
              <a:buSzPts val="2200"/>
              <a:buFont typeface="Arial"/>
              <a:buNone/>
            </a:pPr>
            <a:endParaRPr sz="1600" b="0" i="0" u="none" strike="noStrike" cap="none">
              <a:solidFill>
                <a:schemeClr val="dk1"/>
              </a:solidFill>
              <a:latin typeface="Arial"/>
              <a:ea typeface="Arial"/>
              <a:cs typeface="Arial"/>
              <a:sym typeface="Arial"/>
            </a:endParaRPr>
          </a:p>
        </p:txBody>
      </p:sp>
      <p:pic>
        <p:nvPicPr>
          <p:cNvPr id="373" name="Google Shape;373;p29"/>
          <p:cNvPicPr preferRelativeResize="0"/>
          <p:nvPr/>
        </p:nvPicPr>
        <p:blipFill>
          <a:blip r:embed="rId7">
            <a:alphaModFix/>
          </a:blip>
          <a:stretch>
            <a:fillRect/>
          </a:stretch>
        </p:blipFill>
        <p:spPr>
          <a:xfrm>
            <a:off x="4620437" y="4209653"/>
            <a:ext cx="682050" cy="816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grpSp>
        <p:nvGrpSpPr>
          <p:cNvPr id="473" name="Google Shape;473;p59"/>
          <p:cNvGrpSpPr/>
          <p:nvPr/>
        </p:nvGrpSpPr>
        <p:grpSpPr>
          <a:xfrm>
            <a:off x="1119911" y="1343793"/>
            <a:ext cx="10557708" cy="2451137"/>
            <a:chOff x="3541689" y="3941902"/>
            <a:chExt cx="5099700" cy="2073963"/>
          </a:xfrm>
        </p:grpSpPr>
        <p:sp>
          <p:nvSpPr>
            <p:cNvPr id="474" name="Google Shape;474;p59"/>
            <p:cNvSpPr/>
            <p:nvPr/>
          </p:nvSpPr>
          <p:spPr>
            <a:xfrm>
              <a:off x="3550674" y="3941903"/>
              <a:ext cx="5090700" cy="2073962"/>
            </a:xfrm>
            <a:prstGeom prst="rect">
              <a:avLst/>
            </a:prstGeom>
            <a:solidFill>
              <a:schemeClr val="lt2"/>
            </a:solidFill>
            <a:ln w="28575" cap="flat" cmpd="sng">
              <a:solidFill>
                <a:srgbClr val="F0F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dirty="0">
                  <a:solidFill>
                    <a:schemeClr val="accent3"/>
                  </a:solidFill>
                </a:rPr>
                <a:t>Choose your adventure…(or maybe you already have)</a:t>
              </a:r>
              <a:endParaRPr sz="1400" b="0" i="0" u="none" strike="noStrike" cap="none" dirty="0">
                <a:solidFill>
                  <a:schemeClr val="accent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1"/>
                </a:solidFill>
                <a:latin typeface="Arial"/>
                <a:ea typeface="Arial"/>
                <a:cs typeface="Arial"/>
                <a:sym typeface="Arial"/>
              </a:endParaRPr>
            </a:p>
          </p:txBody>
        </p:sp>
        <p:cxnSp>
          <p:nvCxnSpPr>
            <p:cNvPr id="475" name="Google Shape;475;p59"/>
            <p:cNvCxnSpPr/>
            <p:nvPr/>
          </p:nvCxnSpPr>
          <p:spPr>
            <a:xfrm>
              <a:off x="3541689" y="3941902"/>
              <a:ext cx="5099700" cy="0"/>
            </a:xfrm>
            <a:prstGeom prst="straightConnector1">
              <a:avLst/>
            </a:prstGeom>
            <a:noFill/>
            <a:ln w="38100" cap="flat" cmpd="sng">
              <a:solidFill>
                <a:srgbClr val="FE660C"/>
              </a:solidFill>
              <a:prstDash val="solid"/>
              <a:miter lim="800000"/>
              <a:headEnd type="none" w="sm" len="sm"/>
              <a:tailEnd type="none" w="sm" len="sm"/>
            </a:ln>
          </p:spPr>
        </p:cxnSp>
      </p:grpSp>
      <p:sp>
        <p:nvSpPr>
          <p:cNvPr id="476" name="Google Shape;476;p59"/>
          <p:cNvSpPr txBox="1">
            <a:spLocks noGrp="1"/>
          </p:cNvSpPr>
          <p:nvPr>
            <p:ph type="body" idx="1"/>
          </p:nvPr>
        </p:nvSpPr>
        <p:spPr>
          <a:xfrm>
            <a:off x="992776" y="150315"/>
            <a:ext cx="10641600" cy="634500"/>
          </a:xfrm>
          <a:prstGeom prst="rect">
            <a:avLst/>
          </a:prstGeom>
          <a:noFill/>
          <a:ln>
            <a:noFill/>
          </a:ln>
        </p:spPr>
        <p:txBody>
          <a:bodyPr spcFirstLastPara="1" wrap="square" lIns="0" tIns="0" rIns="0" bIns="0" anchor="t" anchorCtr="0">
            <a:noAutofit/>
          </a:bodyPr>
          <a:lstStyle/>
          <a:p>
            <a:pPr marL="457200" lvl="0" indent="-228600" algn="l" rtl="0">
              <a:spcBef>
                <a:spcPts val="1000"/>
              </a:spcBef>
              <a:spcAft>
                <a:spcPts val="0"/>
              </a:spcAft>
              <a:buSzPts val="2800"/>
              <a:buNone/>
            </a:pPr>
            <a:r>
              <a:rPr lang="en" sz="2700" dirty="0">
                <a:solidFill>
                  <a:schemeClr val="dk1"/>
                </a:solidFill>
              </a:rPr>
              <a:t>What is your SAP Transformation journey?</a:t>
            </a:r>
            <a:endParaRPr dirty="0"/>
          </a:p>
        </p:txBody>
      </p:sp>
      <p:sp>
        <p:nvSpPr>
          <p:cNvPr id="489" name="Google Shape;489;p59"/>
          <p:cNvSpPr txBox="1"/>
          <p:nvPr/>
        </p:nvSpPr>
        <p:spPr>
          <a:xfrm>
            <a:off x="1980347" y="1957332"/>
            <a:ext cx="2551500"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Arial"/>
                <a:ea typeface="Arial"/>
                <a:cs typeface="Arial"/>
                <a:sym typeface="Arial"/>
              </a:rPr>
              <a:t>Green Field </a:t>
            </a:r>
          </a:p>
          <a:p>
            <a:pPr marL="0" marR="0" lvl="0" indent="0" algn="ctr" rtl="0">
              <a:lnSpc>
                <a:spcPct val="100000"/>
              </a:lnSpc>
              <a:spcBef>
                <a:spcPts val="0"/>
              </a:spcBef>
              <a:spcAft>
                <a:spcPts val="0"/>
              </a:spcAft>
              <a:buClr>
                <a:srgbClr val="000000"/>
              </a:buClr>
              <a:buSzPts val="1600"/>
              <a:buFont typeface="Arial"/>
              <a:buNone/>
            </a:pPr>
            <a:r>
              <a:rPr lang="en-US" sz="1600" dirty="0">
                <a:solidFill>
                  <a:schemeClr val="dk1"/>
                </a:solidFill>
              </a:rPr>
              <a:t>Start from the beginning and use SAP best practices</a:t>
            </a:r>
            <a:endParaRPr lang="en-US" sz="1600" b="0" i="0" u="none" strike="noStrike" cap="none" baseline="30000" dirty="0">
              <a:solidFill>
                <a:schemeClr val="dk1"/>
              </a:solidFill>
              <a:latin typeface="Arial"/>
              <a:ea typeface="Arial"/>
              <a:cs typeface="Arial"/>
              <a:sym typeface="Arial"/>
            </a:endParaRPr>
          </a:p>
        </p:txBody>
      </p:sp>
      <p:sp>
        <p:nvSpPr>
          <p:cNvPr id="2" name="Google Shape;489;p59">
            <a:extLst>
              <a:ext uri="{FF2B5EF4-FFF2-40B4-BE49-F238E27FC236}">
                <a16:creationId xmlns:a16="http://schemas.microsoft.com/office/drawing/2014/main" id="{F660591E-0EDB-555A-1BCE-B89A53E30BFF}"/>
              </a:ext>
            </a:extLst>
          </p:cNvPr>
          <p:cNvSpPr txBox="1"/>
          <p:nvPr/>
        </p:nvSpPr>
        <p:spPr>
          <a:xfrm>
            <a:off x="8283439" y="1957332"/>
            <a:ext cx="25515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dirty="0">
                <a:solidFill>
                  <a:schemeClr val="dk1"/>
                </a:solidFill>
              </a:rPr>
              <a:t>“Rainbow”</a:t>
            </a:r>
            <a:r>
              <a:rPr lang="en-US" sz="1600" b="1" i="0" u="none" strike="noStrike" cap="none" dirty="0">
                <a:solidFill>
                  <a:schemeClr val="dk1"/>
                </a:solidFill>
                <a:latin typeface="Arial"/>
                <a:ea typeface="Arial"/>
                <a:cs typeface="Arial"/>
                <a:sym typeface="Arial"/>
              </a:rPr>
              <a:t> Field </a:t>
            </a:r>
          </a:p>
          <a:p>
            <a:pPr marL="0" marR="0" lvl="0" indent="0" algn="ctr" rtl="0">
              <a:lnSpc>
                <a:spcPct val="100000"/>
              </a:lnSpc>
              <a:spcBef>
                <a:spcPts val="0"/>
              </a:spcBef>
              <a:spcAft>
                <a:spcPts val="0"/>
              </a:spcAft>
              <a:buClr>
                <a:srgbClr val="000000"/>
              </a:buClr>
              <a:buSzPts val="1600"/>
              <a:buFont typeface="Arial"/>
              <a:buNone/>
            </a:pPr>
            <a:r>
              <a:rPr lang="en-US" sz="1600" dirty="0">
                <a:solidFill>
                  <a:schemeClr val="dk1"/>
                </a:solidFill>
              </a:rPr>
              <a:t>Parts of Green, Brown and every color of the rainbow to meet business requirements</a:t>
            </a:r>
            <a:endParaRPr lang="en-US" sz="1600" b="0" i="0" u="none" strike="noStrike" cap="none" baseline="30000" dirty="0">
              <a:solidFill>
                <a:schemeClr val="dk1"/>
              </a:solidFill>
              <a:latin typeface="Arial"/>
              <a:ea typeface="Arial"/>
              <a:cs typeface="Arial"/>
              <a:sym typeface="Arial"/>
            </a:endParaRPr>
          </a:p>
        </p:txBody>
      </p:sp>
      <p:sp>
        <p:nvSpPr>
          <p:cNvPr id="3" name="Google Shape;489;p59">
            <a:extLst>
              <a:ext uri="{FF2B5EF4-FFF2-40B4-BE49-F238E27FC236}">
                <a16:creationId xmlns:a16="http://schemas.microsoft.com/office/drawing/2014/main" id="{38AFEB16-0F5E-4722-C79E-FF8111E7EBC8}"/>
              </a:ext>
            </a:extLst>
          </p:cNvPr>
          <p:cNvSpPr txBox="1"/>
          <p:nvPr/>
        </p:nvSpPr>
        <p:spPr>
          <a:xfrm>
            <a:off x="5131893" y="1957332"/>
            <a:ext cx="2551500"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dirty="0">
                <a:solidFill>
                  <a:schemeClr val="dk1"/>
                </a:solidFill>
              </a:rPr>
              <a:t>Brown</a:t>
            </a:r>
            <a:r>
              <a:rPr lang="en-US" sz="1600" b="1" i="0" u="none" strike="noStrike" cap="none" dirty="0">
                <a:solidFill>
                  <a:schemeClr val="dk1"/>
                </a:solidFill>
                <a:latin typeface="Arial"/>
                <a:ea typeface="Arial"/>
                <a:cs typeface="Arial"/>
                <a:sym typeface="Arial"/>
              </a:rPr>
              <a:t> Field </a:t>
            </a:r>
          </a:p>
          <a:p>
            <a:pPr marL="0" marR="0" lvl="0" indent="0" algn="ctr" rtl="0">
              <a:lnSpc>
                <a:spcPct val="100000"/>
              </a:lnSpc>
              <a:spcBef>
                <a:spcPts val="0"/>
              </a:spcBef>
              <a:spcAft>
                <a:spcPts val="0"/>
              </a:spcAft>
              <a:buClr>
                <a:srgbClr val="000000"/>
              </a:buClr>
              <a:buSzPts val="1600"/>
              <a:buFont typeface="Arial"/>
              <a:buNone/>
            </a:pPr>
            <a:r>
              <a:rPr lang="en-US" sz="1600" dirty="0">
                <a:solidFill>
                  <a:schemeClr val="dk1"/>
                </a:solidFill>
              </a:rPr>
              <a:t>Lift and shift to a </a:t>
            </a:r>
            <a:r>
              <a:rPr lang="en-US" sz="1600" dirty="0" err="1">
                <a:solidFill>
                  <a:schemeClr val="dk1"/>
                </a:solidFill>
              </a:rPr>
              <a:t>Hyperscaler</a:t>
            </a:r>
            <a:r>
              <a:rPr lang="en-US" sz="1600" dirty="0">
                <a:solidFill>
                  <a:schemeClr val="dk1"/>
                </a:solidFill>
              </a:rPr>
              <a:t> to gain operational efficiency</a:t>
            </a:r>
            <a:endParaRPr lang="en-US" sz="1600" b="0" i="0" u="none" strike="noStrike" cap="none" baseline="30000" dirty="0">
              <a:solidFill>
                <a:schemeClr val="dk1"/>
              </a:solidFill>
              <a:latin typeface="Arial"/>
              <a:ea typeface="Arial"/>
              <a:cs typeface="Arial"/>
              <a:sym typeface="Arial"/>
            </a:endParaRPr>
          </a:p>
        </p:txBody>
      </p:sp>
      <p:grpSp>
        <p:nvGrpSpPr>
          <p:cNvPr id="4" name="Google Shape;464;p59">
            <a:extLst>
              <a:ext uri="{FF2B5EF4-FFF2-40B4-BE49-F238E27FC236}">
                <a16:creationId xmlns:a16="http://schemas.microsoft.com/office/drawing/2014/main" id="{3939ABAE-5406-C4F2-0637-1F6BCE771E7E}"/>
              </a:ext>
            </a:extLst>
          </p:cNvPr>
          <p:cNvGrpSpPr/>
          <p:nvPr/>
        </p:nvGrpSpPr>
        <p:grpSpPr>
          <a:xfrm>
            <a:off x="4588793" y="4305316"/>
            <a:ext cx="3634251" cy="1817529"/>
            <a:chOff x="3541689" y="3941902"/>
            <a:chExt cx="5099700" cy="2133000"/>
          </a:xfrm>
        </p:grpSpPr>
        <p:sp>
          <p:nvSpPr>
            <p:cNvPr id="5" name="Google Shape;465;p59">
              <a:extLst>
                <a:ext uri="{FF2B5EF4-FFF2-40B4-BE49-F238E27FC236}">
                  <a16:creationId xmlns:a16="http://schemas.microsoft.com/office/drawing/2014/main" id="{2AAD7052-13C3-0FC6-8B82-3D63C1148B33}"/>
                </a:ext>
              </a:extLst>
            </p:cNvPr>
            <p:cNvSpPr/>
            <p:nvPr/>
          </p:nvSpPr>
          <p:spPr>
            <a:xfrm>
              <a:off x="3550674" y="3941902"/>
              <a:ext cx="5090700" cy="2133000"/>
            </a:xfrm>
            <a:prstGeom prst="rect">
              <a:avLst/>
            </a:prstGeom>
            <a:solidFill>
              <a:schemeClr val="lt2"/>
            </a:solidFill>
            <a:ln w="28575" cap="flat" cmpd="sng">
              <a:solidFill>
                <a:srgbClr val="F0F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chemeClr val="accent3"/>
                  </a:solidFill>
                  <a:latin typeface="Arial"/>
                  <a:ea typeface="Arial"/>
                  <a:cs typeface="Arial"/>
                  <a:sym typeface="Arial"/>
                </a:rPr>
                <a:t>Reputation Damage</a:t>
              </a:r>
              <a:endParaRPr sz="1400" b="0" i="0" u="none" strike="noStrike" cap="none">
                <a:solidFill>
                  <a:schemeClr val="accent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accent1"/>
                </a:solidFill>
                <a:latin typeface="Arial"/>
                <a:ea typeface="Arial"/>
                <a:cs typeface="Arial"/>
                <a:sym typeface="Arial"/>
              </a:endParaRPr>
            </a:p>
          </p:txBody>
        </p:sp>
        <p:cxnSp>
          <p:nvCxnSpPr>
            <p:cNvPr id="6" name="Google Shape;466;p59">
              <a:extLst>
                <a:ext uri="{FF2B5EF4-FFF2-40B4-BE49-F238E27FC236}">
                  <a16:creationId xmlns:a16="http://schemas.microsoft.com/office/drawing/2014/main" id="{5703A046-FF4C-6353-64D1-74C73C6B28D9}"/>
                </a:ext>
              </a:extLst>
            </p:cNvPr>
            <p:cNvCxnSpPr/>
            <p:nvPr/>
          </p:nvCxnSpPr>
          <p:spPr>
            <a:xfrm>
              <a:off x="3541689" y="3941902"/>
              <a:ext cx="5099700" cy="0"/>
            </a:xfrm>
            <a:prstGeom prst="straightConnector1">
              <a:avLst/>
            </a:prstGeom>
            <a:noFill/>
            <a:ln w="38100" cap="flat" cmpd="sng">
              <a:solidFill>
                <a:srgbClr val="FE660C"/>
              </a:solidFill>
              <a:prstDash val="solid"/>
              <a:miter lim="800000"/>
              <a:headEnd type="none" w="sm" len="sm"/>
              <a:tailEnd type="none" w="sm" len="sm"/>
            </a:ln>
          </p:spPr>
        </p:cxnSp>
      </p:grpSp>
      <p:grpSp>
        <p:nvGrpSpPr>
          <p:cNvPr id="7" name="Google Shape;467;p59">
            <a:extLst>
              <a:ext uri="{FF2B5EF4-FFF2-40B4-BE49-F238E27FC236}">
                <a16:creationId xmlns:a16="http://schemas.microsoft.com/office/drawing/2014/main" id="{E6E4ED1E-38E1-E52A-44B7-3E953A85FFCC}"/>
              </a:ext>
            </a:extLst>
          </p:cNvPr>
          <p:cNvGrpSpPr/>
          <p:nvPr/>
        </p:nvGrpSpPr>
        <p:grpSpPr>
          <a:xfrm>
            <a:off x="998972" y="4310513"/>
            <a:ext cx="3376001" cy="1817529"/>
            <a:chOff x="3541689" y="3941902"/>
            <a:chExt cx="5099700" cy="2133000"/>
          </a:xfrm>
        </p:grpSpPr>
        <p:sp>
          <p:nvSpPr>
            <p:cNvPr id="8" name="Google Shape;468;p59">
              <a:extLst>
                <a:ext uri="{FF2B5EF4-FFF2-40B4-BE49-F238E27FC236}">
                  <a16:creationId xmlns:a16="http://schemas.microsoft.com/office/drawing/2014/main" id="{6164E4ED-DA53-AD07-DA4F-7F80C1D6E35D}"/>
                </a:ext>
              </a:extLst>
            </p:cNvPr>
            <p:cNvSpPr/>
            <p:nvPr/>
          </p:nvSpPr>
          <p:spPr>
            <a:xfrm>
              <a:off x="3550674" y="3941902"/>
              <a:ext cx="5090700" cy="2133000"/>
            </a:xfrm>
            <a:prstGeom prst="rect">
              <a:avLst/>
            </a:prstGeom>
            <a:solidFill>
              <a:schemeClr val="lt2"/>
            </a:solidFill>
            <a:ln w="28575" cap="flat" cmpd="sng">
              <a:solidFill>
                <a:srgbClr val="F0F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dirty="0">
                  <a:solidFill>
                    <a:schemeClr val="accent3"/>
                  </a:solidFill>
                  <a:latin typeface="Arial"/>
                  <a:ea typeface="Arial"/>
                  <a:cs typeface="Arial"/>
                  <a:sym typeface="Arial"/>
                </a:rPr>
                <a:t>Project Delays</a:t>
              </a:r>
              <a:endParaRPr sz="1400" b="0" i="0" u="none" strike="noStrike" cap="none" dirty="0">
                <a:solidFill>
                  <a:schemeClr val="accent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accent1"/>
                </a:solidFill>
                <a:latin typeface="Arial"/>
                <a:ea typeface="Arial"/>
                <a:cs typeface="Arial"/>
                <a:sym typeface="Arial"/>
              </a:endParaRPr>
            </a:p>
          </p:txBody>
        </p:sp>
        <p:cxnSp>
          <p:nvCxnSpPr>
            <p:cNvPr id="9" name="Google Shape;469;p59">
              <a:extLst>
                <a:ext uri="{FF2B5EF4-FFF2-40B4-BE49-F238E27FC236}">
                  <a16:creationId xmlns:a16="http://schemas.microsoft.com/office/drawing/2014/main" id="{BB27F692-9DBB-ED9F-9491-E7A85D85F6D9}"/>
                </a:ext>
              </a:extLst>
            </p:cNvPr>
            <p:cNvCxnSpPr/>
            <p:nvPr/>
          </p:nvCxnSpPr>
          <p:spPr>
            <a:xfrm>
              <a:off x="3541689" y="3941902"/>
              <a:ext cx="5099700" cy="0"/>
            </a:xfrm>
            <a:prstGeom prst="straightConnector1">
              <a:avLst/>
            </a:prstGeom>
            <a:noFill/>
            <a:ln w="38100" cap="flat" cmpd="sng">
              <a:solidFill>
                <a:srgbClr val="FE660C"/>
              </a:solidFill>
              <a:prstDash val="solid"/>
              <a:miter lim="800000"/>
              <a:headEnd type="none" w="sm" len="sm"/>
              <a:tailEnd type="none" w="sm" len="sm"/>
            </a:ln>
          </p:spPr>
        </p:cxnSp>
      </p:grpSp>
      <p:sp>
        <p:nvSpPr>
          <p:cNvPr id="10" name="Google Shape;483;p59">
            <a:extLst>
              <a:ext uri="{FF2B5EF4-FFF2-40B4-BE49-F238E27FC236}">
                <a16:creationId xmlns:a16="http://schemas.microsoft.com/office/drawing/2014/main" id="{7ACB49B2-60C5-7E18-3D3A-BAEF346BAD18}"/>
              </a:ext>
            </a:extLst>
          </p:cNvPr>
          <p:cNvSpPr txBox="1"/>
          <p:nvPr/>
        </p:nvSpPr>
        <p:spPr>
          <a:xfrm>
            <a:off x="1889400" y="4949735"/>
            <a:ext cx="29832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chemeClr val="dk1"/>
                </a:solidFill>
                <a:latin typeface="Arial"/>
                <a:ea typeface="Arial"/>
                <a:cs typeface="Arial"/>
                <a:sym typeface="Arial"/>
              </a:rPr>
              <a:t>Of cloud migrations are delayed due to security concerns</a:t>
            </a:r>
            <a:r>
              <a:rPr lang="en" sz="1600" baseline="30000" dirty="0">
                <a:solidFill>
                  <a:schemeClr val="dk1"/>
                </a:solidFill>
              </a:rPr>
              <a:t>1</a:t>
            </a:r>
            <a:endParaRPr sz="1600" b="0" i="0" u="none" strike="noStrike" cap="none" baseline="30000" dirty="0">
              <a:solidFill>
                <a:schemeClr val="dk1"/>
              </a:solidFill>
              <a:latin typeface="Arial"/>
              <a:ea typeface="Arial"/>
              <a:cs typeface="Arial"/>
              <a:sym typeface="Arial"/>
            </a:endParaRPr>
          </a:p>
        </p:txBody>
      </p:sp>
      <p:sp>
        <p:nvSpPr>
          <p:cNvPr id="11" name="Google Shape;488;p59">
            <a:extLst>
              <a:ext uri="{FF2B5EF4-FFF2-40B4-BE49-F238E27FC236}">
                <a16:creationId xmlns:a16="http://schemas.microsoft.com/office/drawing/2014/main" id="{70130A73-515C-F087-1E8B-8DCDE34A672D}"/>
              </a:ext>
            </a:extLst>
          </p:cNvPr>
          <p:cNvSpPr txBox="1"/>
          <p:nvPr/>
        </p:nvSpPr>
        <p:spPr>
          <a:xfrm>
            <a:off x="5513875" y="4949735"/>
            <a:ext cx="24510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chemeClr val="dk1"/>
                </a:solidFill>
                <a:latin typeface="Arial"/>
                <a:ea typeface="Arial"/>
                <a:cs typeface="Arial"/>
                <a:sym typeface="Arial"/>
              </a:rPr>
              <a:t>Average decrease in stock price following a security breach</a:t>
            </a:r>
            <a:r>
              <a:rPr lang="en" sz="1600" baseline="30000" dirty="0">
                <a:solidFill>
                  <a:schemeClr val="dk1"/>
                </a:solidFill>
              </a:rPr>
              <a:t>2</a:t>
            </a:r>
            <a:endParaRPr sz="1600" b="0" i="0" u="none" strike="noStrike" cap="none" baseline="30000" dirty="0">
              <a:solidFill>
                <a:schemeClr val="dk1"/>
              </a:solidFill>
              <a:latin typeface="Arial"/>
              <a:ea typeface="Arial"/>
              <a:cs typeface="Arial"/>
              <a:sym typeface="Arial"/>
            </a:endParaRPr>
          </a:p>
        </p:txBody>
      </p:sp>
      <p:sp>
        <p:nvSpPr>
          <p:cNvPr id="12" name="Google Shape;494;p59">
            <a:extLst>
              <a:ext uri="{FF2B5EF4-FFF2-40B4-BE49-F238E27FC236}">
                <a16:creationId xmlns:a16="http://schemas.microsoft.com/office/drawing/2014/main" id="{C2608A50-7D53-997F-675D-5B04A5452788}"/>
              </a:ext>
            </a:extLst>
          </p:cNvPr>
          <p:cNvSpPr txBox="1"/>
          <p:nvPr/>
        </p:nvSpPr>
        <p:spPr>
          <a:xfrm>
            <a:off x="4022775" y="5134402"/>
            <a:ext cx="2238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accent6"/>
                </a:solidFill>
                <a:latin typeface="Arial"/>
                <a:ea typeface="Arial"/>
                <a:cs typeface="Arial"/>
                <a:sym typeface="Arial"/>
              </a:rPr>
              <a:t>7.3%</a:t>
            </a:r>
            <a:endParaRPr sz="1400" b="1" i="0" u="none" strike="noStrike" cap="none">
              <a:solidFill>
                <a:srgbClr val="000000"/>
              </a:solidFill>
              <a:latin typeface="Arial"/>
              <a:ea typeface="Arial"/>
              <a:cs typeface="Arial"/>
              <a:sym typeface="Arial"/>
            </a:endParaRPr>
          </a:p>
        </p:txBody>
      </p:sp>
      <p:grpSp>
        <p:nvGrpSpPr>
          <p:cNvPr id="13" name="Google Shape;464;p59">
            <a:extLst>
              <a:ext uri="{FF2B5EF4-FFF2-40B4-BE49-F238E27FC236}">
                <a16:creationId xmlns:a16="http://schemas.microsoft.com/office/drawing/2014/main" id="{0E9A5BD3-1D5D-F26F-46E1-DA2C6AD4EF76}"/>
              </a:ext>
            </a:extLst>
          </p:cNvPr>
          <p:cNvGrpSpPr/>
          <p:nvPr/>
        </p:nvGrpSpPr>
        <p:grpSpPr>
          <a:xfrm>
            <a:off x="8496452" y="4324546"/>
            <a:ext cx="3376001" cy="1817529"/>
            <a:chOff x="3541689" y="3941902"/>
            <a:chExt cx="5099700" cy="2133000"/>
          </a:xfrm>
        </p:grpSpPr>
        <p:sp>
          <p:nvSpPr>
            <p:cNvPr id="14" name="Google Shape;465;p59">
              <a:extLst>
                <a:ext uri="{FF2B5EF4-FFF2-40B4-BE49-F238E27FC236}">
                  <a16:creationId xmlns:a16="http://schemas.microsoft.com/office/drawing/2014/main" id="{7386D413-FB5F-BF5B-45F9-069CDC3DF6DA}"/>
                </a:ext>
              </a:extLst>
            </p:cNvPr>
            <p:cNvSpPr/>
            <p:nvPr/>
          </p:nvSpPr>
          <p:spPr>
            <a:xfrm>
              <a:off x="3550674" y="3941902"/>
              <a:ext cx="5090700" cy="2133000"/>
            </a:xfrm>
            <a:prstGeom prst="rect">
              <a:avLst/>
            </a:prstGeom>
            <a:solidFill>
              <a:schemeClr val="lt2"/>
            </a:solidFill>
            <a:ln w="28575" cap="flat" cmpd="sng">
              <a:solidFill>
                <a:srgbClr val="F0F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accent3"/>
                  </a:solidFill>
                  <a:latin typeface="Arial"/>
                  <a:ea typeface="Arial"/>
                  <a:cs typeface="Arial"/>
                  <a:sym typeface="Arial"/>
                </a:rPr>
                <a:t>Financial Ramifications</a:t>
              </a:r>
              <a:endParaRPr lang="en-US" sz="1400" b="0" i="0" u="none" strike="noStrike" cap="none" dirty="0">
                <a:solidFill>
                  <a:schemeClr val="accent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accent1"/>
                </a:solidFill>
                <a:latin typeface="Arial"/>
                <a:ea typeface="Arial"/>
                <a:cs typeface="Arial"/>
                <a:sym typeface="Arial"/>
              </a:endParaRPr>
            </a:p>
          </p:txBody>
        </p:sp>
        <p:cxnSp>
          <p:nvCxnSpPr>
            <p:cNvPr id="15" name="Google Shape;466;p59">
              <a:extLst>
                <a:ext uri="{FF2B5EF4-FFF2-40B4-BE49-F238E27FC236}">
                  <a16:creationId xmlns:a16="http://schemas.microsoft.com/office/drawing/2014/main" id="{FD2A15FB-B486-E76C-56F2-137F8E16881A}"/>
                </a:ext>
              </a:extLst>
            </p:cNvPr>
            <p:cNvCxnSpPr/>
            <p:nvPr/>
          </p:nvCxnSpPr>
          <p:spPr>
            <a:xfrm>
              <a:off x="3541689" y="3941902"/>
              <a:ext cx="5099700" cy="0"/>
            </a:xfrm>
            <a:prstGeom prst="straightConnector1">
              <a:avLst/>
            </a:prstGeom>
            <a:noFill/>
            <a:ln w="38100" cap="flat" cmpd="sng">
              <a:solidFill>
                <a:srgbClr val="FE660C"/>
              </a:solidFill>
              <a:prstDash val="solid"/>
              <a:miter lim="800000"/>
              <a:headEnd type="none" w="sm" len="sm"/>
              <a:tailEnd type="none" w="sm" len="sm"/>
            </a:ln>
          </p:spPr>
        </p:cxnSp>
      </p:grpSp>
      <p:sp>
        <p:nvSpPr>
          <p:cNvPr id="16" name="Google Shape;488;p59">
            <a:extLst>
              <a:ext uri="{FF2B5EF4-FFF2-40B4-BE49-F238E27FC236}">
                <a16:creationId xmlns:a16="http://schemas.microsoft.com/office/drawing/2014/main" id="{24ACB40C-9D75-27A6-F098-773864DFEA95}"/>
              </a:ext>
            </a:extLst>
          </p:cNvPr>
          <p:cNvSpPr txBox="1"/>
          <p:nvPr/>
        </p:nvSpPr>
        <p:spPr>
          <a:xfrm>
            <a:off x="9421534" y="4968965"/>
            <a:ext cx="24510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Average yearly cost of fines and penalties due to non-compliance</a:t>
            </a:r>
            <a:r>
              <a:rPr lang="en-US" sz="1600" b="0" i="0" u="none" strike="noStrike" cap="none" baseline="30000" dirty="0">
                <a:solidFill>
                  <a:schemeClr val="dk1"/>
                </a:solidFill>
                <a:latin typeface="Arial"/>
                <a:ea typeface="Arial"/>
                <a:cs typeface="Arial"/>
                <a:sym typeface="Arial"/>
              </a:rPr>
              <a:t>5</a:t>
            </a:r>
          </a:p>
        </p:txBody>
      </p:sp>
      <p:sp>
        <p:nvSpPr>
          <p:cNvPr id="17" name="Google Shape;494;p59">
            <a:extLst>
              <a:ext uri="{FF2B5EF4-FFF2-40B4-BE49-F238E27FC236}">
                <a16:creationId xmlns:a16="http://schemas.microsoft.com/office/drawing/2014/main" id="{5E9AF239-CA66-029B-59CB-539AD6E78E77}"/>
              </a:ext>
            </a:extLst>
          </p:cNvPr>
          <p:cNvSpPr txBox="1"/>
          <p:nvPr/>
        </p:nvSpPr>
        <p:spPr>
          <a:xfrm>
            <a:off x="7930434" y="5153632"/>
            <a:ext cx="2238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accent6"/>
                </a:solidFill>
                <a:latin typeface="Arial"/>
                <a:ea typeface="Arial"/>
                <a:cs typeface="Arial"/>
                <a:sym typeface="Arial"/>
              </a:rPr>
              <a:t>$2M</a:t>
            </a:r>
            <a:endParaRPr lang="en-US" sz="1400" b="1" i="0" u="none" strike="noStrike" cap="none" dirty="0">
              <a:solidFill>
                <a:srgbClr val="000000"/>
              </a:solidFill>
              <a:latin typeface="Arial"/>
              <a:ea typeface="Arial"/>
              <a:cs typeface="Arial"/>
              <a:sym typeface="Arial"/>
            </a:endParaRPr>
          </a:p>
        </p:txBody>
      </p:sp>
      <p:sp>
        <p:nvSpPr>
          <p:cNvPr id="18" name="Google Shape;493;p59">
            <a:extLst>
              <a:ext uri="{FF2B5EF4-FFF2-40B4-BE49-F238E27FC236}">
                <a16:creationId xmlns:a16="http://schemas.microsoft.com/office/drawing/2014/main" id="{185ABF93-1017-A8CD-4B74-0970A590DC53}"/>
              </a:ext>
            </a:extLst>
          </p:cNvPr>
          <p:cNvSpPr txBox="1"/>
          <p:nvPr/>
        </p:nvSpPr>
        <p:spPr>
          <a:xfrm>
            <a:off x="404197" y="5134402"/>
            <a:ext cx="2238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dirty="0">
                <a:solidFill>
                  <a:schemeClr val="accent6"/>
                </a:solidFill>
                <a:latin typeface="Arial"/>
                <a:ea typeface="Arial"/>
                <a:cs typeface="Arial"/>
                <a:sym typeface="Arial"/>
              </a:rPr>
              <a:t>52%</a:t>
            </a:r>
            <a:endParaRPr sz="1400" b="1"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DF4D0A-D325-9616-73D9-54F19FB17FFF}"/>
              </a:ext>
            </a:extLst>
          </p:cNvPr>
          <p:cNvSpPr>
            <a:spLocks noGrp="1"/>
          </p:cNvSpPr>
          <p:nvPr>
            <p:ph type="body" idx="1"/>
          </p:nvPr>
        </p:nvSpPr>
        <p:spPr/>
        <p:txBody>
          <a:bodyPr>
            <a:normAutofit fontScale="85000" lnSpcReduction="10000"/>
          </a:bodyPr>
          <a:lstStyle/>
          <a:p>
            <a:r>
              <a:rPr lang="en-US" dirty="0"/>
              <a:t>RISE with SAP: Shared Security Responsibility for SAP Cloud Services</a:t>
            </a:r>
          </a:p>
        </p:txBody>
      </p:sp>
      <p:pic>
        <p:nvPicPr>
          <p:cNvPr id="3" name="Picture 2">
            <a:extLst>
              <a:ext uri="{FF2B5EF4-FFF2-40B4-BE49-F238E27FC236}">
                <a16:creationId xmlns:a16="http://schemas.microsoft.com/office/drawing/2014/main" id="{B0A5CE37-5E64-ADDE-FD4D-50EC097C2F4A}"/>
              </a:ext>
            </a:extLst>
          </p:cNvPr>
          <p:cNvPicPr>
            <a:picLocks noChangeAspect="1"/>
          </p:cNvPicPr>
          <p:nvPr/>
        </p:nvPicPr>
        <p:blipFill>
          <a:blip r:embed="rId3"/>
          <a:stretch>
            <a:fillRect/>
          </a:stretch>
        </p:blipFill>
        <p:spPr>
          <a:xfrm>
            <a:off x="1136341" y="639192"/>
            <a:ext cx="10637421" cy="5983549"/>
          </a:xfrm>
          <a:prstGeom prst="rect">
            <a:avLst/>
          </a:prstGeom>
        </p:spPr>
      </p:pic>
      <p:sp>
        <p:nvSpPr>
          <p:cNvPr id="5" name="TextBox 4">
            <a:extLst>
              <a:ext uri="{FF2B5EF4-FFF2-40B4-BE49-F238E27FC236}">
                <a16:creationId xmlns:a16="http://schemas.microsoft.com/office/drawing/2014/main" id="{EAF88432-CD7E-1E59-449C-F03BCF79D822}"/>
              </a:ext>
            </a:extLst>
          </p:cNvPr>
          <p:cNvSpPr txBox="1"/>
          <p:nvPr/>
        </p:nvSpPr>
        <p:spPr>
          <a:xfrm>
            <a:off x="3040380" y="3275112"/>
            <a:ext cx="6099048"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094482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pSp>
        <p:nvGrpSpPr>
          <p:cNvPr id="441" name="Google Shape;441;p58"/>
          <p:cNvGrpSpPr/>
          <p:nvPr/>
        </p:nvGrpSpPr>
        <p:grpSpPr>
          <a:xfrm>
            <a:off x="8551409" y="1941288"/>
            <a:ext cx="3465959" cy="3777855"/>
            <a:chOff x="8197505" y="1364986"/>
            <a:chExt cx="3753135" cy="3687259"/>
          </a:xfrm>
        </p:grpSpPr>
        <p:sp>
          <p:nvSpPr>
            <p:cNvPr id="442" name="Google Shape;442;p58"/>
            <p:cNvSpPr/>
            <p:nvPr/>
          </p:nvSpPr>
          <p:spPr>
            <a:xfrm>
              <a:off x="8197505" y="1364986"/>
              <a:ext cx="3753135" cy="3687259"/>
            </a:xfrm>
            <a:prstGeom prst="snip1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43" name="Google Shape;443;p58"/>
            <p:cNvCxnSpPr/>
            <p:nvPr/>
          </p:nvCxnSpPr>
          <p:spPr>
            <a:xfrm>
              <a:off x="8197505" y="1371588"/>
              <a:ext cx="1402931" cy="0"/>
            </a:xfrm>
            <a:prstGeom prst="straightConnector1">
              <a:avLst/>
            </a:prstGeom>
            <a:noFill/>
            <a:ln w="38100" cap="flat" cmpd="sng">
              <a:solidFill>
                <a:schemeClr val="accent4"/>
              </a:solidFill>
              <a:prstDash val="solid"/>
              <a:miter lim="800000"/>
              <a:headEnd type="none" w="sm" len="sm"/>
              <a:tailEnd type="none" w="sm" len="sm"/>
            </a:ln>
          </p:spPr>
        </p:cxnSp>
      </p:grpSp>
      <p:grpSp>
        <p:nvGrpSpPr>
          <p:cNvPr id="444" name="Google Shape;444;p58"/>
          <p:cNvGrpSpPr/>
          <p:nvPr/>
        </p:nvGrpSpPr>
        <p:grpSpPr>
          <a:xfrm>
            <a:off x="4771102" y="1941288"/>
            <a:ext cx="3465959" cy="3777855"/>
            <a:chOff x="4276518" y="1378634"/>
            <a:chExt cx="3753135" cy="3687259"/>
          </a:xfrm>
        </p:grpSpPr>
        <p:sp>
          <p:nvSpPr>
            <p:cNvPr id="445" name="Google Shape;445;p58"/>
            <p:cNvSpPr/>
            <p:nvPr/>
          </p:nvSpPr>
          <p:spPr>
            <a:xfrm>
              <a:off x="4276518" y="1378634"/>
              <a:ext cx="3753135" cy="3687259"/>
            </a:xfrm>
            <a:prstGeom prst="snip1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46" name="Google Shape;446;p58"/>
            <p:cNvCxnSpPr/>
            <p:nvPr/>
          </p:nvCxnSpPr>
          <p:spPr>
            <a:xfrm>
              <a:off x="4276518" y="1390351"/>
              <a:ext cx="1402931" cy="0"/>
            </a:xfrm>
            <a:prstGeom prst="straightConnector1">
              <a:avLst/>
            </a:prstGeom>
            <a:noFill/>
            <a:ln w="38100" cap="flat" cmpd="sng">
              <a:solidFill>
                <a:schemeClr val="accent4"/>
              </a:solidFill>
              <a:prstDash val="solid"/>
              <a:miter lim="800000"/>
              <a:headEnd type="none" w="sm" len="sm"/>
              <a:tailEnd type="none" w="sm" len="sm"/>
            </a:ln>
          </p:spPr>
        </p:cxnSp>
      </p:grpSp>
      <p:grpSp>
        <p:nvGrpSpPr>
          <p:cNvPr id="447" name="Google Shape;447;p58"/>
          <p:cNvGrpSpPr/>
          <p:nvPr/>
        </p:nvGrpSpPr>
        <p:grpSpPr>
          <a:xfrm>
            <a:off x="1018916" y="1968578"/>
            <a:ext cx="3465959" cy="3750569"/>
            <a:chOff x="355531" y="1392276"/>
            <a:chExt cx="3753135" cy="3660628"/>
          </a:xfrm>
        </p:grpSpPr>
        <p:sp>
          <p:nvSpPr>
            <p:cNvPr id="448" name="Google Shape;448;p58"/>
            <p:cNvSpPr/>
            <p:nvPr/>
          </p:nvSpPr>
          <p:spPr>
            <a:xfrm>
              <a:off x="355531" y="1392276"/>
              <a:ext cx="3753135" cy="3660628"/>
            </a:xfrm>
            <a:prstGeom prst="snip1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49" name="Google Shape;449;p58"/>
            <p:cNvCxnSpPr/>
            <p:nvPr/>
          </p:nvCxnSpPr>
          <p:spPr>
            <a:xfrm>
              <a:off x="355531" y="1392276"/>
              <a:ext cx="1402931" cy="0"/>
            </a:xfrm>
            <a:prstGeom prst="straightConnector1">
              <a:avLst/>
            </a:prstGeom>
            <a:noFill/>
            <a:ln w="38100" cap="flat" cmpd="sng">
              <a:solidFill>
                <a:schemeClr val="accent4"/>
              </a:solidFill>
              <a:prstDash val="solid"/>
              <a:miter lim="800000"/>
              <a:headEnd type="none" w="sm" len="sm"/>
              <a:tailEnd type="none" w="sm" len="sm"/>
            </a:ln>
          </p:spPr>
        </p:cxnSp>
      </p:grpSp>
      <p:sp>
        <p:nvSpPr>
          <p:cNvPr id="450" name="Google Shape;450;p58"/>
          <p:cNvSpPr txBox="1"/>
          <p:nvPr/>
        </p:nvSpPr>
        <p:spPr>
          <a:xfrm>
            <a:off x="1270830" y="2370209"/>
            <a:ext cx="3107243"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Vulnerabilities?</a:t>
            </a:r>
            <a:endParaRPr sz="1600" b="0" i="0" u="none" strike="noStrike" cap="none">
              <a:solidFill>
                <a:schemeClr val="dk1"/>
              </a:solidFill>
              <a:latin typeface="Arial"/>
              <a:ea typeface="Arial"/>
              <a:cs typeface="Arial"/>
              <a:sym typeface="Arial"/>
            </a:endParaRPr>
          </a:p>
        </p:txBody>
      </p:sp>
      <p:sp>
        <p:nvSpPr>
          <p:cNvPr id="451" name="Google Shape;451;p58"/>
          <p:cNvSpPr txBox="1"/>
          <p:nvPr/>
        </p:nvSpPr>
        <p:spPr>
          <a:xfrm>
            <a:off x="4891174" y="2370209"/>
            <a:ext cx="3359908"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Threat Monitoring?</a:t>
            </a:r>
            <a:endParaRPr sz="1600" b="0" i="0" u="none" strike="noStrike" cap="none">
              <a:solidFill>
                <a:schemeClr val="dk1"/>
              </a:solidFill>
              <a:latin typeface="Arial"/>
              <a:ea typeface="Arial"/>
              <a:cs typeface="Arial"/>
              <a:sym typeface="Arial"/>
            </a:endParaRPr>
          </a:p>
        </p:txBody>
      </p:sp>
      <p:sp>
        <p:nvSpPr>
          <p:cNvPr id="452" name="Google Shape;452;p58"/>
          <p:cNvSpPr txBox="1"/>
          <p:nvPr/>
        </p:nvSpPr>
        <p:spPr>
          <a:xfrm>
            <a:off x="8657460" y="2370209"/>
            <a:ext cx="3359908"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dirty="0">
                <a:solidFill>
                  <a:schemeClr val="dk1"/>
                </a:solidFill>
                <a:latin typeface="Arial"/>
                <a:ea typeface="Arial"/>
                <a:cs typeface="Arial"/>
                <a:sym typeface="Arial"/>
              </a:rPr>
              <a:t>Code </a:t>
            </a:r>
            <a:r>
              <a:rPr lang="en" sz="1800" b="1" dirty="0">
                <a:solidFill>
                  <a:schemeClr val="dk1"/>
                </a:solidFill>
              </a:rPr>
              <a:t>Optimization?</a:t>
            </a:r>
            <a:endParaRPr sz="1600" b="0" i="0" u="none" strike="noStrike" cap="none" dirty="0">
              <a:solidFill>
                <a:schemeClr val="dk1"/>
              </a:solidFill>
              <a:latin typeface="Arial"/>
              <a:ea typeface="Arial"/>
              <a:cs typeface="Arial"/>
              <a:sym typeface="Arial"/>
            </a:endParaRPr>
          </a:p>
        </p:txBody>
      </p:sp>
      <p:sp>
        <p:nvSpPr>
          <p:cNvPr id="453" name="Google Shape;453;p58"/>
          <p:cNvSpPr txBox="1"/>
          <p:nvPr/>
        </p:nvSpPr>
        <p:spPr>
          <a:xfrm>
            <a:off x="1116997" y="2842506"/>
            <a:ext cx="3107243" cy="2462172"/>
          </a:xfrm>
          <a:prstGeom prst="rect">
            <a:avLst/>
          </a:prstGeom>
          <a:noFill/>
          <a:ln>
            <a:noFill/>
          </a:ln>
        </p:spPr>
        <p:txBody>
          <a:bodyPr spcFirstLastPara="1" wrap="square" lIns="91425" tIns="45700" rIns="91425" bIns="45700" anchor="t" anchorCtr="0">
            <a:sp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dirty="0">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 sz="1400" b="0" i="0" u="none" strike="noStrike" cap="none" dirty="0">
                <a:solidFill>
                  <a:srgbClr val="05325B"/>
                </a:solidFill>
                <a:latin typeface="Arial"/>
                <a:ea typeface="Arial"/>
                <a:cs typeface="Arial"/>
                <a:sym typeface="Arial"/>
              </a:rPr>
              <a:t>ERP systems are frequently managed by other teams, with little to no visibility for InfoSec</a:t>
            </a:r>
            <a:br>
              <a:rPr lang="en" sz="1400" b="0" i="0" u="none" strike="noStrike" cap="none" dirty="0">
                <a:solidFill>
                  <a:srgbClr val="05325B"/>
                </a:solidFill>
                <a:latin typeface="Arial"/>
                <a:ea typeface="Arial"/>
                <a:cs typeface="Arial"/>
                <a:sym typeface="Arial"/>
              </a:rPr>
            </a:br>
            <a:endParaRPr sz="1400" b="0" i="0" u="none" strike="noStrike" cap="none" dirty="0">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 sz="1400" b="0" i="0" u="none" strike="noStrike" cap="none" dirty="0">
                <a:solidFill>
                  <a:srgbClr val="05325B"/>
                </a:solidFill>
                <a:latin typeface="Arial"/>
                <a:ea typeface="Arial"/>
                <a:cs typeface="Arial"/>
                <a:sym typeface="Arial"/>
              </a:rPr>
              <a:t>More processes moving to SaaS applications</a:t>
            </a:r>
            <a:endParaRPr sz="1400" b="0" i="0" u="none" strike="noStrike" cap="none" dirty="0">
              <a:solidFill>
                <a:schemeClr val="dk1"/>
              </a:solidFill>
              <a:latin typeface="Arial"/>
              <a:ea typeface="Arial"/>
              <a:cs typeface="Arial"/>
              <a:sym typeface="Arial"/>
            </a:endParaRPr>
          </a:p>
          <a:p>
            <a:pPr marL="381000" marR="0" lvl="0" indent="-190500" algn="l" rtl="0">
              <a:lnSpc>
                <a:spcPct val="100000"/>
              </a:lnSpc>
              <a:spcBef>
                <a:spcPts val="0"/>
              </a:spcBef>
              <a:spcAft>
                <a:spcPts val="0"/>
              </a:spcAft>
              <a:buClr>
                <a:schemeClr val="accent1"/>
              </a:buClr>
              <a:buSzPts val="1500"/>
              <a:buFont typeface="Arial"/>
              <a:buNone/>
            </a:pPr>
            <a:endParaRPr sz="1400" b="0" i="0" u="none" strike="noStrike" cap="none" dirty="0">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 sz="1400" b="0" i="0" u="none" strike="noStrike" cap="none" dirty="0">
                <a:solidFill>
                  <a:srgbClr val="05325B"/>
                </a:solidFill>
                <a:latin typeface="Arial"/>
                <a:ea typeface="Arial"/>
                <a:cs typeface="Arial"/>
                <a:sym typeface="Arial"/>
              </a:rPr>
              <a:t>Increasing reliance on code or apps developed by contracted third-parties</a:t>
            </a:r>
            <a:endParaRPr sz="1400" b="0" i="0" u="none" strike="noStrike" cap="none" dirty="0">
              <a:solidFill>
                <a:schemeClr val="dk1"/>
              </a:solidFill>
              <a:latin typeface="Arial"/>
              <a:ea typeface="Arial"/>
              <a:cs typeface="Arial"/>
              <a:sym typeface="Arial"/>
            </a:endParaRPr>
          </a:p>
        </p:txBody>
      </p:sp>
      <p:sp>
        <p:nvSpPr>
          <p:cNvPr id="454" name="Google Shape;454;p58"/>
          <p:cNvSpPr txBox="1"/>
          <p:nvPr/>
        </p:nvSpPr>
        <p:spPr>
          <a:xfrm>
            <a:off x="4878171" y="2826095"/>
            <a:ext cx="3099300" cy="2724300"/>
          </a:xfrm>
          <a:prstGeom prst="rect">
            <a:avLst/>
          </a:prstGeom>
          <a:noFill/>
          <a:ln>
            <a:noFill/>
          </a:ln>
        </p:spPr>
        <p:txBody>
          <a:bodyPr spcFirstLastPara="1" wrap="square" lIns="91425" tIns="45700" rIns="91425" bIns="45700" anchor="t" anchorCtr="0">
            <a:sp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 sz="1400" b="0" i="0" u="none" strike="noStrike" cap="none">
                <a:solidFill>
                  <a:srgbClr val="05325B"/>
                </a:solidFill>
                <a:latin typeface="Arial"/>
                <a:ea typeface="Arial"/>
                <a:cs typeface="Arial"/>
                <a:sym typeface="Arial"/>
              </a:rPr>
              <a:t>No meaningful monitoring of ERP, with little to no visibility for the SOC</a:t>
            </a:r>
            <a:endParaRPr sz="1400" b="0" i="0" u="none" strike="noStrike" cap="none">
              <a:solidFill>
                <a:schemeClr val="dk1"/>
              </a:solidFill>
              <a:latin typeface="Arial"/>
              <a:ea typeface="Arial"/>
              <a:cs typeface="Arial"/>
              <a:sym typeface="Arial"/>
            </a:endParaRPr>
          </a:p>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 sz="1400" b="0" i="0" u="none" strike="noStrike" cap="none">
                <a:solidFill>
                  <a:srgbClr val="05325B"/>
                </a:solidFill>
                <a:latin typeface="Arial"/>
                <a:ea typeface="Arial"/>
                <a:cs typeface="Arial"/>
                <a:sym typeface="Arial"/>
              </a:rPr>
              <a:t>Reliance on manual log reviews to identify threat activity in ERPs</a:t>
            </a:r>
            <a:endParaRPr sz="1400" b="0" i="0" u="none" strike="noStrike" cap="none">
              <a:solidFill>
                <a:schemeClr val="dk1"/>
              </a:solidFill>
              <a:latin typeface="Arial"/>
              <a:ea typeface="Arial"/>
              <a:cs typeface="Arial"/>
              <a:sym typeface="Arial"/>
            </a:endParaRPr>
          </a:p>
          <a:p>
            <a:pPr marL="381000" marR="0" lvl="0" indent="-190500" algn="l" rtl="0">
              <a:lnSpc>
                <a:spcPct val="100000"/>
              </a:lnSpc>
              <a:spcBef>
                <a:spcPts val="0"/>
              </a:spcBef>
              <a:spcAft>
                <a:spcPts val="0"/>
              </a:spcAft>
              <a:buClr>
                <a:schemeClr val="accent1"/>
              </a:buClr>
              <a:buSzPts val="1500"/>
              <a:buFont typeface="Arial"/>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 sz="1400" b="0" i="0" u="none" strike="noStrike" cap="none">
                <a:solidFill>
                  <a:srgbClr val="05325B"/>
                </a:solidFill>
                <a:latin typeface="Arial"/>
                <a:ea typeface="Arial"/>
                <a:cs typeface="Arial"/>
                <a:sym typeface="Arial"/>
              </a:rPr>
              <a:t>No ability to establish compensating controls</a:t>
            </a:r>
            <a:endParaRPr sz="1400" b="0" i="0" u="none" strike="noStrike" cap="none">
              <a:solidFill>
                <a:schemeClr val="dk1"/>
              </a:solidFill>
              <a:latin typeface="Arial"/>
              <a:ea typeface="Arial"/>
              <a:cs typeface="Arial"/>
              <a:sym typeface="Arial"/>
            </a:endParaRPr>
          </a:p>
          <a:p>
            <a:pPr marL="381000" marR="0" lvl="0" indent="-190500" algn="l" rtl="0">
              <a:lnSpc>
                <a:spcPct val="100000"/>
              </a:lnSpc>
              <a:spcBef>
                <a:spcPts val="0"/>
              </a:spcBef>
              <a:spcAft>
                <a:spcPts val="0"/>
              </a:spcAft>
              <a:buClr>
                <a:schemeClr val="accent1"/>
              </a:buClr>
              <a:buSzPts val="1500"/>
              <a:buFont typeface="Arial"/>
              <a:buNone/>
            </a:pPr>
            <a:endParaRPr sz="1400" b="0" i="0" u="none" strike="noStrike" cap="none">
              <a:solidFill>
                <a:srgbClr val="05325B"/>
              </a:solidFill>
              <a:latin typeface="Arial"/>
              <a:ea typeface="Arial"/>
              <a:cs typeface="Arial"/>
              <a:sym typeface="Arial"/>
            </a:endParaRPr>
          </a:p>
          <a:p>
            <a:pPr marL="381000" marR="0" lvl="0" indent="-190500" algn="l" rtl="0">
              <a:lnSpc>
                <a:spcPct val="100000"/>
              </a:lnSpc>
              <a:spcBef>
                <a:spcPts val="0"/>
              </a:spcBef>
              <a:spcAft>
                <a:spcPts val="0"/>
              </a:spcAft>
              <a:buClr>
                <a:schemeClr val="accent1"/>
              </a:buClr>
              <a:buSzPts val="1500"/>
              <a:buFont typeface="Arial"/>
              <a:buNone/>
            </a:pPr>
            <a:endParaRPr sz="1400" b="0" i="0" u="none" strike="noStrike" cap="none">
              <a:solidFill>
                <a:srgbClr val="05325B"/>
              </a:solidFill>
              <a:latin typeface="Arial"/>
              <a:ea typeface="Arial"/>
              <a:cs typeface="Arial"/>
              <a:sym typeface="Arial"/>
            </a:endParaRPr>
          </a:p>
        </p:txBody>
      </p:sp>
      <p:sp>
        <p:nvSpPr>
          <p:cNvPr id="455" name="Google Shape;455;p58"/>
          <p:cNvSpPr txBox="1"/>
          <p:nvPr/>
        </p:nvSpPr>
        <p:spPr>
          <a:xfrm>
            <a:off x="8681360" y="2842506"/>
            <a:ext cx="3079226" cy="2031285"/>
          </a:xfrm>
          <a:prstGeom prst="rect">
            <a:avLst/>
          </a:prstGeom>
          <a:noFill/>
          <a:ln>
            <a:noFill/>
          </a:ln>
        </p:spPr>
        <p:txBody>
          <a:bodyPr spcFirstLastPara="1" wrap="square" lIns="91425" tIns="45700" rIns="91425" bIns="45700" anchor="t" anchorCtr="0">
            <a:sp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 sz="1400" b="0" i="0" u="none" strike="noStrike" cap="none">
                <a:solidFill>
                  <a:srgbClr val="05325B"/>
                </a:solidFill>
                <a:latin typeface="Arial"/>
                <a:ea typeface="Arial"/>
                <a:cs typeface="Arial"/>
                <a:sym typeface="Arial"/>
              </a:rPr>
              <a:t>Security is frequently “bolt on” and not “built in”</a:t>
            </a:r>
            <a:endParaRPr/>
          </a:p>
          <a:p>
            <a:pPr marL="0" marR="0" lvl="0" indent="0" algn="l" rtl="0">
              <a:lnSpc>
                <a:spcPct val="100000"/>
              </a:lnSpc>
              <a:spcBef>
                <a:spcPts val="0"/>
              </a:spcBef>
              <a:spcAft>
                <a:spcPts val="0"/>
              </a:spcAft>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 sz="1400" b="0" i="0" u="none" strike="noStrike" cap="none">
                <a:solidFill>
                  <a:srgbClr val="05325B"/>
                </a:solidFill>
                <a:latin typeface="Arial"/>
                <a:ea typeface="Arial"/>
                <a:cs typeface="Arial"/>
                <a:sym typeface="Arial"/>
              </a:rPr>
              <a:t>Reliance on manual code reviews</a:t>
            </a:r>
            <a:endParaRPr sz="1400" b="0" i="0" u="none" strike="noStrike" cap="none">
              <a:solidFill>
                <a:schemeClr val="dk1"/>
              </a:solidFill>
              <a:latin typeface="Arial"/>
              <a:ea typeface="Arial"/>
              <a:cs typeface="Arial"/>
              <a:sym typeface="Arial"/>
            </a:endParaRPr>
          </a:p>
          <a:p>
            <a:pPr marL="381000" marR="0" lvl="0" indent="-190500" algn="l" rtl="0">
              <a:lnSpc>
                <a:spcPct val="100000"/>
              </a:lnSpc>
              <a:spcBef>
                <a:spcPts val="0"/>
              </a:spcBef>
              <a:spcAft>
                <a:spcPts val="0"/>
              </a:spcAft>
              <a:buClr>
                <a:schemeClr val="accent1"/>
              </a:buClr>
              <a:buSzPts val="1500"/>
              <a:buFont typeface="Arial"/>
              <a:buNone/>
            </a:pPr>
            <a:endParaRPr sz="1400" b="0" i="0" u="none" strike="noStrike" cap="none">
              <a:solidFill>
                <a:srgbClr val="05325B"/>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500"/>
              <a:buFont typeface="Arial"/>
              <a:buChar char="•"/>
            </a:pPr>
            <a:r>
              <a:rPr lang="en" sz="1400" b="0" i="0" u="none" strike="noStrike" cap="none">
                <a:solidFill>
                  <a:srgbClr val="05325B"/>
                </a:solidFill>
                <a:latin typeface="Arial"/>
                <a:ea typeface="Arial"/>
                <a:cs typeface="Arial"/>
                <a:sym typeface="Arial"/>
              </a:rPr>
              <a:t>Problems aren’t identified until they hit production</a:t>
            </a:r>
            <a:endParaRPr sz="1400" b="0" i="0" u="none" strike="noStrike" cap="none">
              <a:solidFill>
                <a:schemeClr val="dk1"/>
              </a:solidFill>
              <a:latin typeface="Arial"/>
              <a:ea typeface="Arial"/>
              <a:cs typeface="Arial"/>
              <a:sym typeface="Arial"/>
            </a:endParaRPr>
          </a:p>
        </p:txBody>
      </p:sp>
      <p:sp>
        <p:nvSpPr>
          <p:cNvPr id="456" name="Google Shape;456;p58"/>
          <p:cNvSpPr txBox="1">
            <a:spLocks noGrp="1"/>
          </p:cNvSpPr>
          <p:nvPr>
            <p:ph type="body" idx="1"/>
          </p:nvPr>
        </p:nvSpPr>
        <p:spPr>
          <a:xfrm>
            <a:off x="992776" y="150315"/>
            <a:ext cx="10919138" cy="634431"/>
          </a:xfrm>
          <a:prstGeom prst="rect">
            <a:avLst/>
          </a:prstGeom>
          <a:noFill/>
          <a:ln>
            <a:noFill/>
          </a:ln>
        </p:spPr>
        <p:txBody>
          <a:bodyPr spcFirstLastPara="1" wrap="square" lIns="0" tIns="0" rIns="0" bIns="0" anchor="t" anchorCtr="0">
            <a:normAutofit fontScale="77500" lnSpcReduction="20000"/>
          </a:bodyPr>
          <a:lstStyle/>
          <a:p>
            <a:pPr marL="457200" lvl="0" indent="-228600" algn="l" rtl="0">
              <a:lnSpc>
                <a:spcPct val="90000"/>
              </a:lnSpc>
              <a:spcBef>
                <a:spcPts val="1000"/>
              </a:spcBef>
              <a:spcAft>
                <a:spcPts val="0"/>
              </a:spcAft>
              <a:buSzPts val="2800"/>
              <a:buNone/>
            </a:pPr>
            <a:r>
              <a:rPr lang="en" dirty="0"/>
              <a:t>This Means We May Have a Gap with Understanding The </a:t>
            </a:r>
            <a:r>
              <a:rPr lang="en" b="1" dirty="0"/>
              <a:t>True Risk </a:t>
            </a:r>
            <a:r>
              <a:rPr lang="en" dirty="0"/>
              <a:t>to Our ERP Journey… and Our Organization</a:t>
            </a:r>
            <a:endParaRPr dirty="0"/>
          </a:p>
        </p:txBody>
      </p:sp>
    </p:spTree>
    <p:extLst>
      <p:ext uri="{BB962C8B-B14F-4D97-AF65-F5344CB8AC3E}">
        <p14:creationId xmlns:p14="http://schemas.microsoft.com/office/powerpoint/2010/main" val="159462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6950BFC3-D8DA-4A85-94F7-54DA5524770B}">
      <p188:commentRel xmlns:p188="http://schemas.microsoft.com/office/powerpoint/2018/8/main" r:id="rId3"/>
    </p:ext>
  </p:extLst>
</p:sld>
</file>

<file path=ppt/theme/theme1.xml><?xml version="1.0" encoding="utf-8"?>
<a:theme xmlns:a="http://schemas.openxmlformats.org/drawingml/2006/main" name="Onapsis Theme">
  <a:themeElements>
    <a:clrScheme name="Ona New Brand">
      <a:dk1>
        <a:srgbClr val="0A1446"/>
      </a:dk1>
      <a:lt1>
        <a:srgbClr val="FFFFFF"/>
      </a:lt1>
      <a:dk2>
        <a:srgbClr val="B7B7B7"/>
      </a:dk2>
      <a:lt2>
        <a:srgbClr val="F0F5FA"/>
      </a:lt2>
      <a:accent1>
        <a:srgbClr val="F57323"/>
      </a:accent1>
      <a:accent2>
        <a:srgbClr val="0A1446"/>
      </a:accent2>
      <a:accent3>
        <a:srgbClr val="288CB4"/>
      </a:accent3>
      <a:accent4>
        <a:srgbClr val="5A19EB"/>
      </a:accent4>
      <a:accent5>
        <a:srgbClr val="F0F5FA"/>
      </a:accent5>
      <a:accent6>
        <a:srgbClr val="0A1446"/>
      </a:accent6>
      <a:hlink>
        <a:srgbClr val="5A19EB"/>
      </a:hlink>
      <a:folHlink>
        <a:srgbClr val="F573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napsis Theme">
  <a:themeElements>
    <a:clrScheme name="Ona New Brand">
      <a:dk1>
        <a:srgbClr val="0A1446"/>
      </a:dk1>
      <a:lt1>
        <a:srgbClr val="FFFFFF"/>
      </a:lt1>
      <a:dk2>
        <a:srgbClr val="B7B7B7"/>
      </a:dk2>
      <a:lt2>
        <a:srgbClr val="F0F5FA"/>
      </a:lt2>
      <a:accent1>
        <a:srgbClr val="F57323"/>
      </a:accent1>
      <a:accent2>
        <a:srgbClr val="0A1446"/>
      </a:accent2>
      <a:accent3>
        <a:srgbClr val="288CB4"/>
      </a:accent3>
      <a:accent4>
        <a:srgbClr val="5A19EB"/>
      </a:accent4>
      <a:accent5>
        <a:srgbClr val="F0F5FA"/>
      </a:accent5>
      <a:accent6>
        <a:srgbClr val="0A1446"/>
      </a:accent6>
      <a:hlink>
        <a:srgbClr val="5A19EB"/>
      </a:hlink>
      <a:folHlink>
        <a:srgbClr val="F573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napsis Theme">
  <a:themeElements>
    <a:clrScheme name="Ona New Brand">
      <a:dk1>
        <a:srgbClr val="0A1446"/>
      </a:dk1>
      <a:lt1>
        <a:srgbClr val="FFFFFF"/>
      </a:lt1>
      <a:dk2>
        <a:srgbClr val="B7B7B7"/>
      </a:dk2>
      <a:lt2>
        <a:srgbClr val="F0F5FA"/>
      </a:lt2>
      <a:accent1>
        <a:srgbClr val="F57323"/>
      </a:accent1>
      <a:accent2>
        <a:srgbClr val="0A1446"/>
      </a:accent2>
      <a:accent3>
        <a:srgbClr val="288CB4"/>
      </a:accent3>
      <a:accent4>
        <a:srgbClr val="5A19EB"/>
      </a:accent4>
      <a:accent5>
        <a:srgbClr val="F0F5FA"/>
      </a:accent5>
      <a:accent6>
        <a:srgbClr val="0A1446"/>
      </a:accent6>
      <a:hlink>
        <a:srgbClr val="5A19EB"/>
      </a:hlink>
      <a:folHlink>
        <a:srgbClr val="F573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10198</TotalTime>
  <Words>3871</Words>
  <Application>Microsoft Office PowerPoint</Application>
  <PresentationFormat>Widescreen</PresentationFormat>
  <Paragraphs>402</Paragraphs>
  <Slides>16</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 Black</vt:lpstr>
      <vt:lpstr>Open Sans</vt:lpstr>
      <vt:lpstr>Calibri</vt:lpstr>
      <vt:lpstr>Arial</vt:lpstr>
      <vt:lpstr>Onapsis Theme</vt:lpstr>
      <vt:lpstr>1_Onapsis Theme</vt:lpstr>
      <vt:lpstr>Onapsis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Egle</dc:creator>
  <cp:lastModifiedBy>Jordan Thompson</cp:lastModifiedBy>
  <cp:revision>14</cp:revision>
  <dcterms:modified xsi:type="dcterms:W3CDTF">2023-02-13T18:44:05Z</dcterms:modified>
</cp:coreProperties>
</file>