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1"/>
  </p:notesMasterIdLst>
  <p:handoutMasterIdLst>
    <p:handoutMasterId r:id="rId22"/>
  </p:handoutMasterIdLst>
  <p:sldIdLst>
    <p:sldId id="471" r:id="rId5"/>
    <p:sldId id="2147468736" r:id="rId6"/>
    <p:sldId id="2147468735" r:id="rId7"/>
    <p:sldId id="2147468733" r:id="rId8"/>
    <p:sldId id="2147468727" r:id="rId9"/>
    <p:sldId id="456" r:id="rId10"/>
    <p:sldId id="2147468725" r:id="rId11"/>
    <p:sldId id="450" r:id="rId12"/>
    <p:sldId id="451" r:id="rId13"/>
    <p:sldId id="2147468731" r:id="rId14"/>
    <p:sldId id="2147468734" r:id="rId15"/>
    <p:sldId id="2147468737" r:id="rId16"/>
    <p:sldId id="2147468738" r:id="rId17"/>
    <p:sldId id="2147468739" r:id="rId18"/>
    <p:sldId id="2147468740" r:id="rId19"/>
    <p:sldId id="2147468741" r:id="rId20"/>
  </p:sldIdLst>
  <p:sldSz cx="12195175" cy="6858000"/>
  <p:notesSz cx="7099300" cy="93853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6" pos="3841">
          <p15:clr>
            <a:srgbClr val="A4A3A4"/>
          </p15:clr>
        </p15:guide>
        <p15:guide id="17" orient="horz" pos="2137"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54FB03-FC0A-0931-D05C-3DF6A22CE4C1}" name="James, Catherine" initials="JC" userId="S::catherine.james@sap.com::259d7886-c8a8-4f08-a217-e28d1123b7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 Kendrick" initials="BK" lastIdx="3" clrIdx="6">
    <p:extLst>
      <p:ext uri="{19B8F6BF-5375-455C-9EA6-DF929625EA0E}">
        <p15:presenceInfo xmlns:p15="http://schemas.microsoft.com/office/powerpoint/2012/main" userId="0006e60637457162" providerId="Windows Live"/>
      </p:ext>
    </p:extLst>
  </p:cmAuthor>
  <p:cmAuthor id="1" name="Omar, Rukhshaan" initials="OR" lastIdx="24" clrIdx="0"/>
  <p:cmAuthor id="8" name="Roxa, Juliana" initials="RJ" lastIdx="18" clrIdx="7">
    <p:extLst>
      <p:ext uri="{19B8F6BF-5375-455C-9EA6-DF929625EA0E}">
        <p15:presenceInfo xmlns:p15="http://schemas.microsoft.com/office/powerpoint/2012/main" userId="S::juliana.roxa@sap.com::339622c1-ff45-4649-9c12-8daf0af967de" providerId="AD"/>
      </p:ext>
    </p:extLst>
  </p:cmAuthor>
  <p:cmAuthor id="2" name="Zwinakis, Michaela (external - Project)" initials="ZM(-P" lastIdx="22" clrIdx="1"/>
  <p:cmAuthor id="9" name="Tobias, Casey" initials="TC" lastIdx="1" clrIdx="8">
    <p:extLst>
      <p:ext uri="{19B8F6BF-5375-455C-9EA6-DF929625EA0E}">
        <p15:presenceInfo xmlns:p15="http://schemas.microsoft.com/office/powerpoint/2012/main" userId="S::casey.tobias@sap.com::aa73037f-e469-4aa9-9075-4796da39b0eb" providerId="AD"/>
      </p:ext>
    </p:extLst>
  </p:cmAuthor>
  <p:cmAuthor id="3" name="Thompson, Jeff (external - Project)" initials="TP" lastIdx="1" clrIdx="2">
    <p:extLst>
      <p:ext uri="{19B8F6BF-5375-455C-9EA6-DF929625EA0E}">
        <p15:presenceInfo xmlns:p15="http://schemas.microsoft.com/office/powerpoint/2012/main" userId="S::jeff.thompson@sap.com::101b31cf-768c-4767-a672-a7a4864920fb" providerId="AD"/>
      </p:ext>
    </p:extLst>
  </p:cmAuthor>
  <p:cmAuthor id="10" name="Koscher, Elke" initials="KE" lastIdx="51" clrIdx="9">
    <p:extLst>
      <p:ext uri="{19B8F6BF-5375-455C-9EA6-DF929625EA0E}">
        <p15:presenceInfo xmlns:p15="http://schemas.microsoft.com/office/powerpoint/2012/main" userId="S::elke.koscher@sap.com::1d1df176-8cf9-47a6-9f08-889e5511ab5d" providerId="AD"/>
      </p:ext>
    </p:extLst>
  </p:cmAuthor>
  <p:cmAuthor id="4" name="Mucciarelli, Meghan (external - Service)" initials="MM(-S" lastIdx="3" clrIdx="3">
    <p:extLst>
      <p:ext uri="{19B8F6BF-5375-455C-9EA6-DF929625EA0E}">
        <p15:presenceInfo xmlns:p15="http://schemas.microsoft.com/office/powerpoint/2012/main" userId="S-1-5-21-74642-3284969411-2123768488-154652" providerId="AD"/>
      </p:ext>
    </p:extLst>
  </p:cmAuthor>
  <p:cmAuthor id="5" name="Mawhinney, Jayne (external - Service)" initials="MJ(-S" lastIdx="6" clrIdx="4">
    <p:extLst>
      <p:ext uri="{19B8F6BF-5375-455C-9EA6-DF929625EA0E}">
        <p15:presenceInfo xmlns:p15="http://schemas.microsoft.com/office/powerpoint/2012/main" userId="S-1-5-21-74642-3284969411-2123768488-149965" providerId="AD"/>
      </p:ext>
    </p:extLst>
  </p:cmAuthor>
  <p:cmAuthor id="6" name="Kure, Michael" initials="KM" lastIdx="20" clrIdx="5">
    <p:extLst>
      <p:ext uri="{19B8F6BF-5375-455C-9EA6-DF929625EA0E}">
        <p15:presenceInfo xmlns:p15="http://schemas.microsoft.com/office/powerpoint/2012/main" userId="S::michael.kure@sap.com::bcb1b1bf-7967-4f80-a225-320cc061a9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A7F"/>
    <a:srgbClr val="A8A340"/>
    <a:srgbClr val="F0AB00"/>
    <a:srgbClr val="8F8730"/>
    <a:srgbClr val="3F8F8F"/>
    <a:srgbClr val="008FD3"/>
    <a:srgbClr val="5D8661"/>
    <a:srgbClr val="FFFFFF"/>
    <a:srgbClr val="E5EFEF"/>
    <a:srgbClr val="DE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56"/>
      </p:cViewPr>
      <p:guideLst>
        <p:guide pos="3841"/>
        <p:guide orient="horz" pos="213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1469" y="8914406"/>
            <a:ext cx="3076363" cy="469265"/>
          </a:xfrm>
          <a:prstGeom prst="rect">
            <a:avLst/>
          </a:prstGeom>
        </p:spPr>
        <p:txBody>
          <a:bodyPr vert="horz" lIns="94192" tIns="47096" rIns="94192" bIns="47096" rtlCol="0" anchor="b"/>
          <a:lstStyle>
            <a:lvl1pPr algn="r">
              <a:defRPr sz="1200"/>
            </a:lvl1pPr>
          </a:lstStyle>
          <a:p>
            <a:pPr algn="ctr"/>
            <a:fld id="{47855BD9-AF71-426C-9B9B-B0E52B88852E}" type="slidenum">
              <a:rPr lang="de-DE" sz="100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90550" y="628650"/>
            <a:ext cx="5918200" cy="3327400"/>
          </a:xfrm>
          <a:prstGeom prst="rect">
            <a:avLst/>
          </a:prstGeom>
          <a:noFill/>
          <a:ln w="12700">
            <a:solidFill>
              <a:prstClr val="black"/>
            </a:solidFill>
          </a:ln>
        </p:spPr>
        <p:txBody>
          <a:bodyPr vert="horz" lIns="94192" tIns="47096" rIns="94192" bIns="47096" rtlCol="0" anchor="ctr"/>
          <a:lstStyle/>
          <a:p>
            <a:endParaRPr lang="de-DE"/>
          </a:p>
        </p:txBody>
      </p:sp>
      <p:sp>
        <p:nvSpPr>
          <p:cNvPr id="5" name="Notes Placeholder 4"/>
          <p:cNvSpPr>
            <a:spLocks noGrp="1"/>
          </p:cNvSpPr>
          <p:nvPr>
            <p:ph type="body" sz="quarter" idx="3"/>
          </p:nvPr>
        </p:nvSpPr>
        <p:spPr>
          <a:xfrm>
            <a:off x="568317" y="4228889"/>
            <a:ext cx="5962667" cy="4683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061573" y="9171526"/>
            <a:ext cx="976155" cy="210777"/>
          </a:xfrm>
          <a:prstGeom prst="rect">
            <a:avLst/>
          </a:prstGeom>
        </p:spPr>
        <p:txBody>
          <a:bodyPr vert="horz" lIns="94192" tIns="47096" rIns="94192" bIns="47096"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2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Editor: </a:t>
            </a:r>
            <a:r>
              <a:rPr lang="en-US"/>
              <a:t>Please enter title and short description (limit to 100 words) below. </a:t>
            </a:r>
          </a:p>
          <a:p>
            <a:r>
              <a:rPr lang="en-US" b="1"/>
              <a:t>Entry Support Requestor: </a:t>
            </a:r>
            <a:r>
              <a:rPr lang="en-US"/>
              <a:t>Place the below information in the Entry Form. </a:t>
            </a:r>
          </a:p>
          <a:p>
            <a:endParaRPr lang="en-US" i="1"/>
          </a:p>
          <a:p>
            <a:r>
              <a:rPr lang="en-US" i="1"/>
              <a:t>Title: </a:t>
            </a:r>
          </a:p>
          <a:p>
            <a:r>
              <a:rPr lang="en-US" i="1"/>
              <a:t>Description: </a:t>
            </a:r>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8149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a:p>
          <a:p>
            <a:endParaRPr lang="en-ZA"/>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a:p>
        </p:txBody>
      </p:sp>
    </p:spTree>
    <p:extLst>
      <p:ext uri="{BB962C8B-B14F-4D97-AF65-F5344CB8AC3E}">
        <p14:creationId xmlns:p14="http://schemas.microsoft.com/office/powerpoint/2010/main" val="69970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a:p>
        </p:txBody>
      </p:sp>
    </p:spTree>
    <p:extLst>
      <p:ext uri="{BB962C8B-B14F-4D97-AF65-F5344CB8AC3E}">
        <p14:creationId xmlns:p14="http://schemas.microsoft.com/office/powerpoint/2010/main" val="299739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ZZ_1_Cover">
    <p:bg>
      <p:bgRef idx="1001">
        <a:schemeClr val="bg1"/>
      </p:bgRef>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37DA2DF6-B298-8A07-7C55-3C649ED0635D}"/>
              </a:ext>
            </a:extLst>
          </p:cNvPr>
          <p:cNvSpPr/>
          <p:nvPr userDrawn="1"/>
        </p:nvSpPr>
        <p:spPr bwMode="gray">
          <a:xfrm>
            <a:off x="4724401" y="0"/>
            <a:ext cx="7470772" cy="6858000"/>
          </a:xfrm>
          <a:custGeom>
            <a:avLst/>
            <a:gdLst>
              <a:gd name="connsiteX0" fmla="*/ 3918438 w 6270979"/>
              <a:gd name="connsiteY0" fmla="*/ 0 h 6858000"/>
              <a:gd name="connsiteX1" fmla="*/ 6270979 w 6270979"/>
              <a:gd name="connsiteY1" fmla="*/ 0 h 6858000"/>
              <a:gd name="connsiteX2" fmla="*/ 6270979 w 6270979"/>
              <a:gd name="connsiteY2" fmla="*/ 6858000 h 6858000"/>
              <a:gd name="connsiteX3" fmla="*/ 3918438 w 6270979"/>
              <a:gd name="connsiteY3" fmla="*/ 6858000 h 6858000"/>
              <a:gd name="connsiteX4" fmla="*/ 0 w 627097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0979" h="6858000">
                <a:moveTo>
                  <a:pt x="3918438" y="0"/>
                </a:moveTo>
                <a:lnTo>
                  <a:pt x="6270979" y="0"/>
                </a:lnTo>
                <a:lnTo>
                  <a:pt x="6270979" y="6858000"/>
                </a:lnTo>
                <a:lnTo>
                  <a:pt x="3918438" y="6858000"/>
                </a:lnTo>
                <a:lnTo>
                  <a:pt x="0" y="6858000"/>
                </a:lnTo>
                <a:close/>
              </a:path>
            </a:pathLst>
          </a:custGeom>
          <a:gradFill>
            <a:gsLst>
              <a:gs pos="0">
                <a:schemeClr val="accent3"/>
              </a:gs>
              <a:gs pos="51000">
                <a:srgbClr val="3F8F8F"/>
              </a:gs>
              <a:gs pos="100000">
                <a:schemeClr val="accent1"/>
              </a:gs>
            </a:gsLst>
            <a:lin ang="0" scaled="1"/>
          </a:gradFill>
          <a:ln w="6350" algn="ctr">
            <a:noFill/>
            <a:miter lim="800000"/>
            <a:headEnd/>
            <a:tailEnd/>
          </a:ln>
          <a:effectLst>
            <a:innerShdw blurRad="254000" dist="190500" dir="10800000">
              <a:prstClr val="black">
                <a:alpha val="18000"/>
              </a:prstClr>
            </a:innerShdw>
          </a:effectLst>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Classification"/>
          <p:cNvSpPr txBox="1"/>
          <p:nvPr userDrawn="1"/>
        </p:nvSpPr>
        <p:spPr>
          <a:xfrm>
            <a:off x="336550" y="5044057"/>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
        <p:nvSpPr>
          <p:cNvPr id="3" name="Title"/>
          <p:cNvSpPr>
            <a:spLocks noGrp="1"/>
          </p:cNvSpPr>
          <p:nvPr>
            <p:ph type="title" hasCustomPrompt="1"/>
          </p:nvPr>
        </p:nvSpPr>
        <p:spPr>
          <a:xfrm>
            <a:off x="337148" y="3030638"/>
            <a:ext cx="5760439" cy="997196"/>
          </a:xfrm>
        </p:spPr>
        <p:txBody>
          <a:bodyPr vert="horz" wrap="square" lIns="0" tIns="0" rIns="0" bIns="0" rtlCol="0" anchor="ctr">
            <a:noAutofit/>
          </a:bodyPr>
          <a:lstStyle>
            <a:lvl1pPr>
              <a:lnSpc>
                <a:spcPct val="90000"/>
              </a:lnSpc>
              <a:defRPr lang="de-DE" sz="3600" dirty="0">
                <a:solidFill>
                  <a:schemeClr val="accent1"/>
                </a:solidFill>
                <a:latin typeface="+mn-lt"/>
                <a:ea typeface="+mn-ea"/>
                <a:cs typeface="+mn-cs"/>
              </a:defRPr>
            </a:lvl1pPr>
          </a:lstStyle>
          <a:p>
            <a:pPr lvl="0"/>
            <a:r>
              <a:rPr lang="en-US"/>
              <a:t>&lt;&lt;Awards Name&gt;&gt; 2023</a:t>
            </a:r>
            <a:br>
              <a:rPr lang="en-US"/>
            </a:br>
            <a:r>
              <a:rPr lang="en-US"/>
              <a:t>Entry Pitch Deck</a:t>
            </a:r>
          </a:p>
        </p:txBody>
      </p:sp>
      <p:sp>
        <p:nvSpPr>
          <p:cNvPr id="7" name="Subtitle 4">
            <a:extLst>
              <a:ext uri="{FF2B5EF4-FFF2-40B4-BE49-F238E27FC236}">
                <a16:creationId xmlns:a16="http://schemas.microsoft.com/office/drawing/2014/main" id="{67E43491-350F-D245-86C8-06A9C7475D72}"/>
              </a:ext>
            </a:extLst>
          </p:cNvPr>
          <p:cNvSpPr>
            <a:spLocks noGrp="1"/>
          </p:cNvSpPr>
          <p:nvPr>
            <p:ph type="subTitle" idx="1" hasCustomPrompt="1"/>
          </p:nvPr>
        </p:nvSpPr>
        <p:spPr>
          <a:xfrm>
            <a:off x="337148" y="4616116"/>
            <a:ext cx="5760440" cy="369332"/>
          </a:xfrm>
        </p:spPr>
        <p:txBody>
          <a:bodyPr anchor="ctr"/>
          <a:lstStyle/>
          <a:p>
            <a:r>
              <a:rPr lang="en-US"/>
              <a:t>Insert Participant’s Company Name</a:t>
            </a:r>
          </a:p>
        </p:txBody>
      </p:sp>
      <p:sp>
        <p:nvSpPr>
          <p:cNvPr id="8" name="Text Placeholder 5">
            <a:extLst>
              <a:ext uri="{FF2B5EF4-FFF2-40B4-BE49-F238E27FC236}">
                <a16:creationId xmlns:a16="http://schemas.microsoft.com/office/drawing/2014/main" id="{63BF59BA-7BDF-1240-98D2-3F54C71715AD}"/>
              </a:ext>
            </a:extLst>
          </p:cNvPr>
          <p:cNvSpPr>
            <a:spLocks noGrp="1"/>
          </p:cNvSpPr>
          <p:nvPr>
            <p:ph type="body" sz="quarter" idx="14" hasCustomPrompt="1"/>
          </p:nvPr>
        </p:nvSpPr>
        <p:spPr>
          <a:xfrm>
            <a:off x="352138" y="4159592"/>
            <a:ext cx="5760439" cy="332399"/>
          </a:xfrm>
        </p:spPr>
        <p:txBody>
          <a:bodyPr anchor="ctr">
            <a:noAutofit/>
          </a:bodyPr>
          <a:lstStyle>
            <a:lvl1pPr>
              <a:defRPr sz="2800" b="1"/>
            </a:lvl1pPr>
          </a:lstStyle>
          <a:p>
            <a:pPr lvl="0"/>
            <a:r>
              <a:rPr lang="en-US"/>
              <a:t>Insert Entry Title</a:t>
            </a:r>
          </a:p>
        </p:txBody>
      </p:sp>
      <p:pic>
        <p:nvPicPr>
          <p:cNvPr id="23" name="Graphic 22">
            <a:extLst>
              <a:ext uri="{FF2B5EF4-FFF2-40B4-BE49-F238E27FC236}">
                <a16:creationId xmlns:a16="http://schemas.microsoft.com/office/drawing/2014/main" id="{929F57A2-E1F3-C666-99B2-6A2A17A48CA6}"/>
              </a:ext>
            </a:extLst>
          </p:cNvPr>
          <p:cNvPicPr>
            <a:picLocks noChangeAspect="1"/>
          </p:cNvPicPr>
          <p:nvPr userDrawn="1"/>
        </p:nvPicPr>
        <p:blipFill>
          <a:blip r:embed="rId2"/>
          <a:srcRect/>
          <a:stretch/>
        </p:blipFill>
        <p:spPr>
          <a:xfrm>
            <a:off x="10503152" y="6168077"/>
            <a:ext cx="720218" cy="356548"/>
          </a:xfrm>
          <a:prstGeom prst="rect">
            <a:avLst/>
          </a:prstGeom>
        </p:spPr>
      </p:pic>
      <p:pic>
        <p:nvPicPr>
          <p:cNvPr id="11" name="Picture 10">
            <a:extLst>
              <a:ext uri="{FF2B5EF4-FFF2-40B4-BE49-F238E27FC236}">
                <a16:creationId xmlns:a16="http://schemas.microsoft.com/office/drawing/2014/main" id="{676D8AE7-BF0F-412F-BDED-C38EA87B2805}"/>
              </a:ext>
            </a:extLst>
          </p:cNvPr>
          <p:cNvPicPr>
            <a:picLocks noChangeAspect="1"/>
          </p:cNvPicPr>
          <p:nvPr userDrawn="1"/>
        </p:nvPicPr>
        <p:blipFill>
          <a:blip r:embed="rId3"/>
          <a:stretch>
            <a:fillRect/>
          </a:stretch>
        </p:blipFill>
        <p:spPr>
          <a:xfrm>
            <a:off x="367393" y="5602894"/>
            <a:ext cx="1867342" cy="965168"/>
          </a:xfrm>
          <a:prstGeom prst="rect">
            <a:avLst/>
          </a:prstGeom>
        </p:spPr>
      </p:pic>
      <p:pic>
        <p:nvPicPr>
          <p:cNvPr id="17" name="Picture 16">
            <a:extLst>
              <a:ext uri="{FF2B5EF4-FFF2-40B4-BE49-F238E27FC236}">
                <a16:creationId xmlns:a16="http://schemas.microsoft.com/office/drawing/2014/main" id="{592CEB13-A0AC-4057-B7B3-8CC9932AD579}"/>
              </a:ext>
            </a:extLst>
          </p:cNvPr>
          <p:cNvPicPr>
            <a:picLocks noChangeAspect="1"/>
          </p:cNvPicPr>
          <p:nvPr userDrawn="1"/>
        </p:nvPicPr>
        <p:blipFill>
          <a:blip r:embed="rId4"/>
          <a:stretch>
            <a:fillRect/>
          </a:stretch>
        </p:blipFill>
        <p:spPr>
          <a:xfrm>
            <a:off x="-1" y="-16780"/>
            <a:ext cx="8237765" cy="2471759"/>
          </a:xfrm>
          <a:prstGeom prst="rect">
            <a:avLst/>
          </a:prstGeom>
        </p:spPr>
      </p:pic>
    </p:spTree>
    <p:extLst>
      <p:ext uri="{BB962C8B-B14F-4D97-AF65-F5344CB8AC3E}">
        <p14:creationId xmlns:p14="http://schemas.microsoft.com/office/powerpoint/2010/main" val="2395854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2">
          <p15:clr>
            <a:srgbClr val="FBAE40"/>
          </p15:clr>
        </p15:guide>
        <p15:guide id="5" orient="horz" pos="2534">
          <p15:clr>
            <a:srgbClr val="FBAE40"/>
          </p15:clr>
        </p15:guide>
        <p15:guide id="6" orient="horz" pos="3135" userDrawn="1">
          <p15:clr>
            <a:srgbClr val="FBAE40"/>
          </p15:clr>
        </p15:guide>
        <p15:guide id="8" orient="horz" pos="3385" userDrawn="1">
          <p15:clr>
            <a:srgbClr val="FBAE40"/>
          </p15:clr>
        </p15:guide>
        <p15:guide id="9" pos="4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Z_9_Benefits and Outcomes_1_of_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19CE3-BBEF-46A8-9408-A686E9AD78A5}"/>
              </a:ext>
            </a:extLst>
          </p:cNvPr>
          <p:cNvSpPr txBox="1"/>
          <p:nvPr userDrawn="1"/>
        </p:nvSpPr>
        <p:spPr>
          <a:xfrm>
            <a:off x="625475" y="6085436"/>
            <a:ext cx="7278425"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200" i="1" kern="0">
                <a:ea typeface="Arial Unicode MS" pitchFamily="34" charset="-128"/>
                <a:cs typeface="Arial Unicode MS" pitchFamily="34" charset="-128"/>
              </a:rPr>
              <a:t>* IT benefits are required if you are using SAP Business Technology Platform products</a:t>
            </a:r>
          </a:p>
        </p:txBody>
      </p:sp>
      <p:sp>
        <p:nvSpPr>
          <p:cNvPr id="11" name="TextBox 10">
            <a:extLst>
              <a:ext uri="{FF2B5EF4-FFF2-40B4-BE49-F238E27FC236}">
                <a16:creationId xmlns:a16="http://schemas.microsoft.com/office/drawing/2014/main" id="{87362339-CC7C-1669-E72D-195F321BD7E9}"/>
              </a:ext>
            </a:extLst>
          </p:cNvPr>
          <p:cNvSpPr txBox="1"/>
          <p:nvPr userDrawn="1"/>
        </p:nvSpPr>
        <p:spPr>
          <a:xfrm>
            <a:off x="632198" y="522000"/>
            <a:ext cx="9789059"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Benefits and Outcomes 1 of 2</a:t>
            </a:r>
          </a:p>
        </p:txBody>
      </p:sp>
      <p:sp>
        <p:nvSpPr>
          <p:cNvPr id="19" name="Text Placeholder 2">
            <a:extLst>
              <a:ext uri="{FF2B5EF4-FFF2-40B4-BE49-F238E27FC236}">
                <a16:creationId xmlns:a16="http://schemas.microsoft.com/office/drawing/2014/main" id="{897E2978-F356-0691-0818-426908DE9E8C}"/>
              </a:ext>
            </a:extLst>
          </p:cNvPr>
          <p:cNvSpPr>
            <a:spLocks noGrp="1"/>
          </p:cNvSpPr>
          <p:nvPr>
            <p:ph type="body" sz="quarter" idx="20" hasCustomPrompt="1"/>
          </p:nvPr>
        </p:nvSpPr>
        <p:spPr>
          <a:xfrm>
            <a:off x="6204749" y="1592583"/>
            <a:ext cx="5330026" cy="4308187"/>
          </a:xfrm>
        </p:spPr>
        <p:txBody>
          <a:bodyPr lIns="0" tIns="72000" rIns="72000" bIns="72000">
            <a:noAutofit/>
          </a:bodyPr>
          <a:lstStyle>
            <a:lvl1pPr marL="0" indent="0" algn="l" defTabSz="1088558" rtl="0" eaLnBrk="1" latinLnBrk="0" hangingPunct="1">
              <a:spcBef>
                <a:spcPts val="600"/>
              </a:spcBef>
              <a:buSzPct val="100000"/>
              <a:buFont typeface="Wingdings" panose="05000000000000000000" pitchFamily="2" charset="2"/>
              <a:buNone/>
              <a:tabLst/>
              <a:defRPr lang="en-US" sz="1400" b="0" kern="1200" dirty="0">
                <a:solidFill>
                  <a:schemeClr val="tx1"/>
                </a:solidFill>
                <a:latin typeface="+mn-lt"/>
                <a:ea typeface="+mn-ea"/>
                <a:cs typeface="+mn-cs"/>
              </a:defRPr>
            </a:lvl1pPr>
            <a:lvl2pPr>
              <a:defRPr sz="1600"/>
            </a:lvl2pPr>
            <a:lvl5pPr marL="457200" indent="-285750">
              <a:spcBef>
                <a:spcPts val="600"/>
              </a:spcBef>
              <a:buSzPct val="100000"/>
              <a:buFont typeface="Wingdings" panose="05000000000000000000" pitchFamily="2" charset="2"/>
              <a:buChar char="§"/>
              <a:tabLst/>
              <a:defRPr sz="1400"/>
            </a:lvl5pPr>
          </a:lstStyle>
          <a:p>
            <a:pPr lvl="0"/>
            <a:r>
              <a:rPr lang="en-US"/>
              <a:t>What IT improvements have been made with this project? Reduced IT costs? Better IT efficiencies, empowering IT staff to do more? Reduced hardware requirement or more efficient use of hardware and facilities? Accelerated cycle times and greater control or visibility? Greater security? Bullets are acceptable. (Limit to 100 words)</a:t>
            </a:r>
          </a:p>
        </p:txBody>
      </p:sp>
      <p:sp>
        <p:nvSpPr>
          <p:cNvPr id="20" name="Text Placeholder 2">
            <a:extLst>
              <a:ext uri="{FF2B5EF4-FFF2-40B4-BE49-F238E27FC236}">
                <a16:creationId xmlns:a16="http://schemas.microsoft.com/office/drawing/2014/main" id="{E33AAB71-84E4-D717-8983-F4272AFB4971}"/>
              </a:ext>
            </a:extLst>
          </p:cNvPr>
          <p:cNvSpPr>
            <a:spLocks noGrp="1"/>
          </p:cNvSpPr>
          <p:nvPr>
            <p:ph type="body" sz="quarter" idx="21" hasCustomPrompt="1"/>
          </p:nvPr>
        </p:nvSpPr>
        <p:spPr>
          <a:xfrm>
            <a:off x="632198" y="1592583"/>
            <a:ext cx="5330026" cy="4308187"/>
          </a:xfrm>
        </p:spPr>
        <p:txBody>
          <a:bodyPr lIns="0" tIns="72000" rIns="72000" bIns="72000">
            <a:noAutofit/>
          </a:bodyPr>
          <a:lstStyle>
            <a:lvl1pPr marL="0" indent="0" algn="l" defTabSz="1088558" rtl="0" eaLnBrk="1" latinLnBrk="0" hangingPunct="1">
              <a:spcBef>
                <a:spcPts val="600"/>
              </a:spcBef>
              <a:buClr>
                <a:schemeClr val="accent1"/>
              </a:buClr>
              <a:buSzPct val="100000"/>
              <a:buFont typeface="Wingdings" panose="05000000000000000000" pitchFamily="2" charset="2"/>
              <a:buNone/>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List business and/or social benefits and tie each to a metric, e.g.: 20% faster MRP. Bullets are acceptable. Explain the impact/outcome since the project was completed and how was it measured? What stats/evidence can you provide? Did the project: Do more with less and empower employees? Deliver best-in-class customer experience? Invent new business models &amp; revenue streams? Produce/improve Social Outcomes such as environmental or healthcare?</a:t>
            </a:r>
          </a:p>
          <a:p>
            <a:pPr lvl="0"/>
            <a:r>
              <a:rPr lang="en-US"/>
              <a:t>(Limit to 100 words)</a:t>
            </a:r>
            <a:br>
              <a:rPr lang="en-US"/>
            </a:br>
            <a:endParaRPr lang="en-US"/>
          </a:p>
        </p:txBody>
      </p:sp>
      <p:sp>
        <p:nvSpPr>
          <p:cNvPr id="21" name="TextBox 20">
            <a:extLst>
              <a:ext uri="{FF2B5EF4-FFF2-40B4-BE49-F238E27FC236}">
                <a16:creationId xmlns:a16="http://schemas.microsoft.com/office/drawing/2014/main" id="{84A17A5E-3408-6EB3-8D12-CFD6FCC50463}"/>
              </a:ext>
            </a:extLst>
          </p:cNvPr>
          <p:cNvSpPr txBox="1"/>
          <p:nvPr userDrawn="1"/>
        </p:nvSpPr>
        <p:spPr>
          <a:xfrm>
            <a:off x="6204749" y="1284806"/>
            <a:ext cx="2853483" cy="307777"/>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3"/>
                </a:solidFill>
                <a:ea typeface="Arial Unicode MS" pitchFamily="34" charset="-128"/>
                <a:cs typeface="Arial Unicode MS" pitchFamily="34" charset="-128"/>
              </a:defRPr>
            </a:lvl1pPr>
          </a:lstStyle>
          <a:p>
            <a:pPr lvl="0"/>
            <a:r>
              <a:rPr lang="en-US">
                <a:solidFill>
                  <a:schemeClr val="accent1"/>
                </a:solidFill>
              </a:rPr>
              <a:t>IT*</a:t>
            </a:r>
          </a:p>
        </p:txBody>
      </p:sp>
      <p:sp>
        <p:nvSpPr>
          <p:cNvPr id="23" name="TextBox 22">
            <a:extLst>
              <a:ext uri="{FF2B5EF4-FFF2-40B4-BE49-F238E27FC236}">
                <a16:creationId xmlns:a16="http://schemas.microsoft.com/office/drawing/2014/main" id="{EAC1FA3E-8CAB-C79A-6ED9-A73DD3E0A49E}"/>
              </a:ext>
            </a:extLst>
          </p:cNvPr>
          <p:cNvSpPr txBox="1"/>
          <p:nvPr userDrawn="1"/>
        </p:nvSpPr>
        <p:spPr>
          <a:xfrm>
            <a:off x="632197" y="1274932"/>
            <a:ext cx="2276229" cy="310896"/>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pPr lvl="0"/>
            <a:r>
              <a:rPr lang="en-US" noProof="0">
                <a:solidFill>
                  <a:schemeClr val="accent3"/>
                </a:solidFill>
              </a:rPr>
              <a:t>Business or Social</a:t>
            </a:r>
          </a:p>
        </p:txBody>
      </p:sp>
      <p:cxnSp>
        <p:nvCxnSpPr>
          <p:cNvPr id="24" name="Straight Connector 23">
            <a:extLst>
              <a:ext uri="{FF2B5EF4-FFF2-40B4-BE49-F238E27FC236}">
                <a16:creationId xmlns:a16="http://schemas.microsoft.com/office/drawing/2014/main" id="{A6EC7C5F-B4F3-D6B9-3B0C-DE34AB28B851}"/>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FB1B89E2-7898-AD63-FF45-4892FE8151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0" y="175278"/>
            <a:ext cx="714375" cy="760964"/>
          </a:xfrm>
          <a:prstGeom prst="rect">
            <a:avLst/>
          </a:prstGeom>
        </p:spPr>
      </p:pic>
    </p:spTree>
    <p:extLst>
      <p:ext uri="{BB962C8B-B14F-4D97-AF65-F5344CB8AC3E}">
        <p14:creationId xmlns:p14="http://schemas.microsoft.com/office/powerpoint/2010/main" val="107125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Z_10_Benefits and Outcomes_2_of_2">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49524C6A-3198-D9FF-0373-DCDDE32EF8F6}"/>
              </a:ext>
            </a:extLst>
          </p:cNvPr>
          <p:cNvSpPr>
            <a:spLocks noGrp="1"/>
          </p:cNvSpPr>
          <p:nvPr>
            <p:ph type="body" sz="quarter" idx="24" hasCustomPrompt="1"/>
          </p:nvPr>
        </p:nvSpPr>
        <p:spPr>
          <a:xfrm>
            <a:off x="6723030" y="2218907"/>
            <a:ext cx="4349047" cy="3051898"/>
          </a:xfrm>
          <a:prstGeom prst="roundRect">
            <a:avLst>
              <a:gd name="adj" fmla="val 9801"/>
            </a:avLst>
          </a:prstGeom>
          <a:noFill/>
        </p:spPr>
        <p:txBody>
          <a:bodyPr lIns="0" tIns="72000" rIns="72000" bIns="72000" anchor="ctr">
            <a:noAutofit/>
          </a:bodyPr>
          <a:lstStyle>
            <a:lvl1pPr marL="0" indent="0" algn="ctr" defTabSz="1088558" rtl="0" eaLnBrk="1" latinLnBrk="0" hangingPunct="1">
              <a:spcBef>
                <a:spcPts val="600"/>
              </a:spcBef>
              <a:buClr>
                <a:schemeClr val="accent3"/>
              </a:buClr>
              <a:buSzPct val="100000"/>
              <a:buFont typeface="Wingdings" panose="05000000000000000000" pitchFamily="2" charset="2"/>
              <a:buNone/>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Quote from end-user or customer or someone benefited by the outcomes</a:t>
            </a:r>
          </a:p>
        </p:txBody>
      </p:sp>
      <p:sp>
        <p:nvSpPr>
          <p:cNvPr id="15" name="TextBox 14">
            <a:extLst>
              <a:ext uri="{FF2B5EF4-FFF2-40B4-BE49-F238E27FC236}">
                <a16:creationId xmlns:a16="http://schemas.microsoft.com/office/drawing/2014/main" id="{8B36F488-97D7-76AC-7153-328E7DCC5276}"/>
              </a:ext>
            </a:extLst>
          </p:cNvPr>
          <p:cNvSpPr txBox="1"/>
          <p:nvPr userDrawn="1"/>
        </p:nvSpPr>
        <p:spPr>
          <a:xfrm>
            <a:off x="632198" y="522000"/>
            <a:ext cx="9789059"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Benefits and Outcomes 2 of 2</a:t>
            </a:r>
          </a:p>
        </p:txBody>
      </p:sp>
      <p:sp>
        <p:nvSpPr>
          <p:cNvPr id="20" name="Text Placeholder 2">
            <a:extLst>
              <a:ext uri="{FF2B5EF4-FFF2-40B4-BE49-F238E27FC236}">
                <a16:creationId xmlns:a16="http://schemas.microsoft.com/office/drawing/2014/main" id="{C1A5D974-E194-3B13-9825-F50340B4588A}"/>
              </a:ext>
            </a:extLst>
          </p:cNvPr>
          <p:cNvSpPr>
            <a:spLocks noGrp="1"/>
          </p:cNvSpPr>
          <p:nvPr>
            <p:ph type="body" sz="quarter" idx="21" hasCustomPrompt="1"/>
          </p:nvPr>
        </p:nvSpPr>
        <p:spPr>
          <a:xfrm>
            <a:off x="632198" y="1592583"/>
            <a:ext cx="5330026" cy="4308187"/>
          </a:xfrm>
        </p:spPr>
        <p:txBody>
          <a:bodyPr lIns="0" tIns="72000" rIns="72000" bIns="72000">
            <a:noAutofit/>
          </a:bodyPr>
          <a:lstStyle>
            <a:lvl1pPr marL="0" indent="0" algn="l" defTabSz="1088558" rtl="0" eaLnBrk="1" latinLnBrk="0" hangingPunct="1">
              <a:spcBef>
                <a:spcPts val="600"/>
              </a:spcBef>
              <a:buClr>
                <a:schemeClr val="accent1"/>
              </a:buClr>
              <a:buSzPct val="100000"/>
              <a:buFont typeface="Wingdings" panose="05000000000000000000" pitchFamily="2" charset="2"/>
              <a:buNone/>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How does the project impact the lives of individuals either inside or outside the organization. Examples: How has the project improved the productivity and experience or reduced the pain points in employees’/customers’ lives? For employees, how does it impact their jobs or interaction with the company, partners, suppliers, and customers? For customers, how does it improve their services or improve their satisfaction? Was the solution widely adopted by your employees? Any issues? What impact did this have on your customers and/or customers' customers? Include a short anecdote from someone (an employee or a customer’s customer) who benefitted from a personal perspective (the impact on their life outside of work, i.e., being able to spend more time with family, supporting their individual belief in social good, etc.). Bottom line: how did this improve people's lives? This slide is NOT for citing workforce efficiency rose by X%, employee absenteeism dropped by Y%, staff communication improved by Z%, etc. (Limit to 100 words)</a:t>
            </a:r>
          </a:p>
        </p:txBody>
      </p:sp>
      <p:sp>
        <p:nvSpPr>
          <p:cNvPr id="21" name="TextBox 20">
            <a:extLst>
              <a:ext uri="{FF2B5EF4-FFF2-40B4-BE49-F238E27FC236}">
                <a16:creationId xmlns:a16="http://schemas.microsoft.com/office/drawing/2014/main" id="{A6A71F7C-C1BA-614A-96CE-897A1DA9B328}"/>
              </a:ext>
            </a:extLst>
          </p:cNvPr>
          <p:cNvSpPr txBox="1"/>
          <p:nvPr userDrawn="1"/>
        </p:nvSpPr>
        <p:spPr>
          <a:xfrm>
            <a:off x="632197" y="1274932"/>
            <a:ext cx="2276229" cy="310896"/>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pPr lvl="0"/>
            <a:r>
              <a:rPr lang="en-US" noProof="0">
                <a:solidFill>
                  <a:schemeClr val="accent3"/>
                </a:solidFill>
              </a:rPr>
              <a:t>People Related – Personal Perspective</a:t>
            </a:r>
          </a:p>
        </p:txBody>
      </p:sp>
      <p:cxnSp>
        <p:nvCxnSpPr>
          <p:cNvPr id="24" name="Straight Connector 23">
            <a:extLst>
              <a:ext uri="{FF2B5EF4-FFF2-40B4-BE49-F238E27FC236}">
                <a16:creationId xmlns:a16="http://schemas.microsoft.com/office/drawing/2014/main" id="{A3D8DD22-69FC-E3ED-ADFB-6E49ECFE5679}"/>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E0A5E483-D6C2-75DC-A924-541E616075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0" y="175278"/>
            <a:ext cx="714375" cy="760964"/>
          </a:xfrm>
          <a:prstGeom prst="rect">
            <a:avLst/>
          </a:prstGeom>
        </p:spPr>
      </p:pic>
    </p:spTree>
    <p:extLst>
      <p:ext uri="{BB962C8B-B14F-4D97-AF65-F5344CB8AC3E}">
        <p14:creationId xmlns:p14="http://schemas.microsoft.com/office/powerpoint/2010/main" val="358690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Z_11_Architecture">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F0E75AF0-29B7-E34C-B904-1663A37574F9}"/>
              </a:ext>
            </a:extLst>
          </p:cNvPr>
          <p:cNvSpPr>
            <a:spLocks noGrp="1"/>
          </p:cNvSpPr>
          <p:nvPr>
            <p:ph type="pic" sz="quarter" idx="10" hasCustomPrompt="1"/>
          </p:nvPr>
        </p:nvSpPr>
        <p:spPr>
          <a:xfrm>
            <a:off x="625474" y="1260000"/>
            <a:ext cx="10902701" cy="5050711"/>
          </a:xfrm>
          <a:ln w="0">
            <a:noFill/>
          </a:ln>
        </p:spPr>
        <p:txBody>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a:lvl1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Click icon to add architecture diagram</a:t>
            </a:r>
          </a:p>
        </p:txBody>
      </p:sp>
      <p:sp>
        <p:nvSpPr>
          <p:cNvPr id="12" name="TextBox 11">
            <a:extLst>
              <a:ext uri="{FF2B5EF4-FFF2-40B4-BE49-F238E27FC236}">
                <a16:creationId xmlns:a16="http://schemas.microsoft.com/office/drawing/2014/main" id="{88CF427D-8E3A-744F-9DF1-129696BF6E88}"/>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Architecture</a:t>
            </a:r>
          </a:p>
        </p:txBody>
      </p:sp>
      <p:cxnSp>
        <p:nvCxnSpPr>
          <p:cNvPr id="7" name="Straight Connector 6">
            <a:extLst>
              <a:ext uri="{FF2B5EF4-FFF2-40B4-BE49-F238E27FC236}">
                <a16:creationId xmlns:a16="http://schemas.microsoft.com/office/drawing/2014/main" id="{AD76DE23-452B-82CE-263D-1218065FD8B1}"/>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082A29D6-40F8-7863-6BDC-0ED0284FA5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31063" y="181154"/>
            <a:ext cx="597112" cy="610381"/>
          </a:xfrm>
          <a:prstGeom prst="rect">
            <a:avLst/>
          </a:prstGeom>
        </p:spPr>
      </p:pic>
    </p:spTree>
    <p:extLst>
      <p:ext uri="{BB962C8B-B14F-4D97-AF65-F5344CB8AC3E}">
        <p14:creationId xmlns:p14="http://schemas.microsoft.com/office/powerpoint/2010/main" val="399693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Z_12_Deployment_Details">
    <p:spTree>
      <p:nvGrpSpPr>
        <p:cNvPr id="1" name=""/>
        <p:cNvGrpSpPr/>
        <p:nvPr/>
      </p:nvGrpSpPr>
      <p:grpSpPr>
        <a:xfrm>
          <a:off x="0" y="0"/>
          <a:ext cx="0" cy="0"/>
          <a:chOff x="0" y="0"/>
          <a:chExt cx="0" cy="0"/>
        </a:xfrm>
      </p:grpSpPr>
      <p:sp>
        <p:nvSpPr>
          <p:cNvPr id="28" name="Text Placeholder 9">
            <a:extLst>
              <a:ext uri="{FF2B5EF4-FFF2-40B4-BE49-F238E27FC236}">
                <a16:creationId xmlns:a16="http://schemas.microsoft.com/office/drawing/2014/main" id="{4ECFCE3A-9CD2-4B41-B95F-4451C86456EC}"/>
              </a:ext>
            </a:extLst>
          </p:cNvPr>
          <p:cNvSpPr>
            <a:spLocks noGrp="1"/>
          </p:cNvSpPr>
          <p:nvPr>
            <p:ph type="body" sz="quarter" idx="25" hasCustomPrompt="1"/>
          </p:nvPr>
        </p:nvSpPr>
        <p:spPr>
          <a:xfrm>
            <a:off x="1145503" y="1618341"/>
            <a:ext cx="3647518" cy="216000"/>
          </a:xfrm>
        </p:spPr>
        <p:txBody>
          <a:bodyPr anchor="ctr">
            <a:noAutofit/>
          </a:bodyPr>
          <a:lstStyle>
            <a:lvl1pPr>
              <a:defRPr sz="1200" b="0"/>
            </a:lvl1pPr>
            <a:lvl5pPr>
              <a:defRPr/>
            </a:lvl5pPr>
          </a:lstStyle>
          <a:p>
            <a:pPr lvl="0"/>
            <a:r>
              <a:rPr lang="en-US"/>
              <a:t>Enter deployment/expected deployment date </a:t>
            </a:r>
          </a:p>
        </p:txBody>
      </p:sp>
      <p:sp>
        <p:nvSpPr>
          <p:cNvPr id="30" name="Text Placeholder 9">
            <a:extLst>
              <a:ext uri="{FF2B5EF4-FFF2-40B4-BE49-F238E27FC236}">
                <a16:creationId xmlns:a16="http://schemas.microsoft.com/office/drawing/2014/main" id="{1DED5A44-935A-AC4E-8AD2-2060B33FAF37}"/>
              </a:ext>
            </a:extLst>
          </p:cNvPr>
          <p:cNvSpPr>
            <a:spLocks noGrp="1"/>
          </p:cNvSpPr>
          <p:nvPr>
            <p:ph type="body" sz="quarter" idx="26" hasCustomPrompt="1"/>
          </p:nvPr>
        </p:nvSpPr>
        <p:spPr>
          <a:xfrm>
            <a:off x="7256927" y="1265615"/>
            <a:ext cx="4287371" cy="215984"/>
          </a:xfrm>
        </p:spPr>
        <p:txBody>
          <a:bodyPr anchor="ctr">
            <a:noAutofit/>
          </a:bodyPr>
          <a:lstStyle>
            <a:lvl1pPr>
              <a:defRPr sz="1200" b="0"/>
            </a:lvl1pPr>
            <a:lvl5pPr>
              <a:defRPr/>
            </a:lvl5pPr>
          </a:lstStyle>
          <a:p>
            <a:pPr lvl="0"/>
            <a:r>
              <a:rPr lang="en-US"/>
              <a:t>Enter number of users</a:t>
            </a:r>
          </a:p>
        </p:txBody>
      </p:sp>
      <p:sp>
        <p:nvSpPr>
          <p:cNvPr id="32" name="Rectangle 2">
            <a:extLst>
              <a:ext uri="{FF2B5EF4-FFF2-40B4-BE49-F238E27FC236}">
                <a16:creationId xmlns:a16="http://schemas.microsoft.com/office/drawing/2014/main" id="{33F65F6E-AF14-2F4F-8E94-D8C9D806877C}"/>
              </a:ext>
            </a:extLst>
          </p:cNvPr>
          <p:cNvSpPr>
            <a:spLocks noChangeArrowheads="1"/>
          </p:cNvSpPr>
          <p:nvPr userDrawn="1"/>
        </p:nvSpPr>
        <p:spPr bwMode="auto">
          <a:xfrm>
            <a:off x="658723" y="2087108"/>
            <a:ext cx="3063339" cy="30777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lvl="0" fontAlgn="base">
              <a:spcBef>
                <a:spcPct val="50000"/>
              </a:spcBef>
              <a:spcAft>
                <a:spcPct val="0"/>
              </a:spcAft>
              <a:buClr>
                <a:srgbClr val="F0AB00"/>
              </a:buClr>
              <a:buSzPct val="80000"/>
            </a:pPr>
            <a:r>
              <a:rPr lang="en-ZA" altLang="en-US" sz="2000" b="1" kern="0">
                <a:solidFill>
                  <a:schemeClr val="accent1"/>
                </a:solidFill>
                <a:ea typeface="Arial Unicode MS" pitchFamily="34" charset="-128"/>
                <a:cs typeface="Arial" panose="020B0604020202020204" pitchFamily="34" charset="0"/>
              </a:rPr>
              <a:t>SAP</a:t>
            </a:r>
            <a:r>
              <a:rPr lang="en-ZA" altLang="en-US" sz="2000" b="1" kern="0" baseline="30000">
                <a:solidFill>
                  <a:schemeClr val="accent1"/>
                </a:solidFill>
                <a:ea typeface="Arial Unicode MS" pitchFamily="34" charset="-128"/>
                <a:cs typeface="Arial" panose="020B0604020202020204" pitchFamily="34" charset="0"/>
              </a:rPr>
              <a:t>®</a:t>
            </a:r>
            <a:r>
              <a:rPr lang="en-ZA" altLang="en-US" sz="2000" b="1" kern="0">
                <a:solidFill>
                  <a:schemeClr val="accent1"/>
                </a:solidFill>
                <a:ea typeface="Arial Unicode MS" pitchFamily="34" charset="-128"/>
                <a:cs typeface="Arial" panose="020B0604020202020204" pitchFamily="34" charset="0"/>
              </a:rPr>
              <a:t> technologies used:</a:t>
            </a:r>
            <a:endParaRPr lang="en-ZA" altLang="en-US" sz="2000" b="1" kern="0">
              <a:solidFill>
                <a:schemeClr val="accent1"/>
              </a:solidFill>
              <a:ea typeface="Arial Unicode MS" pitchFamily="34" charset="-128"/>
            </a:endParaRPr>
          </a:p>
        </p:txBody>
      </p:sp>
      <p:sp>
        <p:nvSpPr>
          <p:cNvPr id="33" name="TextBox 32">
            <a:extLst>
              <a:ext uri="{FF2B5EF4-FFF2-40B4-BE49-F238E27FC236}">
                <a16:creationId xmlns:a16="http://schemas.microsoft.com/office/drawing/2014/main" id="{B6BE77C5-6C82-7944-A5C9-9D15391097A0}"/>
              </a:ext>
            </a:extLst>
          </p:cNvPr>
          <p:cNvSpPr txBox="1"/>
          <p:nvPr userDrawn="1"/>
        </p:nvSpPr>
        <p:spPr>
          <a:xfrm>
            <a:off x="625475" y="1618341"/>
            <a:ext cx="437620" cy="216000"/>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1400" b="1" kern="0">
                <a:solidFill>
                  <a:schemeClr val="accent3"/>
                </a:solidFill>
                <a:ea typeface="Arial Unicode MS" pitchFamily="34" charset="-128"/>
                <a:cs typeface="Arial Unicode MS" pitchFamily="34" charset="-128"/>
              </a:rPr>
              <a:t>Date </a:t>
            </a:r>
          </a:p>
        </p:txBody>
      </p:sp>
      <p:sp>
        <p:nvSpPr>
          <p:cNvPr id="34" name="TextBox 33">
            <a:extLst>
              <a:ext uri="{FF2B5EF4-FFF2-40B4-BE49-F238E27FC236}">
                <a16:creationId xmlns:a16="http://schemas.microsoft.com/office/drawing/2014/main" id="{35125A4A-C154-7B4A-A8B8-CCD74CF30DD1}"/>
              </a:ext>
            </a:extLst>
          </p:cNvPr>
          <p:cNvSpPr txBox="1"/>
          <p:nvPr userDrawn="1"/>
        </p:nvSpPr>
        <p:spPr>
          <a:xfrm>
            <a:off x="5235475" y="1265615"/>
            <a:ext cx="1820918" cy="216000"/>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1400" b="1" kern="0">
                <a:solidFill>
                  <a:schemeClr val="accent3"/>
                </a:solidFill>
                <a:latin typeface="Arial"/>
                <a:ea typeface="Arial Unicode MS" pitchFamily="34" charset="-128"/>
                <a:cs typeface="Arial Unicode MS" pitchFamily="34" charset="-128"/>
              </a:rPr>
              <a:t>Number</a:t>
            </a:r>
            <a:r>
              <a:rPr lang="en-US" sz="1400" b="1" kern="0">
                <a:solidFill>
                  <a:schemeClr val="accent3"/>
                </a:solidFill>
                <a:ea typeface="Arial Unicode MS" pitchFamily="34" charset="-128"/>
                <a:cs typeface="Arial Unicode MS" pitchFamily="34" charset="-128"/>
              </a:rPr>
              <a:t> </a:t>
            </a:r>
            <a:r>
              <a:rPr lang="en-US" sz="1400" b="1" kern="0">
                <a:solidFill>
                  <a:schemeClr val="accent3"/>
                </a:solidFill>
                <a:latin typeface="Arial"/>
                <a:ea typeface="Arial Unicode MS" pitchFamily="34" charset="-128"/>
                <a:cs typeface="Arial Unicode MS" pitchFamily="34" charset="-128"/>
              </a:rPr>
              <a:t>of end users</a:t>
            </a:r>
          </a:p>
        </p:txBody>
      </p:sp>
      <p:sp>
        <p:nvSpPr>
          <p:cNvPr id="35" name="TextBox 34">
            <a:extLst>
              <a:ext uri="{FF2B5EF4-FFF2-40B4-BE49-F238E27FC236}">
                <a16:creationId xmlns:a16="http://schemas.microsoft.com/office/drawing/2014/main" id="{78DE275D-69CD-784D-B331-1900290607DB}"/>
              </a:ext>
            </a:extLst>
          </p:cNvPr>
          <p:cNvSpPr txBox="1"/>
          <p:nvPr userDrawn="1"/>
        </p:nvSpPr>
        <p:spPr>
          <a:xfrm>
            <a:off x="633243" y="1265615"/>
            <a:ext cx="1966140" cy="216000"/>
          </a:xfrm>
          <a:prstGeom prst="rect">
            <a:avLst/>
          </a:prstGeom>
          <a:noFill/>
        </p:spPr>
        <p:txBody>
          <a:bodyPr wrap="square" lIns="0" tIns="0" rIns="0" bIns="0" rtlCol="0">
            <a:noAutofit/>
          </a:bodyPr>
          <a:lstStyle/>
          <a:p>
            <a:pPr fontAlgn="base">
              <a:spcBef>
                <a:spcPct val="50000"/>
              </a:spcBef>
              <a:spcAft>
                <a:spcPct val="0"/>
              </a:spcAft>
              <a:buClr>
                <a:srgbClr val="F0AB00"/>
              </a:buClr>
              <a:buSzPct val="80000"/>
            </a:pPr>
            <a:r>
              <a:rPr lang="en-US" sz="1400" b="1" kern="0">
                <a:solidFill>
                  <a:schemeClr val="accent3"/>
                </a:solidFill>
                <a:ea typeface="Arial Unicode MS" pitchFamily="34" charset="-128"/>
                <a:cs typeface="Arial Unicode MS" pitchFamily="34" charset="-128"/>
              </a:rPr>
              <a:t>Deployment status</a:t>
            </a:r>
          </a:p>
        </p:txBody>
      </p:sp>
      <p:sp>
        <p:nvSpPr>
          <p:cNvPr id="36" name="Text Placeholder 9">
            <a:extLst>
              <a:ext uri="{FF2B5EF4-FFF2-40B4-BE49-F238E27FC236}">
                <a16:creationId xmlns:a16="http://schemas.microsoft.com/office/drawing/2014/main" id="{A4516D66-5BAB-B24D-B2E8-CCC069DCADB5}"/>
              </a:ext>
            </a:extLst>
          </p:cNvPr>
          <p:cNvSpPr>
            <a:spLocks noGrp="1"/>
          </p:cNvSpPr>
          <p:nvPr>
            <p:ph type="body" sz="quarter" idx="27" hasCustomPrompt="1"/>
          </p:nvPr>
        </p:nvSpPr>
        <p:spPr>
          <a:xfrm>
            <a:off x="2292599" y="1265615"/>
            <a:ext cx="2500422" cy="216000"/>
          </a:xfrm>
        </p:spPr>
        <p:txBody>
          <a:bodyPr anchor="ctr">
            <a:noAutofit/>
          </a:bodyPr>
          <a:lstStyle>
            <a:lvl1pPr>
              <a:defRPr sz="1200" b="0"/>
            </a:lvl1pPr>
            <a:lvl5pPr>
              <a:defRPr/>
            </a:lvl5pPr>
          </a:lstStyle>
          <a:p>
            <a:pPr lvl="0"/>
            <a:r>
              <a:rPr lang="en-US"/>
              <a:t>Enter “Live” or “POC”</a:t>
            </a:r>
          </a:p>
        </p:txBody>
      </p:sp>
      <p:sp>
        <p:nvSpPr>
          <p:cNvPr id="42" name="Text Placeholder 9">
            <a:extLst>
              <a:ext uri="{FF2B5EF4-FFF2-40B4-BE49-F238E27FC236}">
                <a16:creationId xmlns:a16="http://schemas.microsoft.com/office/drawing/2014/main" id="{D7293CD9-16A4-48FC-BA43-19272340121B}"/>
              </a:ext>
            </a:extLst>
          </p:cNvPr>
          <p:cNvSpPr>
            <a:spLocks noGrp="1"/>
          </p:cNvSpPr>
          <p:nvPr>
            <p:ph type="body" sz="quarter" idx="30" hasCustomPrompt="1"/>
          </p:nvPr>
        </p:nvSpPr>
        <p:spPr>
          <a:xfrm>
            <a:off x="7255064" y="1618341"/>
            <a:ext cx="4289235" cy="393340"/>
          </a:xfrm>
        </p:spPr>
        <p:txBody>
          <a:bodyPr anchor="t">
            <a:noAutofit/>
          </a:bodyPr>
          <a:lstStyle>
            <a:lvl1pPr>
              <a:defRPr sz="1200" b="0"/>
            </a:lvl1pPr>
            <a:lvl5pPr>
              <a:defRPr/>
            </a:lvl5pPr>
          </a:lstStyle>
          <a:p>
            <a:pPr lvl="0"/>
            <a:r>
              <a:rPr lang="en-US"/>
              <a:t>Enter volume e.g. #orders per day/month or #messages per day/month</a:t>
            </a:r>
          </a:p>
        </p:txBody>
      </p:sp>
      <p:sp>
        <p:nvSpPr>
          <p:cNvPr id="43" name="TextBox 42">
            <a:extLst>
              <a:ext uri="{FF2B5EF4-FFF2-40B4-BE49-F238E27FC236}">
                <a16:creationId xmlns:a16="http://schemas.microsoft.com/office/drawing/2014/main" id="{060F6CED-1F92-4F8C-BB53-087867E0DDFF}"/>
              </a:ext>
            </a:extLst>
          </p:cNvPr>
          <p:cNvSpPr txBox="1"/>
          <p:nvPr userDrawn="1"/>
        </p:nvSpPr>
        <p:spPr>
          <a:xfrm>
            <a:off x="5235475" y="1618341"/>
            <a:ext cx="1820918" cy="216000"/>
          </a:xfrm>
          <a:prstGeom prst="rect">
            <a:avLst/>
          </a:prstGeom>
          <a:noFill/>
        </p:spPr>
        <p:txBody>
          <a:bodyPr wrap="none" lIns="0" tIns="0" rIns="0" bIns="0" rtlCol="0">
            <a:noAutofit/>
          </a:bodyPr>
          <a:lstStyle/>
          <a:p>
            <a:pPr marL="0" algn="l" defTabSz="1088776" rtl="0" eaLnBrk="1" fontAlgn="base" latinLnBrk="0" hangingPunct="1">
              <a:spcBef>
                <a:spcPct val="50000"/>
              </a:spcBef>
              <a:spcAft>
                <a:spcPct val="0"/>
              </a:spcAft>
              <a:buClr>
                <a:srgbClr val="F0AB00"/>
              </a:buClr>
              <a:buSzPct val="80000"/>
            </a:pPr>
            <a:r>
              <a:rPr lang="en-US" sz="1400" b="1" kern="0">
                <a:solidFill>
                  <a:schemeClr val="accent3"/>
                </a:solidFill>
                <a:latin typeface="Arial"/>
                <a:ea typeface="Arial Unicode MS" pitchFamily="34" charset="-128"/>
                <a:cs typeface="Arial Unicode MS" pitchFamily="34" charset="-128"/>
              </a:rPr>
              <a:t>Transaction Volume</a:t>
            </a:r>
          </a:p>
        </p:txBody>
      </p:sp>
      <p:sp>
        <p:nvSpPr>
          <p:cNvPr id="24" name="TextBox 23">
            <a:extLst>
              <a:ext uri="{FF2B5EF4-FFF2-40B4-BE49-F238E27FC236}">
                <a16:creationId xmlns:a16="http://schemas.microsoft.com/office/drawing/2014/main" id="{B94BBD39-08A1-124E-95E1-7548B2870F16}"/>
              </a:ext>
            </a:extLst>
          </p:cNvPr>
          <p:cNvSpPr txBox="1"/>
          <p:nvPr userDrawn="1"/>
        </p:nvSpPr>
        <p:spPr>
          <a:xfrm>
            <a:off x="633243"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Deployment Details 1 of 3</a:t>
            </a:r>
          </a:p>
        </p:txBody>
      </p:sp>
      <p:cxnSp>
        <p:nvCxnSpPr>
          <p:cNvPr id="18" name="Straight Connector 17">
            <a:extLst>
              <a:ext uri="{FF2B5EF4-FFF2-40B4-BE49-F238E27FC236}">
                <a16:creationId xmlns:a16="http://schemas.microsoft.com/office/drawing/2014/main" id="{943053BF-A532-2C61-E9C0-0E4BC1D5B8C4}"/>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A3C34E5D-C5D6-494D-2197-8C7DA3122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7580" y="259556"/>
            <a:ext cx="833768" cy="600313"/>
          </a:xfrm>
          <a:prstGeom prst="rect">
            <a:avLst/>
          </a:prstGeom>
        </p:spPr>
      </p:pic>
    </p:spTree>
    <p:extLst>
      <p:ext uri="{BB962C8B-B14F-4D97-AF65-F5344CB8AC3E}">
        <p14:creationId xmlns:p14="http://schemas.microsoft.com/office/powerpoint/2010/main" val="3407028995"/>
      </p:ext>
    </p:extLst>
  </p:cSld>
  <p:clrMapOvr>
    <a:masterClrMapping/>
  </p:clrMapOvr>
  <p:extLst>
    <p:ext uri="{DCECCB84-F9BA-43D5-87BE-67443E8EF086}">
      <p15:sldGuideLst xmlns:p15="http://schemas.microsoft.com/office/powerpoint/2012/main">
        <p15:guide id="1" orient="horz" pos="2160">
          <p15:clr>
            <a:srgbClr val="FBAE40"/>
          </p15:clr>
        </p15:guide>
        <p15:guide id="2" pos="381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Z_13_Additional_Deployment_1_of_2">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4798652-790B-DD41-BEDD-A07592EDEA94}"/>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Deployment Details 2 of 3</a:t>
            </a:r>
          </a:p>
        </p:txBody>
      </p:sp>
      <p:sp>
        <p:nvSpPr>
          <p:cNvPr id="25" name="Text Placeholder 9">
            <a:extLst>
              <a:ext uri="{FF2B5EF4-FFF2-40B4-BE49-F238E27FC236}">
                <a16:creationId xmlns:a16="http://schemas.microsoft.com/office/drawing/2014/main" id="{3C21B703-CC8B-4E25-9C06-A6551EF389A0}"/>
              </a:ext>
            </a:extLst>
          </p:cNvPr>
          <p:cNvSpPr>
            <a:spLocks noGrp="1"/>
          </p:cNvSpPr>
          <p:nvPr>
            <p:ph type="body" sz="quarter" idx="25" hasCustomPrompt="1"/>
          </p:nvPr>
        </p:nvSpPr>
        <p:spPr>
          <a:xfrm>
            <a:off x="5029325" y="5308482"/>
            <a:ext cx="6505450" cy="324000"/>
          </a:xfrm>
        </p:spPr>
        <p:txBody>
          <a:bodyPr anchor="ctr">
            <a:noAutofit/>
          </a:bodyPr>
          <a:lstStyle>
            <a:lvl1pPr>
              <a:defRPr sz="1200" b="0"/>
            </a:lvl1pPr>
            <a:lvl5pPr>
              <a:defRPr/>
            </a:lvl5pPr>
          </a:lstStyle>
          <a:p>
            <a:pPr lvl="0"/>
            <a:r>
              <a:rPr lang="en-US"/>
              <a:t>Enter link to solution on SAP Store/other site</a:t>
            </a:r>
          </a:p>
        </p:txBody>
      </p:sp>
      <p:sp>
        <p:nvSpPr>
          <p:cNvPr id="27" name="TextBox 26">
            <a:extLst>
              <a:ext uri="{FF2B5EF4-FFF2-40B4-BE49-F238E27FC236}">
                <a16:creationId xmlns:a16="http://schemas.microsoft.com/office/drawing/2014/main" id="{2FD9ECCF-A826-47F4-AC01-80835FECE6E2}"/>
              </a:ext>
            </a:extLst>
          </p:cNvPr>
          <p:cNvSpPr txBox="1"/>
          <p:nvPr userDrawn="1"/>
        </p:nvSpPr>
        <p:spPr>
          <a:xfrm>
            <a:off x="727009" y="5661623"/>
            <a:ext cx="2387791" cy="324000"/>
          </a:xfrm>
          <a:prstGeom prst="rect">
            <a:avLst/>
          </a:prstGeom>
          <a:noFill/>
        </p:spPr>
        <p:txBody>
          <a:bodyPr wrap="square" lIns="0" tIns="0" rIns="0" bIns="0" rtlCol="0" anchor="ctr">
            <a:noAutofit/>
          </a:bodyPr>
          <a:lstStyle/>
          <a:p>
            <a:pPr fontAlgn="base">
              <a:spcBef>
                <a:spcPct val="50000"/>
              </a:spcBef>
              <a:spcAft>
                <a:spcPct val="0"/>
              </a:spcAft>
              <a:buClr>
                <a:srgbClr val="F0AB00"/>
              </a:buClr>
              <a:buSzPct val="80000"/>
            </a:pPr>
            <a:r>
              <a:rPr lang="en-US" sz="1200" b="0" kern="0">
                <a:solidFill>
                  <a:srgbClr val="0076CB"/>
                </a:solidFill>
                <a:ea typeface="Arial Unicode MS" pitchFamily="34" charset="-128"/>
                <a:cs typeface="Arial Unicode MS" pitchFamily="34" charset="-128"/>
              </a:rPr>
              <a:t>Monetized (sold to your customers)</a:t>
            </a:r>
          </a:p>
        </p:txBody>
      </p:sp>
      <p:sp>
        <p:nvSpPr>
          <p:cNvPr id="28" name="TextBox 27">
            <a:extLst>
              <a:ext uri="{FF2B5EF4-FFF2-40B4-BE49-F238E27FC236}">
                <a16:creationId xmlns:a16="http://schemas.microsoft.com/office/drawing/2014/main" id="{594CC2FA-1121-4CB0-B118-A1067A06CB19}"/>
              </a:ext>
            </a:extLst>
          </p:cNvPr>
          <p:cNvSpPr txBox="1"/>
          <p:nvPr userDrawn="1"/>
        </p:nvSpPr>
        <p:spPr>
          <a:xfrm>
            <a:off x="727009" y="5308482"/>
            <a:ext cx="1737360" cy="324000"/>
          </a:xfrm>
          <a:prstGeom prst="rect">
            <a:avLst/>
          </a:prstGeom>
          <a:noFill/>
        </p:spPr>
        <p:txBody>
          <a:bodyPr wrap="square" lIns="0" tIns="0" rIns="0" bIns="0" rtlCol="0" anchor="ctr">
            <a:noAutofit/>
          </a:bodyPr>
          <a:lstStyle/>
          <a:p>
            <a:pPr fontAlgn="base">
              <a:spcBef>
                <a:spcPct val="50000"/>
              </a:spcBef>
              <a:spcAft>
                <a:spcPct val="0"/>
              </a:spcAft>
              <a:buClr>
                <a:srgbClr val="F0AB00"/>
              </a:buClr>
              <a:buSzPct val="80000"/>
            </a:pPr>
            <a:r>
              <a:rPr lang="en-US" sz="1200" b="0" kern="0">
                <a:solidFill>
                  <a:srgbClr val="0076CB"/>
                </a:solidFill>
                <a:ea typeface="Arial Unicode MS" pitchFamily="34" charset="-128"/>
                <a:cs typeface="Arial Unicode MS" pitchFamily="34" charset="-128"/>
              </a:rPr>
              <a:t>Listed on SAP Store</a:t>
            </a:r>
          </a:p>
        </p:txBody>
      </p:sp>
      <p:sp>
        <p:nvSpPr>
          <p:cNvPr id="29" name="Text Placeholder 9">
            <a:extLst>
              <a:ext uri="{FF2B5EF4-FFF2-40B4-BE49-F238E27FC236}">
                <a16:creationId xmlns:a16="http://schemas.microsoft.com/office/drawing/2014/main" id="{33DB6976-380F-44E8-AD97-E9ED702E9042}"/>
              </a:ext>
            </a:extLst>
          </p:cNvPr>
          <p:cNvSpPr>
            <a:spLocks noGrp="1"/>
          </p:cNvSpPr>
          <p:nvPr>
            <p:ph type="body" sz="quarter" idx="27" hasCustomPrompt="1"/>
          </p:nvPr>
        </p:nvSpPr>
        <p:spPr>
          <a:xfrm>
            <a:off x="3214789" y="5308482"/>
            <a:ext cx="1666716" cy="324000"/>
          </a:xfrm>
        </p:spPr>
        <p:txBody>
          <a:bodyPr anchor="ctr" anchorCtr="0">
            <a:noAutofit/>
          </a:bodyPr>
          <a:lstStyle>
            <a:lvl1pPr>
              <a:defRPr sz="1200" b="0"/>
            </a:lvl1pPr>
            <a:lvl5pPr>
              <a:defRPr/>
            </a:lvl5pPr>
          </a:lstStyle>
          <a:p>
            <a:pPr lvl="0"/>
            <a:r>
              <a:rPr lang="en-US"/>
              <a:t>Enter “YES/NO”</a:t>
            </a:r>
          </a:p>
        </p:txBody>
      </p:sp>
      <p:sp>
        <p:nvSpPr>
          <p:cNvPr id="30" name="TextBox 29">
            <a:extLst>
              <a:ext uri="{FF2B5EF4-FFF2-40B4-BE49-F238E27FC236}">
                <a16:creationId xmlns:a16="http://schemas.microsoft.com/office/drawing/2014/main" id="{A073D924-D2C0-4478-92F8-005EDE97AA1D}"/>
              </a:ext>
            </a:extLst>
          </p:cNvPr>
          <p:cNvSpPr txBox="1"/>
          <p:nvPr userDrawn="1"/>
        </p:nvSpPr>
        <p:spPr>
          <a:xfrm>
            <a:off x="625475" y="1195747"/>
            <a:ext cx="9556407"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b="1" kern="0">
                <a:solidFill>
                  <a:schemeClr val="tx1"/>
                </a:solidFill>
                <a:ea typeface="Arial Unicode MS" pitchFamily="34" charset="-128"/>
                <a:cs typeface="Arial Unicode MS" pitchFamily="34" charset="-128"/>
              </a:rPr>
              <a:t>Solution/App details developed on SAP BTP</a:t>
            </a:r>
          </a:p>
        </p:txBody>
      </p:sp>
      <p:sp>
        <p:nvSpPr>
          <p:cNvPr id="31" name="Text Placeholder 9">
            <a:extLst>
              <a:ext uri="{FF2B5EF4-FFF2-40B4-BE49-F238E27FC236}">
                <a16:creationId xmlns:a16="http://schemas.microsoft.com/office/drawing/2014/main" id="{D69F02FA-DB61-41EA-855A-407B2CCC5A3A}"/>
              </a:ext>
            </a:extLst>
          </p:cNvPr>
          <p:cNvSpPr>
            <a:spLocks noGrp="1"/>
          </p:cNvSpPr>
          <p:nvPr>
            <p:ph type="body" sz="quarter" idx="28" hasCustomPrompt="1"/>
          </p:nvPr>
        </p:nvSpPr>
        <p:spPr>
          <a:xfrm>
            <a:off x="3214789" y="5661623"/>
            <a:ext cx="1664208" cy="324000"/>
          </a:xfrm>
        </p:spPr>
        <p:txBody>
          <a:bodyPr anchor="ctr" anchorCtr="0">
            <a:noAutofit/>
          </a:bodyPr>
          <a:lstStyle>
            <a:lvl1pPr>
              <a:defRPr sz="1200" b="0"/>
            </a:lvl1pPr>
            <a:lvl5pPr>
              <a:defRPr/>
            </a:lvl5pPr>
          </a:lstStyle>
          <a:p>
            <a:pPr lvl="0"/>
            <a:r>
              <a:rPr lang="en-US"/>
              <a:t>Enter “YES/NO”</a:t>
            </a:r>
          </a:p>
        </p:txBody>
      </p:sp>
      <p:sp>
        <p:nvSpPr>
          <p:cNvPr id="32" name="TextBox 31">
            <a:extLst>
              <a:ext uri="{FF2B5EF4-FFF2-40B4-BE49-F238E27FC236}">
                <a16:creationId xmlns:a16="http://schemas.microsoft.com/office/drawing/2014/main" id="{C97806BB-B5C8-46C9-B8D6-C82EBE883FC4}"/>
              </a:ext>
            </a:extLst>
          </p:cNvPr>
          <p:cNvSpPr txBox="1"/>
          <p:nvPr userDrawn="1"/>
        </p:nvSpPr>
        <p:spPr>
          <a:xfrm>
            <a:off x="727009" y="5984725"/>
            <a:ext cx="1611018" cy="324000"/>
          </a:xfrm>
          <a:prstGeom prst="rect">
            <a:avLst/>
          </a:prstGeom>
          <a:noFill/>
        </p:spPr>
        <p:txBody>
          <a:bodyPr wrap="none" lIns="0" tIns="0" rIns="0" bIns="0" rtlCol="0" anchor="ctr">
            <a:noAutofit/>
          </a:bodyPr>
          <a:lstStyle/>
          <a:p>
            <a:pPr fontAlgn="base">
              <a:spcBef>
                <a:spcPct val="50000"/>
              </a:spcBef>
              <a:spcAft>
                <a:spcPct val="0"/>
              </a:spcAft>
              <a:buClr>
                <a:srgbClr val="F0AB00"/>
              </a:buClr>
              <a:buSzPct val="80000"/>
            </a:pPr>
            <a:r>
              <a:rPr lang="en-US" sz="1200" b="0" kern="0">
                <a:solidFill>
                  <a:srgbClr val="0076CB"/>
                </a:solidFill>
                <a:ea typeface="Arial Unicode MS" pitchFamily="34" charset="-128"/>
                <a:cs typeface="Arial Unicode MS" pitchFamily="34" charset="-128"/>
              </a:rPr>
              <a:t>Co-innovation with SAP</a:t>
            </a:r>
          </a:p>
        </p:txBody>
      </p:sp>
      <p:sp>
        <p:nvSpPr>
          <p:cNvPr id="33" name="Text Placeholder 9">
            <a:extLst>
              <a:ext uri="{FF2B5EF4-FFF2-40B4-BE49-F238E27FC236}">
                <a16:creationId xmlns:a16="http://schemas.microsoft.com/office/drawing/2014/main" id="{53A88406-7C07-46AC-8FA6-02613D0BE4FA}"/>
              </a:ext>
            </a:extLst>
          </p:cNvPr>
          <p:cNvSpPr>
            <a:spLocks noGrp="1"/>
          </p:cNvSpPr>
          <p:nvPr>
            <p:ph type="body" sz="quarter" idx="29" hasCustomPrompt="1"/>
          </p:nvPr>
        </p:nvSpPr>
        <p:spPr>
          <a:xfrm>
            <a:off x="3214789" y="5984725"/>
            <a:ext cx="1664208" cy="324000"/>
          </a:xfrm>
        </p:spPr>
        <p:txBody>
          <a:bodyPr anchor="ctr" anchorCtr="0">
            <a:noAutofit/>
          </a:bodyPr>
          <a:lstStyle>
            <a:lvl1pPr>
              <a:defRPr sz="1200" b="0"/>
            </a:lvl1pPr>
            <a:lvl5pPr>
              <a:defRPr/>
            </a:lvl5pPr>
          </a:lstStyle>
          <a:p>
            <a:pPr lvl="0"/>
            <a:r>
              <a:rPr lang="en-US"/>
              <a:t>Enter “YES/NO”</a:t>
            </a:r>
          </a:p>
        </p:txBody>
      </p:sp>
      <p:sp>
        <p:nvSpPr>
          <p:cNvPr id="34" name="Text Placeholder 9">
            <a:extLst>
              <a:ext uri="{FF2B5EF4-FFF2-40B4-BE49-F238E27FC236}">
                <a16:creationId xmlns:a16="http://schemas.microsoft.com/office/drawing/2014/main" id="{17B161C6-F01F-40E3-BC29-EF94ED2902E4}"/>
              </a:ext>
            </a:extLst>
          </p:cNvPr>
          <p:cNvSpPr>
            <a:spLocks noGrp="1"/>
          </p:cNvSpPr>
          <p:nvPr>
            <p:ph type="body" sz="quarter" idx="30" hasCustomPrompt="1"/>
          </p:nvPr>
        </p:nvSpPr>
        <p:spPr>
          <a:xfrm>
            <a:off x="8183975" y="5661623"/>
            <a:ext cx="3360325" cy="324000"/>
          </a:xfrm>
        </p:spPr>
        <p:txBody>
          <a:bodyPr anchor="ctr">
            <a:noAutofit/>
          </a:bodyPr>
          <a:lstStyle>
            <a:lvl1pPr>
              <a:defRPr sz="1200" b="0"/>
            </a:lvl1pPr>
            <a:lvl5pPr>
              <a:defRPr/>
            </a:lvl5pPr>
          </a:lstStyle>
          <a:p>
            <a:pPr lvl="0"/>
            <a:r>
              <a:rPr lang="en-US"/>
              <a:t>Enter number of customers</a:t>
            </a:r>
          </a:p>
        </p:txBody>
      </p:sp>
      <p:sp>
        <p:nvSpPr>
          <p:cNvPr id="35" name="TextBox 34">
            <a:extLst>
              <a:ext uri="{FF2B5EF4-FFF2-40B4-BE49-F238E27FC236}">
                <a16:creationId xmlns:a16="http://schemas.microsoft.com/office/drawing/2014/main" id="{47088C86-BBB6-4940-A925-035764C96EE7}"/>
              </a:ext>
            </a:extLst>
          </p:cNvPr>
          <p:cNvSpPr txBox="1"/>
          <p:nvPr userDrawn="1"/>
        </p:nvSpPr>
        <p:spPr>
          <a:xfrm>
            <a:off x="5029325" y="5661623"/>
            <a:ext cx="2895599" cy="324000"/>
          </a:xfrm>
          <a:prstGeom prst="rect">
            <a:avLst/>
          </a:prstGeom>
          <a:noFill/>
        </p:spPr>
        <p:txBody>
          <a:bodyPr wrap="none" lIns="0" tIns="0" rIns="0" bIns="0" rtlCol="0" anchor="ctr">
            <a:noAutofit/>
          </a:bodyPr>
          <a:lstStyle/>
          <a:p>
            <a:pPr fontAlgn="base">
              <a:spcBef>
                <a:spcPct val="50000"/>
              </a:spcBef>
              <a:spcAft>
                <a:spcPct val="0"/>
              </a:spcAft>
              <a:buClr>
                <a:srgbClr val="F0AB00"/>
              </a:buClr>
              <a:buSzPct val="80000"/>
            </a:pPr>
            <a:r>
              <a:rPr lang="en-US" sz="1200" b="0" kern="0">
                <a:solidFill>
                  <a:srgbClr val="0076CB"/>
                </a:solidFill>
                <a:latin typeface="Arial"/>
                <a:ea typeface="Arial Unicode MS" pitchFamily="34" charset="-128"/>
                <a:cs typeface="Arial Unicode MS" pitchFamily="34" charset="-128"/>
              </a:rPr>
              <a:t>Number of customers using the solution/app</a:t>
            </a:r>
          </a:p>
        </p:txBody>
      </p:sp>
      <p:cxnSp>
        <p:nvCxnSpPr>
          <p:cNvPr id="20" name="Straight Connector 19">
            <a:extLst>
              <a:ext uri="{FF2B5EF4-FFF2-40B4-BE49-F238E27FC236}">
                <a16:creationId xmlns:a16="http://schemas.microsoft.com/office/drawing/2014/main" id="{4D2FE9F2-6BCB-F3C1-DF8D-BD714C00F6C5}"/>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4591E04D-F5CE-65CB-79DB-F539535E74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7580" y="259556"/>
            <a:ext cx="833768" cy="600313"/>
          </a:xfrm>
          <a:prstGeom prst="rect">
            <a:avLst/>
          </a:prstGeom>
        </p:spPr>
      </p:pic>
    </p:spTree>
    <p:extLst>
      <p:ext uri="{BB962C8B-B14F-4D97-AF65-F5344CB8AC3E}">
        <p14:creationId xmlns:p14="http://schemas.microsoft.com/office/powerpoint/2010/main" val="4196997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Z_14_Additional_Deployment_2_of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0DFEB63-70E9-43C9-9902-1CDF3FC71F91}"/>
              </a:ext>
            </a:extLst>
          </p:cNvPr>
          <p:cNvSpPr/>
          <p:nvPr userDrawn="1"/>
        </p:nvSpPr>
        <p:spPr>
          <a:xfrm>
            <a:off x="638423" y="1300874"/>
            <a:ext cx="9643387" cy="646331"/>
          </a:xfrm>
          <a:prstGeom prst="rect">
            <a:avLst/>
          </a:prstGeom>
        </p:spPr>
        <p:txBody>
          <a:bodyPr wrap="square" lIns="0" rIns="0">
            <a:spAutoFit/>
          </a:bodyPr>
          <a:lstStyle/>
          <a:p>
            <a:r>
              <a:rPr lang="en-US" sz="1800" b="1">
                <a:latin typeface="Arial" panose="020B0604020202020204" pitchFamily="34" charset="0"/>
                <a:ea typeface="Calibri" panose="020F0502020204030204" pitchFamily="34" charset="0"/>
              </a:rPr>
              <a:t>The following offerings from SAP Services and Support and other packages were utilized during the implementation or deployment phase:</a:t>
            </a:r>
            <a:endParaRPr lang="en-US" sz="1800">
              <a:latin typeface="Arial" panose="020B0604020202020204" pitchFamily="34" charset="0"/>
              <a:ea typeface="Calibri" panose="020F0502020204030204" pitchFamily="34" charset="0"/>
            </a:endParaRPr>
          </a:p>
        </p:txBody>
      </p:sp>
      <p:sp>
        <p:nvSpPr>
          <p:cNvPr id="32" name="Text Placeholder 9">
            <a:extLst>
              <a:ext uri="{FF2B5EF4-FFF2-40B4-BE49-F238E27FC236}">
                <a16:creationId xmlns:a16="http://schemas.microsoft.com/office/drawing/2014/main" id="{7346DF93-963F-4F0C-80F0-A338971CE57E}"/>
              </a:ext>
            </a:extLst>
          </p:cNvPr>
          <p:cNvSpPr>
            <a:spLocks noGrp="1"/>
          </p:cNvSpPr>
          <p:nvPr>
            <p:ph type="body" sz="quarter" idx="28" hasCustomPrompt="1"/>
          </p:nvPr>
        </p:nvSpPr>
        <p:spPr>
          <a:xfrm>
            <a:off x="1724711" y="3877522"/>
            <a:ext cx="2658699" cy="321530"/>
          </a:xfrm>
        </p:spPr>
        <p:txBody>
          <a:bodyPr anchor="ctr">
            <a:normAutofit/>
          </a:bodyPr>
          <a:lstStyle>
            <a:lvl1pPr>
              <a:defRPr lang="en-US" sz="1400" kern="1200" dirty="0">
                <a:solidFill>
                  <a:schemeClr val="tx1"/>
                </a:solidFill>
                <a:latin typeface="Arial" panose="020B0604020202020204" pitchFamily="34" charset="0"/>
                <a:ea typeface="Arial" panose="020B0604020202020204" pitchFamily="34" charset="0"/>
                <a:cs typeface="+mn-cs"/>
              </a:defRPr>
            </a:lvl1pPr>
            <a:lvl5pPr>
              <a:defRPr/>
            </a:lvl5pPr>
          </a:lstStyle>
          <a:p>
            <a:pPr lvl="0"/>
            <a:r>
              <a:rPr lang="en-US"/>
              <a:t>Specify if other used</a:t>
            </a:r>
          </a:p>
        </p:txBody>
      </p:sp>
      <p:sp>
        <p:nvSpPr>
          <p:cNvPr id="35" name="Text Placeholder 9">
            <a:extLst>
              <a:ext uri="{FF2B5EF4-FFF2-40B4-BE49-F238E27FC236}">
                <a16:creationId xmlns:a16="http://schemas.microsoft.com/office/drawing/2014/main" id="{ACF65A59-B355-4A8F-B73B-3AA785D56714}"/>
              </a:ext>
            </a:extLst>
          </p:cNvPr>
          <p:cNvSpPr>
            <a:spLocks noGrp="1"/>
          </p:cNvSpPr>
          <p:nvPr>
            <p:ph type="body" sz="quarter" idx="29" hasCustomPrompt="1"/>
          </p:nvPr>
        </p:nvSpPr>
        <p:spPr>
          <a:xfrm>
            <a:off x="650448" y="4868077"/>
            <a:ext cx="9555248" cy="1440648"/>
          </a:xfrm>
        </p:spPr>
        <p:txBody>
          <a:bodyPr>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kern="1200" dirty="0">
                <a:solidFill>
                  <a:schemeClr val="tx1"/>
                </a:solidFill>
                <a:latin typeface="Arial" panose="020B0604020202020204" pitchFamily="34" charset="0"/>
                <a:ea typeface="Arial" panose="020B0604020202020204" pitchFamily="34" charset="0"/>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sz="1400" kern="0">
                <a:ea typeface="Arial Unicode MS" pitchFamily="34" charset="-128"/>
                <a:cs typeface="Arial Unicode MS" pitchFamily="34" charset="-128"/>
              </a:rPr>
              <a:t>Explain how the SAP Services and Support offering(s) and/or other packages contributed to your project success.</a:t>
            </a:r>
          </a:p>
          <a:p>
            <a:pPr lvl="0"/>
            <a:endParaRPr lang="en-US"/>
          </a:p>
        </p:txBody>
      </p:sp>
      <p:sp>
        <p:nvSpPr>
          <p:cNvPr id="36" name="TextBox 35">
            <a:extLst>
              <a:ext uri="{FF2B5EF4-FFF2-40B4-BE49-F238E27FC236}">
                <a16:creationId xmlns:a16="http://schemas.microsoft.com/office/drawing/2014/main" id="{7E3E8A91-ACFB-4EB1-AF7B-3B57ABA7A508}"/>
              </a:ext>
            </a:extLst>
          </p:cNvPr>
          <p:cNvSpPr txBox="1"/>
          <p:nvPr userDrawn="1"/>
        </p:nvSpPr>
        <p:spPr>
          <a:xfrm>
            <a:off x="650448" y="4450711"/>
            <a:ext cx="4745066"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a:solidFill>
                  <a:schemeClr val="accent3"/>
                </a:solidFill>
                <a:ea typeface="Arial Unicode MS" pitchFamily="34" charset="-128"/>
                <a:cs typeface="Arial Unicode MS" pitchFamily="34" charset="-128"/>
              </a:rPr>
              <a:t>Contribution to the project</a:t>
            </a:r>
          </a:p>
        </p:txBody>
      </p:sp>
      <p:sp>
        <p:nvSpPr>
          <p:cNvPr id="39" name="Rectangle 38">
            <a:extLst>
              <a:ext uri="{FF2B5EF4-FFF2-40B4-BE49-F238E27FC236}">
                <a16:creationId xmlns:a16="http://schemas.microsoft.com/office/drawing/2014/main" id="{8092C808-E76F-4954-8C36-4CA3240100CF}"/>
              </a:ext>
            </a:extLst>
          </p:cNvPr>
          <p:cNvSpPr/>
          <p:nvPr userDrawn="1"/>
        </p:nvSpPr>
        <p:spPr>
          <a:xfrm>
            <a:off x="969072" y="3877522"/>
            <a:ext cx="747109"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Other:</a:t>
            </a:r>
            <a:endParaRPr lang="en-US" sz="1400"/>
          </a:p>
        </p:txBody>
      </p:sp>
      <p:sp>
        <p:nvSpPr>
          <p:cNvPr id="42" name="Rectangle 41">
            <a:extLst>
              <a:ext uri="{FF2B5EF4-FFF2-40B4-BE49-F238E27FC236}">
                <a16:creationId xmlns:a16="http://schemas.microsoft.com/office/drawing/2014/main" id="{37B95E96-5908-47F8-A595-F8E364FA6F11}"/>
              </a:ext>
            </a:extLst>
          </p:cNvPr>
          <p:cNvSpPr/>
          <p:nvPr userDrawn="1"/>
        </p:nvSpPr>
        <p:spPr>
          <a:xfrm>
            <a:off x="969072" y="3177905"/>
            <a:ext cx="2658699"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Embedded Launch Activities</a:t>
            </a:r>
            <a:endParaRPr lang="en-US" sz="1400"/>
          </a:p>
        </p:txBody>
      </p:sp>
      <p:sp>
        <p:nvSpPr>
          <p:cNvPr id="43" name="Rectangle 42">
            <a:extLst>
              <a:ext uri="{FF2B5EF4-FFF2-40B4-BE49-F238E27FC236}">
                <a16:creationId xmlns:a16="http://schemas.microsoft.com/office/drawing/2014/main" id="{5B2DEF22-1A42-460A-85D2-675FA4169C40}"/>
              </a:ext>
            </a:extLst>
          </p:cNvPr>
          <p:cNvSpPr/>
          <p:nvPr userDrawn="1"/>
        </p:nvSpPr>
        <p:spPr>
          <a:xfrm>
            <a:off x="4657751" y="3525510"/>
            <a:ext cx="2810112" cy="310896"/>
          </a:xfrm>
          <a:prstGeom prst="rect">
            <a:avLst/>
          </a:prstGeom>
        </p:spPr>
        <p:txBody>
          <a:bodyPr wrap="square">
            <a:spAutoFit/>
          </a:bodyPr>
          <a:lstStyle/>
          <a:p>
            <a:r>
              <a:rPr lang="en-US" sz="1400">
                <a:latin typeface="Arial" panose="020B0604020202020204" pitchFamily="34" charset="0"/>
              </a:rPr>
              <a:t>RISE with SAP</a:t>
            </a:r>
            <a:endParaRPr lang="en-US" sz="1400"/>
          </a:p>
        </p:txBody>
      </p:sp>
      <p:sp>
        <p:nvSpPr>
          <p:cNvPr id="45" name="Rectangle 44">
            <a:extLst>
              <a:ext uri="{FF2B5EF4-FFF2-40B4-BE49-F238E27FC236}">
                <a16:creationId xmlns:a16="http://schemas.microsoft.com/office/drawing/2014/main" id="{70EC8E25-F625-4F4D-B6DF-6F15144A7D13}"/>
              </a:ext>
            </a:extLst>
          </p:cNvPr>
          <p:cNvSpPr/>
          <p:nvPr userDrawn="1"/>
        </p:nvSpPr>
        <p:spPr>
          <a:xfrm>
            <a:off x="969072" y="2149168"/>
            <a:ext cx="2169950" cy="310896"/>
          </a:xfrm>
          <a:prstGeom prst="rect">
            <a:avLst/>
          </a:prstGeom>
        </p:spPr>
        <p:txBody>
          <a:bodyPr wrap="square">
            <a:spAutoFit/>
          </a:bodyPr>
          <a:lstStyle/>
          <a:p>
            <a:r>
              <a:rPr lang="en-US" sz="1400" kern="1200">
                <a:solidFill>
                  <a:schemeClr val="tx1"/>
                </a:solidFill>
                <a:effectLst/>
                <a:latin typeface="Arial"/>
                <a:ea typeface="+mn-ea"/>
                <a:cs typeface="+mn-cs"/>
              </a:rPr>
              <a:t>SAP </a:t>
            </a:r>
            <a:r>
              <a:rPr lang="en-US" sz="1400" kern="1200" err="1">
                <a:solidFill>
                  <a:schemeClr val="tx1"/>
                </a:solidFill>
                <a:effectLst/>
                <a:latin typeface="Arial"/>
                <a:ea typeface="+mn-ea"/>
                <a:cs typeface="+mn-cs"/>
              </a:rPr>
              <a:t>MaxAttention</a:t>
            </a:r>
            <a:r>
              <a:rPr lang="en-US" sz="1400" kern="1200" baseline="30000">
                <a:solidFill>
                  <a:schemeClr val="tx1"/>
                </a:solidFill>
                <a:effectLst/>
                <a:latin typeface="Arial"/>
                <a:ea typeface="+mn-ea"/>
                <a:cs typeface="+mn-cs"/>
              </a:rPr>
              <a:t>™</a:t>
            </a:r>
            <a:r>
              <a:rPr lang="en-US" sz="1400" kern="1200">
                <a:solidFill>
                  <a:schemeClr val="tx1"/>
                </a:solidFill>
                <a:effectLst/>
                <a:latin typeface="Arial"/>
                <a:ea typeface="+mn-ea"/>
                <a:cs typeface="+mn-cs"/>
              </a:rPr>
              <a:t>    </a:t>
            </a:r>
            <a:endParaRPr lang="en-US" sz="1400"/>
          </a:p>
        </p:txBody>
      </p:sp>
      <p:sp>
        <p:nvSpPr>
          <p:cNvPr id="50" name="Rectangle 49">
            <a:extLst>
              <a:ext uri="{FF2B5EF4-FFF2-40B4-BE49-F238E27FC236}">
                <a16:creationId xmlns:a16="http://schemas.microsoft.com/office/drawing/2014/main" id="{BC85E8A0-A3DD-4524-846E-703D8832D467}"/>
              </a:ext>
            </a:extLst>
          </p:cNvPr>
          <p:cNvSpPr/>
          <p:nvPr userDrawn="1"/>
        </p:nvSpPr>
        <p:spPr>
          <a:xfrm>
            <a:off x="4657751" y="2149168"/>
            <a:ext cx="2591880"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SAP Preferred Success</a:t>
            </a:r>
            <a:endParaRPr lang="en-US" sz="1400"/>
          </a:p>
        </p:txBody>
      </p:sp>
      <p:sp>
        <p:nvSpPr>
          <p:cNvPr id="51" name="Rectangle 50">
            <a:extLst>
              <a:ext uri="{FF2B5EF4-FFF2-40B4-BE49-F238E27FC236}">
                <a16:creationId xmlns:a16="http://schemas.microsoft.com/office/drawing/2014/main" id="{7D1AC50F-D691-4C1B-A800-825FB2A42BC2}"/>
              </a:ext>
            </a:extLst>
          </p:cNvPr>
          <p:cNvSpPr/>
          <p:nvPr userDrawn="1"/>
        </p:nvSpPr>
        <p:spPr>
          <a:xfrm>
            <a:off x="8279611" y="2149168"/>
            <a:ext cx="2586060" cy="310896"/>
          </a:xfrm>
          <a:prstGeom prst="rect">
            <a:avLst/>
          </a:prstGeom>
        </p:spPr>
        <p:txBody>
          <a:bodyPr wrap="square">
            <a:spAutoFit/>
          </a:bodyPr>
          <a:lstStyle/>
          <a:p>
            <a:r>
              <a:rPr lang="en-US" sz="1400" kern="1200">
                <a:solidFill>
                  <a:schemeClr val="tx1"/>
                </a:solidFill>
                <a:effectLst/>
                <a:latin typeface="Arial"/>
                <a:ea typeface="+mn-ea"/>
                <a:cs typeface="+mn-cs"/>
              </a:rPr>
              <a:t>Managed Business Services</a:t>
            </a:r>
            <a:endParaRPr lang="en-US" sz="1400"/>
          </a:p>
        </p:txBody>
      </p:sp>
      <p:sp>
        <p:nvSpPr>
          <p:cNvPr id="52" name="Rectangle 51">
            <a:extLst>
              <a:ext uri="{FF2B5EF4-FFF2-40B4-BE49-F238E27FC236}">
                <a16:creationId xmlns:a16="http://schemas.microsoft.com/office/drawing/2014/main" id="{F7696C4A-AEAC-4BB9-AC02-A3BCCD8A1E73}"/>
              </a:ext>
            </a:extLst>
          </p:cNvPr>
          <p:cNvSpPr/>
          <p:nvPr userDrawn="1"/>
        </p:nvSpPr>
        <p:spPr>
          <a:xfrm>
            <a:off x="969072" y="2463083"/>
            <a:ext cx="2902487"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SAP </a:t>
            </a:r>
            <a:r>
              <a:rPr lang="en-US" sz="1400" err="1">
                <a:latin typeface="Arial" panose="020B0604020202020204" pitchFamily="34" charset="0"/>
                <a:ea typeface="Calibri" panose="020F0502020204030204" pitchFamily="34" charset="0"/>
              </a:rPr>
              <a:t>ActiveAttention</a:t>
            </a:r>
            <a:r>
              <a:rPr lang="en-US" sz="1400" kern="1200" baseline="30000">
                <a:solidFill>
                  <a:schemeClr val="tx1"/>
                </a:solidFill>
                <a:effectLst/>
                <a:latin typeface="Arial"/>
                <a:ea typeface="+mn-ea"/>
                <a:cs typeface="+mn-cs"/>
              </a:rPr>
              <a:t>™</a:t>
            </a:r>
            <a:endParaRPr lang="en-US" sz="1400"/>
          </a:p>
        </p:txBody>
      </p:sp>
      <p:sp>
        <p:nvSpPr>
          <p:cNvPr id="53" name="Rectangle 52">
            <a:extLst>
              <a:ext uri="{FF2B5EF4-FFF2-40B4-BE49-F238E27FC236}">
                <a16:creationId xmlns:a16="http://schemas.microsoft.com/office/drawing/2014/main" id="{23D9C138-57E6-4B65-9AD6-B06462BED587}"/>
              </a:ext>
            </a:extLst>
          </p:cNvPr>
          <p:cNvSpPr/>
          <p:nvPr userDrawn="1"/>
        </p:nvSpPr>
        <p:spPr>
          <a:xfrm>
            <a:off x="4657751" y="2463083"/>
            <a:ext cx="3045487"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SAP Preferred Care, on-premise</a:t>
            </a:r>
            <a:endParaRPr lang="en-US" sz="1400"/>
          </a:p>
        </p:txBody>
      </p:sp>
      <p:sp>
        <p:nvSpPr>
          <p:cNvPr id="54" name="Rectangle 53">
            <a:extLst>
              <a:ext uri="{FF2B5EF4-FFF2-40B4-BE49-F238E27FC236}">
                <a16:creationId xmlns:a16="http://schemas.microsoft.com/office/drawing/2014/main" id="{C7166031-AF43-45C5-AF83-9515490F565A}"/>
              </a:ext>
            </a:extLst>
          </p:cNvPr>
          <p:cNvSpPr/>
          <p:nvPr userDrawn="1"/>
        </p:nvSpPr>
        <p:spPr>
          <a:xfrm>
            <a:off x="8279611" y="2463083"/>
            <a:ext cx="3135604"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Cloud Application Services</a:t>
            </a:r>
            <a:endParaRPr lang="en-US" sz="1400"/>
          </a:p>
        </p:txBody>
      </p:sp>
      <p:sp>
        <p:nvSpPr>
          <p:cNvPr id="55" name="Rectangle 54">
            <a:extLst>
              <a:ext uri="{FF2B5EF4-FFF2-40B4-BE49-F238E27FC236}">
                <a16:creationId xmlns:a16="http://schemas.microsoft.com/office/drawing/2014/main" id="{3072182E-CCC9-4D9F-A372-B96DA0D3506A}"/>
              </a:ext>
            </a:extLst>
          </p:cNvPr>
          <p:cNvSpPr/>
          <p:nvPr userDrawn="1"/>
        </p:nvSpPr>
        <p:spPr>
          <a:xfrm>
            <a:off x="969072" y="2820393"/>
            <a:ext cx="2902487"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SAP Business Journeys</a:t>
            </a:r>
            <a:endParaRPr lang="en-US" sz="1400"/>
          </a:p>
        </p:txBody>
      </p:sp>
      <p:sp>
        <p:nvSpPr>
          <p:cNvPr id="56" name="Rectangle 55">
            <a:extLst>
              <a:ext uri="{FF2B5EF4-FFF2-40B4-BE49-F238E27FC236}">
                <a16:creationId xmlns:a16="http://schemas.microsoft.com/office/drawing/2014/main" id="{F2AB7B97-E52E-4DB6-9F27-154B1B533F5A}"/>
              </a:ext>
            </a:extLst>
          </p:cNvPr>
          <p:cNvSpPr/>
          <p:nvPr userDrawn="1"/>
        </p:nvSpPr>
        <p:spPr>
          <a:xfrm>
            <a:off x="4657751" y="2820393"/>
            <a:ext cx="2377440"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SAP Enterprise Support</a:t>
            </a:r>
            <a:endParaRPr lang="en-US" sz="1400"/>
          </a:p>
        </p:txBody>
      </p:sp>
      <p:sp>
        <p:nvSpPr>
          <p:cNvPr id="57" name="Rectangle 56">
            <a:extLst>
              <a:ext uri="{FF2B5EF4-FFF2-40B4-BE49-F238E27FC236}">
                <a16:creationId xmlns:a16="http://schemas.microsoft.com/office/drawing/2014/main" id="{9DBED2AB-370E-443E-A38E-D1EDC3EF2650}"/>
              </a:ext>
            </a:extLst>
          </p:cNvPr>
          <p:cNvSpPr/>
          <p:nvPr userDrawn="1"/>
        </p:nvSpPr>
        <p:spPr>
          <a:xfrm>
            <a:off x="8279611" y="2820393"/>
            <a:ext cx="3156708" cy="310896"/>
          </a:xfrm>
          <a:prstGeom prst="rect">
            <a:avLst/>
          </a:prstGeom>
        </p:spPr>
        <p:txBody>
          <a:bodyPr wrap="square">
            <a:spAutoFit/>
          </a:bodyPr>
          <a:lstStyle/>
          <a:p>
            <a:r>
              <a:rPr lang="en-US" sz="1400" kern="1200">
                <a:solidFill>
                  <a:schemeClr val="tx1"/>
                </a:solidFill>
                <a:effectLst/>
                <a:latin typeface="Arial"/>
                <a:ea typeface="+mn-ea"/>
                <a:cs typeface="+mn-cs"/>
              </a:rPr>
              <a:t>Activation and Optimization Services</a:t>
            </a:r>
            <a:endParaRPr lang="en-US" sz="1400"/>
          </a:p>
        </p:txBody>
      </p:sp>
      <p:sp>
        <p:nvSpPr>
          <p:cNvPr id="58" name="Rectangle 57">
            <a:extLst>
              <a:ext uri="{FF2B5EF4-FFF2-40B4-BE49-F238E27FC236}">
                <a16:creationId xmlns:a16="http://schemas.microsoft.com/office/drawing/2014/main" id="{1A6DDCBF-7AE9-4AA3-88C5-9DA099262056}"/>
              </a:ext>
            </a:extLst>
          </p:cNvPr>
          <p:cNvSpPr/>
          <p:nvPr userDrawn="1"/>
        </p:nvSpPr>
        <p:spPr>
          <a:xfrm>
            <a:off x="4657751" y="3177905"/>
            <a:ext cx="2658699"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Project Success</a:t>
            </a:r>
            <a:endParaRPr lang="en-US" sz="1400"/>
          </a:p>
        </p:txBody>
      </p:sp>
      <p:sp>
        <p:nvSpPr>
          <p:cNvPr id="59" name="Rectangle 58">
            <a:extLst>
              <a:ext uri="{FF2B5EF4-FFF2-40B4-BE49-F238E27FC236}">
                <a16:creationId xmlns:a16="http://schemas.microsoft.com/office/drawing/2014/main" id="{F9CCD70C-0D35-43B7-A160-046089553FD7}"/>
              </a:ext>
            </a:extLst>
          </p:cNvPr>
          <p:cNvSpPr/>
          <p:nvPr userDrawn="1"/>
        </p:nvSpPr>
        <p:spPr>
          <a:xfrm>
            <a:off x="8279611" y="3177905"/>
            <a:ext cx="2658699"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Partner Success</a:t>
            </a:r>
            <a:endParaRPr lang="en-US" sz="1400"/>
          </a:p>
        </p:txBody>
      </p:sp>
      <p:sp>
        <p:nvSpPr>
          <p:cNvPr id="60" name="Rectangle 59">
            <a:extLst>
              <a:ext uri="{FF2B5EF4-FFF2-40B4-BE49-F238E27FC236}">
                <a16:creationId xmlns:a16="http://schemas.microsoft.com/office/drawing/2014/main" id="{7EF76BAF-649C-4B58-A8E3-EE71485E2957}"/>
              </a:ext>
            </a:extLst>
          </p:cNvPr>
          <p:cNvSpPr/>
          <p:nvPr userDrawn="1"/>
        </p:nvSpPr>
        <p:spPr>
          <a:xfrm>
            <a:off x="969072" y="3525510"/>
            <a:ext cx="2658699" cy="310896"/>
          </a:xfrm>
          <a:prstGeom prst="rect">
            <a:avLst/>
          </a:prstGeom>
        </p:spPr>
        <p:txBody>
          <a:bodyPr wrap="square">
            <a:spAutoFit/>
          </a:bodyPr>
          <a:lstStyle/>
          <a:p>
            <a:r>
              <a:rPr lang="en-US" sz="1400">
                <a:latin typeface="Arial" panose="020B0604020202020204" pitchFamily="34" charset="0"/>
                <a:ea typeface="Calibri" panose="020F0502020204030204" pitchFamily="34" charset="0"/>
              </a:rPr>
              <a:t>Learning Success</a:t>
            </a:r>
            <a:endParaRPr lang="en-US" sz="1400"/>
          </a:p>
        </p:txBody>
      </p:sp>
      <p:cxnSp>
        <p:nvCxnSpPr>
          <p:cNvPr id="30" name="Straight Connector 29">
            <a:extLst>
              <a:ext uri="{FF2B5EF4-FFF2-40B4-BE49-F238E27FC236}">
                <a16:creationId xmlns:a16="http://schemas.microsoft.com/office/drawing/2014/main" id="{F0A5DD89-7DE0-7D01-DCCA-8F9E1B694883}"/>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0609E1E-6143-FC3A-7ABC-573692767962}"/>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Deployment Details 3 of 3</a:t>
            </a:r>
          </a:p>
        </p:txBody>
      </p:sp>
      <p:pic>
        <p:nvPicPr>
          <p:cNvPr id="24" name="Graphic 23">
            <a:extLst>
              <a:ext uri="{FF2B5EF4-FFF2-40B4-BE49-F238E27FC236}">
                <a16:creationId xmlns:a16="http://schemas.microsoft.com/office/drawing/2014/main" id="{95568DA2-BD75-2858-DF7C-7065A929F5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7580" y="259556"/>
            <a:ext cx="833768" cy="600313"/>
          </a:xfrm>
          <a:prstGeom prst="rect">
            <a:avLst/>
          </a:prstGeom>
        </p:spPr>
      </p:pic>
    </p:spTree>
    <p:extLst>
      <p:ext uri="{BB962C8B-B14F-4D97-AF65-F5344CB8AC3E}">
        <p14:creationId xmlns:p14="http://schemas.microsoft.com/office/powerpoint/2010/main" val="2424146569"/>
      </p:ext>
    </p:extLst>
  </p:cSld>
  <p:clrMapOvr>
    <a:masterClrMapping/>
  </p:clrMapOvr>
  <p:extLst>
    <p:ext uri="{DCECCB84-F9BA-43D5-87BE-67443E8EF086}">
      <p15:sldGuideLst xmlns:p15="http://schemas.microsoft.com/office/powerpoint/2012/main">
        <p15:guide id="1" orient="horz" pos="1416">
          <p15:clr>
            <a:srgbClr val="FBAE40"/>
          </p15:clr>
        </p15:guide>
        <p15:guide id="2" pos="3841">
          <p15:clr>
            <a:srgbClr val="FBAE40"/>
          </p15:clr>
        </p15:guide>
        <p15:guide id="3" orient="horz" pos="29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Z_15_Additional_Inforamation">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45258A5E-9790-4240-A2B4-6A73623979AF}"/>
              </a:ext>
            </a:extLst>
          </p:cNvPr>
          <p:cNvSpPr>
            <a:spLocks noGrp="1"/>
          </p:cNvSpPr>
          <p:nvPr>
            <p:ph type="body" sz="quarter" idx="14" hasCustomPrompt="1"/>
          </p:nvPr>
        </p:nvSpPr>
        <p:spPr>
          <a:xfrm>
            <a:off x="649037" y="1260000"/>
            <a:ext cx="10885737" cy="5048271"/>
          </a:xfrm>
        </p:spPr>
        <p:txBody>
          <a:bodyPr>
            <a:normAutofit/>
          </a:bodyPr>
          <a:lstStyle>
            <a:lvl1pPr marL="0" marR="0" indent="0" algn="l" defTabSz="1088558" rtl="0" eaLnBrk="1" fontAlgn="auto" latinLnBrk="0" hangingPunct="1">
              <a:lnSpc>
                <a:spcPct val="100000"/>
              </a:lnSpc>
              <a:spcBef>
                <a:spcPts val="600"/>
              </a:spcBef>
              <a:spcAft>
                <a:spcPts val="0"/>
              </a:spcAft>
              <a:buClr>
                <a:schemeClr val="accent1"/>
              </a:buClr>
              <a:buSzPct val="80000"/>
              <a:buFontTx/>
              <a:buNone/>
              <a:tabLst/>
              <a:defRPr lang="en-US" sz="1400" b="0" kern="1200" dirty="0">
                <a:solidFill>
                  <a:schemeClr val="tx1"/>
                </a:solidFill>
                <a:latin typeface="+mn-lt"/>
                <a:ea typeface="+mn-ea"/>
                <a:cs typeface="+mn-cs"/>
              </a:defRPr>
            </a:lvl1pPr>
            <a:lvl2pPr marL="179964" indent="-179964">
              <a:defRPr lang="en-US" sz="1800" kern="1200" dirty="0" smtClean="0">
                <a:solidFill>
                  <a:schemeClr val="tx1"/>
                </a:solidFill>
                <a:latin typeface="+mn-lt"/>
                <a:ea typeface="+mn-ea"/>
                <a:cs typeface="+mn-cs"/>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Provide additional information for example: 1) Clarify how your innovation contributes to a better tomorrow for everyone - not just "maximizing operational efficiency”. 2) Additional quotes from how the innovation has been impactful in improving business. 3) Relevant screenshots, specifics about your journey toward becoming an intelligent enterprise (if applicable). 4) Future plans. As part of your submission, you are able to provide supporting collateral such a video or any other content on the project you may have. Please share the link/provide a screenshot or embed the PDF version onto this slide. Please note: Any additional supporting collateral must be accessible for our selection committee and panel judges to access via this deck. Bullets are acceptable as well as paragraphs. </a:t>
            </a:r>
            <a:r>
              <a:rPr lang="en-US" noProof="0"/>
              <a:t>(Limit to 100 words)</a:t>
            </a:r>
            <a:endParaRPr lang="en-US"/>
          </a:p>
          <a:p>
            <a:pPr lvl="0"/>
            <a:endParaRPr lang="en-US"/>
          </a:p>
        </p:txBody>
      </p:sp>
      <p:sp>
        <p:nvSpPr>
          <p:cNvPr id="12" name="TextBox 11">
            <a:extLst>
              <a:ext uri="{FF2B5EF4-FFF2-40B4-BE49-F238E27FC236}">
                <a16:creationId xmlns:a16="http://schemas.microsoft.com/office/drawing/2014/main" id="{F2E9E8C8-FC96-6544-B0B1-DF8C35AA6A27}"/>
              </a:ext>
            </a:extLst>
          </p:cNvPr>
          <p:cNvSpPr txBox="1"/>
          <p:nvPr userDrawn="1"/>
        </p:nvSpPr>
        <p:spPr>
          <a:xfrm>
            <a:off x="649038"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Additional Information</a:t>
            </a:r>
          </a:p>
        </p:txBody>
      </p:sp>
      <p:cxnSp>
        <p:nvCxnSpPr>
          <p:cNvPr id="11" name="Straight Connector 10">
            <a:extLst>
              <a:ext uri="{FF2B5EF4-FFF2-40B4-BE49-F238E27FC236}">
                <a16:creationId xmlns:a16="http://schemas.microsoft.com/office/drawing/2014/main" id="{C6CAA6FE-895A-9656-4C31-77214E2FCB51}"/>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9EB93EB-39CE-AB48-6238-AB7B0A03CD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026" y="159887"/>
            <a:ext cx="685894" cy="628736"/>
          </a:xfrm>
          <a:prstGeom prst="rect">
            <a:avLst/>
          </a:prstGeom>
        </p:spPr>
      </p:pic>
    </p:spTree>
    <p:extLst>
      <p:ext uri="{BB962C8B-B14F-4D97-AF65-F5344CB8AC3E}">
        <p14:creationId xmlns:p14="http://schemas.microsoft.com/office/powerpoint/2010/main" val="52126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Z_Divider">
    <p:bg>
      <p:bgPr>
        <a:solidFill>
          <a:schemeClr val="tx1"/>
        </a:solidFill>
        <a:effectLst/>
      </p:bgPr>
    </p:bg>
    <p:spTree>
      <p:nvGrpSpPr>
        <p:cNvPr id="1" name=""/>
        <p:cNvGrpSpPr/>
        <p:nvPr/>
      </p:nvGrpSpPr>
      <p:grpSpPr>
        <a:xfrm>
          <a:off x="0" y="0"/>
          <a:ext cx="0" cy="0"/>
          <a:chOff x="0" y="0"/>
          <a:chExt cx="0" cy="0"/>
        </a:xfrm>
      </p:grpSpPr>
      <p:sp>
        <p:nvSpPr>
          <p:cNvPr id="11" name="Classification">
            <a:extLst>
              <a:ext uri="{FF2B5EF4-FFF2-40B4-BE49-F238E27FC236}">
                <a16:creationId xmlns:a16="http://schemas.microsoft.com/office/drawing/2014/main" id="{32CF960B-2808-3F4E-9970-6BF6F9B443DF}"/>
              </a:ext>
            </a:extLst>
          </p:cNvPr>
          <p:cNvSpPr txBox="1"/>
          <p:nvPr userDrawn="1"/>
        </p:nvSpPr>
        <p:spPr>
          <a:xfrm>
            <a:off x="328642" y="5993190"/>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solidFill>
                  <a:schemeClr val="tx1"/>
                </a:solidFill>
              </a:rPr>
              <a:t>PUBLIC</a:t>
            </a:r>
          </a:p>
        </p:txBody>
      </p:sp>
      <p:sp>
        <p:nvSpPr>
          <p:cNvPr id="12" name="Titel 1">
            <a:extLst>
              <a:ext uri="{FF2B5EF4-FFF2-40B4-BE49-F238E27FC236}">
                <a16:creationId xmlns:a16="http://schemas.microsoft.com/office/drawing/2014/main" id="{06844B23-029D-D441-BEC2-25E224C4B38F}"/>
              </a:ext>
            </a:extLst>
          </p:cNvPr>
          <p:cNvSpPr>
            <a:spLocks noGrp="1"/>
          </p:cNvSpPr>
          <p:nvPr>
            <p:ph type="title" hasCustomPrompt="1"/>
          </p:nvPr>
        </p:nvSpPr>
        <p:spPr>
          <a:xfrm>
            <a:off x="328642" y="4416724"/>
            <a:ext cx="10858532" cy="604901"/>
          </a:xfrm>
        </p:spPr>
        <p:txBody>
          <a:bodyPr/>
          <a:lstStyle>
            <a:lvl1pPr>
              <a:defRPr sz="2800">
                <a:solidFill>
                  <a:schemeClr val="bg1"/>
                </a:solidFill>
              </a:defRPr>
            </a:lvl1pPr>
          </a:lstStyle>
          <a:p>
            <a:r>
              <a:rPr lang="en-US"/>
              <a:t>Enter Divider Title</a:t>
            </a:r>
            <a:endParaRPr lang="de-DE"/>
          </a:p>
        </p:txBody>
      </p:sp>
      <p:pic>
        <p:nvPicPr>
          <p:cNvPr id="5" name="Graphic 4">
            <a:extLst>
              <a:ext uri="{FF2B5EF4-FFF2-40B4-BE49-F238E27FC236}">
                <a16:creationId xmlns:a16="http://schemas.microsoft.com/office/drawing/2014/main" id="{0017AC61-91EB-EB72-1460-9599A1DBB1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899" y="6168077"/>
            <a:ext cx="1990725" cy="356548"/>
          </a:xfrm>
          <a:prstGeom prst="rect">
            <a:avLst/>
          </a:prstGeom>
        </p:spPr>
      </p:pic>
      <p:sp>
        <p:nvSpPr>
          <p:cNvPr id="8" name="Rectangle 7">
            <a:extLst>
              <a:ext uri="{FF2B5EF4-FFF2-40B4-BE49-F238E27FC236}">
                <a16:creationId xmlns:a16="http://schemas.microsoft.com/office/drawing/2014/main" id="{D3551AA9-63DD-2C44-9E64-E34F68AE74DC}"/>
              </a:ext>
            </a:extLst>
          </p:cNvPr>
          <p:cNvSpPr/>
          <p:nvPr userDrawn="1"/>
        </p:nvSpPr>
        <p:spPr bwMode="gray">
          <a:xfrm>
            <a:off x="0" y="4044950"/>
            <a:ext cx="12195175" cy="138499"/>
          </a:xfrm>
          <a:prstGeom prst="rect">
            <a:avLst/>
          </a:prstGeom>
          <a:gradFill>
            <a:gsLst>
              <a:gs pos="86000">
                <a:schemeClr val="accent1"/>
              </a:gs>
              <a:gs pos="50000">
                <a:srgbClr val="3F8F8F"/>
              </a:gs>
              <a:gs pos="8000">
                <a:srgbClr val="0076CB"/>
              </a:gs>
            </a:gsLst>
            <a:lin ang="0" scaled="0"/>
          </a:gradFill>
          <a:ln w="6350" algn="ctr">
            <a:noFill/>
            <a:miter lim="800000"/>
            <a:headEnd/>
            <a:tailEnd/>
          </a:ln>
          <a:effectLst>
            <a:outerShdw blurRad="114300" dist="76200" dir="5400000" algn="t" rotWithShape="0">
              <a:prstClr val="black">
                <a:alpha val="14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23C444F4-4FC0-45B1-9445-F0112DB5A6E2}"/>
              </a:ext>
            </a:extLst>
          </p:cNvPr>
          <p:cNvPicPr>
            <a:picLocks noChangeAspect="1"/>
          </p:cNvPicPr>
          <p:nvPr userDrawn="1"/>
        </p:nvPicPr>
        <p:blipFill>
          <a:blip r:embed="rId4"/>
          <a:stretch>
            <a:fillRect/>
          </a:stretch>
        </p:blipFill>
        <p:spPr>
          <a:xfrm>
            <a:off x="0" y="-5633"/>
            <a:ext cx="12195175" cy="3658705"/>
          </a:xfrm>
          <a:prstGeom prst="rect">
            <a:avLst/>
          </a:prstGeom>
        </p:spPr>
      </p:pic>
    </p:spTree>
    <p:extLst>
      <p:ext uri="{BB962C8B-B14F-4D97-AF65-F5344CB8AC3E}">
        <p14:creationId xmlns:p14="http://schemas.microsoft.com/office/powerpoint/2010/main" val="8895374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Z_2_Company Information">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52E7C66-0D36-F748-9C77-75503AF8FDD6}"/>
              </a:ext>
            </a:extLst>
          </p:cNvPr>
          <p:cNvSpPr txBox="1"/>
          <p:nvPr userDrawn="1"/>
        </p:nvSpPr>
        <p:spPr>
          <a:xfrm>
            <a:off x="6444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Company Information</a:t>
            </a:r>
          </a:p>
        </p:txBody>
      </p:sp>
      <p:sp>
        <p:nvSpPr>
          <p:cNvPr id="33" name="Text Placeholder 4">
            <a:extLst>
              <a:ext uri="{FF2B5EF4-FFF2-40B4-BE49-F238E27FC236}">
                <a16:creationId xmlns:a16="http://schemas.microsoft.com/office/drawing/2014/main" id="{2F202B5B-1DDF-D146-A56E-24065554B18B}"/>
              </a:ext>
            </a:extLst>
          </p:cNvPr>
          <p:cNvSpPr>
            <a:spLocks noGrp="1"/>
          </p:cNvSpPr>
          <p:nvPr>
            <p:ph type="body" sz="quarter" idx="15" hasCustomPrompt="1"/>
          </p:nvPr>
        </p:nvSpPr>
        <p:spPr>
          <a:xfrm>
            <a:off x="2387972" y="1586020"/>
            <a:ext cx="9146803" cy="246221"/>
          </a:xfrm>
          <a:noFill/>
        </p:spPr>
        <p:txBody>
          <a:bodyPr lIns="108000" anchor="ctr" anchorCtr="0">
            <a:normAutofit/>
          </a:bodyPr>
          <a:lstStyle>
            <a:lvl1pPr>
              <a:defRPr sz="1400"/>
            </a:lvl1pPr>
          </a:lstStyle>
          <a:p>
            <a:pPr lvl="0"/>
            <a:r>
              <a:rPr lang="en-US"/>
              <a:t>Enter city, state or province, country</a:t>
            </a:r>
          </a:p>
        </p:txBody>
      </p:sp>
      <p:sp>
        <p:nvSpPr>
          <p:cNvPr id="34" name="TextBox 33">
            <a:extLst>
              <a:ext uri="{FF2B5EF4-FFF2-40B4-BE49-F238E27FC236}">
                <a16:creationId xmlns:a16="http://schemas.microsoft.com/office/drawing/2014/main" id="{D48A7E91-8A03-7341-A2C8-29EA03AD0114}"/>
              </a:ext>
            </a:extLst>
          </p:cNvPr>
          <p:cNvSpPr txBox="1"/>
          <p:nvPr userDrawn="1"/>
        </p:nvSpPr>
        <p:spPr>
          <a:xfrm>
            <a:off x="665666" y="1586020"/>
            <a:ext cx="1407239"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a:solidFill>
                  <a:schemeClr val="accent3"/>
                </a:solidFill>
                <a:ea typeface="Arial Unicode MS" pitchFamily="34" charset="-128"/>
                <a:cs typeface="Arial Unicode MS" pitchFamily="34" charset="-128"/>
              </a:rPr>
              <a:t>Headquarters</a:t>
            </a:r>
          </a:p>
        </p:txBody>
      </p:sp>
      <p:sp>
        <p:nvSpPr>
          <p:cNvPr id="35" name="TextBox 34">
            <a:extLst>
              <a:ext uri="{FF2B5EF4-FFF2-40B4-BE49-F238E27FC236}">
                <a16:creationId xmlns:a16="http://schemas.microsoft.com/office/drawing/2014/main" id="{F4E283F2-FC5A-3046-AAAF-1434F53DCE74}"/>
              </a:ext>
            </a:extLst>
          </p:cNvPr>
          <p:cNvSpPr txBox="1"/>
          <p:nvPr userDrawn="1"/>
        </p:nvSpPr>
        <p:spPr>
          <a:xfrm>
            <a:off x="665666" y="1986280"/>
            <a:ext cx="86935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a:solidFill>
                  <a:schemeClr val="accent3"/>
                </a:solidFill>
                <a:ea typeface="Arial Unicode MS" pitchFamily="34" charset="-128"/>
                <a:cs typeface="Arial Unicode MS" pitchFamily="34" charset="-128"/>
              </a:rPr>
              <a:t>Industry</a:t>
            </a:r>
          </a:p>
        </p:txBody>
      </p:sp>
      <p:sp>
        <p:nvSpPr>
          <p:cNvPr id="36" name="TextBox 35">
            <a:extLst>
              <a:ext uri="{FF2B5EF4-FFF2-40B4-BE49-F238E27FC236}">
                <a16:creationId xmlns:a16="http://schemas.microsoft.com/office/drawing/2014/main" id="{074F6BBC-5B45-494C-9878-F7B9825347BB}"/>
              </a:ext>
            </a:extLst>
          </p:cNvPr>
          <p:cNvSpPr txBox="1"/>
          <p:nvPr userDrawn="1"/>
        </p:nvSpPr>
        <p:spPr>
          <a:xfrm>
            <a:off x="665666" y="2361461"/>
            <a:ext cx="94939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a:solidFill>
                  <a:schemeClr val="accent3"/>
                </a:solidFill>
                <a:ea typeface="Arial Unicode MS" pitchFamily="34" charset="-128"/>
                <a:cs typeface="Arial Unicode MS" pitchFamily="34" charset="-128"/>
              </a:rPr>
              <a:t>Web Site</a:t>
            </a:r>
          </a:p>
        </p:txBody>
      </p:sp>
      <p:sp>
        <p:nvSpPr>
          <p:cNvPr id="37" name="Text Placeholder 4">
            <a:extLst>
              <a:ext uri="{FF2B5EF4-FFF2-40B4-BE49-F238E27FC236}">
                <a16:creationId xmlns:a16="http://schemas.microsoft.com/office/drawing/2014/main" id="{05783FD8-174E-3247-8E66-3A973B39D704}"/>
              </a:ext>
            </a:extLst>
          </p:cNvPr>
          <p:cNvSpPr>
            <a:spLocks noGrp="1"/>
          </p:cNvSpPr>
          <p:nvPr>
            <p:ph type="body" sz="quarter" idx="16" hasCustomPrompt="1"/>
          </p:nvPr>
        </p:nvSpPr>
        <p:spPr>
          <a:xfrm>
            <a:off x="8200381" y="1986280"/>
            <a:ext cx="3329128" cy="246221"/>
          </a:xfrm>
          <a:noFill/>
        </p:spPr>
        <p:txBody>
          <a:bodyPr lIns="108000" anchor="ctr" anchorCtr="0">
            <a:normAutofit/>
          </a:bodyPr>
          <a:lstStyle>
            <a:lvl1pPr>
              <a:defRPr sz="1400"/>
            </a:lvl1pPr>
          </a:lstStyle>
          <a:p>
            <a:pPr lvl="0"/>
            <a:r>
              <a:rPr lang="en-US"/>
              <a:t>Enter # of employees</a:t>
            </a:r>
          </a:p>
        </p:txBody>
      </p:sp>
      <p:sp>
        <p:nvSpPr>
          <p:cNvPr id="38" name="Text Placeholder 4">
            <a:extLst>
              <a:ext uri="{FF2B5EF4-FFF2-40B4-BE49-F238E27FC236}">
                <a16:creationId xmlns:a16="http://schemas.microsoft.com/office/drawing/2014/main" id="{EB667758-5ACD-3C4A-AADF-8DB2B48F3913}"/>
              </a:ext>
            </a:extLst>
          </p:cNvPr>
          <p:cNvSpPr>
            <a:spLocks noGrp="1"/>
          </p:cNvSpPr>
          <p:nvPr>
            <p:ph type="body" sz="quarter" idx="17" hasCustomPrompt="1"/>
          </p:nvPr>
        </p:nvSpPr>
        <p:spPr>
          <a:xfrm>
            <a:off x="2387973" y="2361461"/>
            <a:ext cx="9141536" cy="246221"/>
          </a:xfrm>
          <a:noFill/>
        </p:spPr>
        <p:txBody>
          <a:bodyPr lIns="108000" anchor="ctr" anchorCtr="0">
            <a:normAutofit/>
          </a:bodyPr>
          <a:lstStyle>
            <a:lvl1pPr>
              <a:defRPr sz="1400"/>
            </a:lvl1pPr>
          </a:lstStyle>
          <a:p>
            <a:pPr lvl="0"/>
            <a:r>
              <a:rPr lang="en-US"/>
              <a:t>Enter web site URL</a:t>
            </a:r>
          </a:p>
        </p:txBody>
      </p:sp>
      <p:sp>
        <p:nvSpPr>
          <p:cNvPr id="3" name="Text Placeholder 2">
            <a:extLst>
              <a:ext uri="{FF2B5EF4-FFF2-40B4-BE49-F238E27FC236}">
                <a16:creationId xmlns:a16="http://schemas.microsoft.com/office/drawing/2014/main" id="{BF28C384-7525-4C6D-9FD7-24362677FF3C}"/>
              </a:ext>
            </a:extLst>
          </p:cNvPr>
          <p:cNvSpPr>
            <a:spLocks noGrp="1"/>
          </p:cNvSpPr>
          <p:nvPr>
            <p:ph type="body" sz="quarter" idx="18" hasCustomPrompt="1"/>
          </p:nvPr>
        </p:nvSpPr>
        <p:spPr>
          <a:xfrm>
            <a:off x="651123" y="2850990"/>
            <a:ext cx="10883652" cy="3223496"/>
          </a:xfrm>
        </p:spPr>
        <p:txBody>
          <a:bodyPr>
            <a:normAutofit/>
          </a:bodyPr>
          <a:lstStyle>
            <a:lvl1pPr marL="0" marR="0" indent="0" algn="l" defTabSz="1088558" rtl="0" eaLnBrk="1" fontAlgn="auto" latinLnBrk="0" hangingPunct="1">
              <a:lnSpc>
                <a:spcPct val="100000"/>
              </a:lnSpc>
              <a:spcBef>
                <a:spcPts val="900"/>
              </a:spcBef>
              <a:spcAft>
                <a:spcPts val="0"/>
              </a:spcAft>
              <a:buClr>
                <a:schemeClr val="accent1"/>
              </a:buClr>
              <a:buSzPct val="80000"/>
              <a:buFontTx/>
              <a:buNone/>
              <a:tabLst/>
              <a:defRPr sz="1400"/>
            </a:lvl1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Please describe your company and its business. When was your company founded? What is your company’s mission – why do you exist? Who are your customers? How is your company attempting to run as an intelligent enterprise? Describe how your company is operating more sustainably, measuring your carbon footprint and being more socially responsible. Use bullets or paragraphs. (Limit to 80 words)</a:t>
            </a:r>
          </a:p>
        </p:txBody>
      </p:sp>
      <p:sp>
        <p:nvSpPr>
          <p:cNvPr id="13" name="Text Placeholder 4">
            <a:extLst>
              <a:ext uri="{FF2B5EF4-FFF2-40B4-BE49-F238E27FC236}">
                <a16:creationId xmlns:a16="http://schemas.microsoft.com/office/drawing/2014/main" id="{27832AF6-3903-4566-B16B-BF7CE3F76B38}"/>
              </a:ext>
            </a:extLst>
          </p:cNvPr>
          <p:cNvSpPr>
            <a:spLocks noGrp="1"/>
          </p:cNvSpPr>
          <p:nvPr>
            <p:ph type="body" sz="quarter" idx="19" hasCustomPrompt="1"/>
          </p:nvPr>
        </p:nvSpPr>
        <p:spPr>
          <a:xfrm>
            <a:off x="2381250" y="1198300"/>
            <a:ext cx="9148260" cy="246221"/>
          </a:xfrm>
          <a:noFill/>
        </p:spPr>
        <p:txBody>
          <a:bodyPr lIns="108000" anchor="ctr" anchorCtr="0">
            <a:normAutofit/>
          </a:bodyPr>
          <a:lstStyle>
            <a:lvl1pPr>
              <a:defRPr sz="1400"/>
            </a:lvl1pPr>
          </a:lstStyle>
          <a:p>
            <a:pPr lvl="0"/>
            <a:r>
              <a:rPr lang="en-US"/>
              <a:t>Enter the participant company name</a:t>
            </a:r>
          </a:p>
        </p:txBody>
      </p:sp>
      <p:sp>
        <p:nvSpPr>
          <p:cNvPr id="14" name="TextBox 13">
            <a:extLst>
              <a:ext uri="{FF2B5EF4-FFF2-40B4-BE49-F238E27FC236}">
                <a16:creationId xmlns:a16="http://schemas.microsoft.com/office/drawing/2014/main" id="{3EF2DEC1-4342-489B-9311-67598876DCC9}"/>
              </a:ext>
            </a:extLst>
          </p:cNvPr>
          <p:cNvSpPr txBox="1"/>
          <p:nvPr userDrawn="1"/>
        </p:nvSpPr>
        <p:spPr>
          <a:xfrm>
            <a:off x="665666" y="1198300"/>
            <a:ext cx="1574800"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a:solidFill>
                  <a:schemeClr val="accent3"/>
                </a:solidFill>
                <a:ea typeface="Arial Unicode MS" pitchFamily="34" charset="-128"/>
                <a:cs typeface="Arial Unicode MS" pitchFamily="34" charset="-128"/>
              </a:rPr>
              <a:t>Company Name</a:t>
            </a:r>
          </a:p>
        </p:txBody>
      </p:sp>
      <p:sp>
        <p:nvSpPr>
          <p:cNvPr id="17" name="TextBox 16">
            <a:extLst>
              <a:ext uri="{FF2B5EF4-FFF2-40B4-BE49-F238E27FC236}">
                <a16:creationId xmlns:a16="http://schemas.microsoft.com/office/drawing/2014/main" id="{C4F76A4B-793A-4C10-AEAD-977EADE455AE}"/>
              </a:ext>
            </a:extLst>
          </p:cNvPr>
          <p:cNvSpPr txBox="1"/>
          <p:nvPr userDrawn="1"/>
        </p:nvSpPr>
        <p:spPr>
          <a:xfrm>
            <a:off x="6470421" y="1986280"/>
            <a:ext cx="1737360"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a:solidFill>
                  <a:schemeClr val="accent3"/>
                </a:solidFill>
                <a:ea typeface="Arial Unicode MS" pitchFamily="34" charset="-128"/>
                <a:cs typeface="Arial Unicode MS" pitchFamily="34" charset="-128"/>
              </a:rPr>
              <a:t>No of Employees</a:t>
            </a:r>
          </a:p>
        </p:txBody>
      </p:sp>
      <p:sp>
        <p:nvSpPr>
          <p:cNvPr id="20" name="Text Placeholder 4">
            <a:extLst>
              <a:ext uri="{FF2B5EF4-FFF2-40B4-BE49-F238E27FC236}">
                <a16:creationId xmlns:a16="http://schemas.microsoft.com/office/drawing/2014/main" id="{C8C7CB6E-C5EE-4A36-81EA-4736975F6A86}"/>
              </a:ext>
            </a:extLst>
          </p:cNvPr>
          <p:cNvSpPr>
            <a:spLocks noGrp="1"/>
          </p:cNvSpPr>
          <p:nvPr>
            <p:ph type="body" sz="quarter" idx="21" hasCustomPrompt="1"/>
          </p:nvPr>
        </p:nvSpPr>
        <p:spPr>
          <a:xfrm>
            <a:off x="2381249" y="1986280"/>
            <a:ext cx="3981843" cy="246221"/>
          </a:xfrm>
          <a:noFill/>
        </p:spPr>
        <p:txBody>
          <a:bodyPr lIns="108000" anchor="ctr" anchorCtr="0">
            <a:normAutofit/>
          </a:bodyPr>
          <a:lstStyle>
            <a:lvl1pPr>
              <a:defRPr sz="1400"/>
            </a:lvl1pPr>
          </a:lstStyle>
          <a:p>
            <a:pPr lvl="0"/>
            <a:r>
              <a:rPr lang="en-US"/>
              <a:t>Enter industry </a:t>
            </a:r>
          </a:p>
        </p:txBody>
      </p:sp>
      <p:cxnSp>
        <p:nvCxnSpPr>
          <p:cNvPr id="21" name="Straight Connector 20">
            <a:extLst>
              <a:ext uri="{FF2B5EF4-FFF2-40B4-BE49-F238E27FC236}">
                <a16:creationId xmlns:a16="http://schemas.microsoft.com/office/drawing/2014/main" id="{DAA24E10-845C-0147-88BD-FDEA67CE797D}"/>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3F7E46C5-68E7-938F-4A58-0F75ACF9E8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05946" y="110537"/>
            <a:ext cx="635467" cy="730787"/>
          </a:xfrm>
          <a:prstGeom prst="rect">
            <a:avLst/>
          </a:prstGeom>
        </p:spPr>
      </p:pic>
    </p:spTree>
    <p:extLst>
      <p:ext uri="{BB962C8B-B14F-4D97-AF65-F5344CB8AC3E}">
        <p14:creationId xmlns:p14="http://schemas.microsoft.com/office/powerpoint/2010/main" val="163641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Z_3_Summary">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40AE0CD5-BBA6-104D-BDF7-B6588B25984C}"/>
              </a:ext>
            </a:extLst>
          </p:cNvPr>
          <p:cNvSpPr txBox="1"/>
          <p:nvPr userDrawn="1"/>
        </p:nvSpPr>
        <p:spPr>
          <a:xfrm>
            <a:off x="625476" y="1611513"/>
            <a:ext cx="1678689"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a:solidFill>
                  <a:schemeClr val="accent3"/>
                </a:solidFill>
                <a:ea typeface="Arial Unicode MS" pitchFamily="34" charset="-128"/>
                <a:cs typeface="Arial Unicode MS" pitchFamily="34" charset="-128"/>
              </a:rPr>
              <a:t>Challenge</a:t>
            </a:r>
          </a:p>
        </p:txBody>
      </p:sp>
      <p:sp>
        <p:nvSpPr>
          <p:cNvPr id="71" name="TextBox 70">
            <a:extLst>
              <a:ext uri="{FF2B5EF4-FFF2-40B4-BE49-F238E27FC236}">
                <a16:creationId xmlns:a16="http://schemas.microsoft.com/office/drawing/2014/main" id="{F35EE071-0E2F-3942-9668-D971B201BDC2}"/>
              </a:ext>
            </a:extLst>
          </p:cNvPr>
          <p:cNvSpPr txBox="1"/>
          <p:nvPr userDrawn="1"/>
        </p:nvSpPr>
        <p:spPr>
          <a:xfrm>
            <a:off x="4335888" y="1611513"/>
            <a:ext cx="1421827"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a:solidFill>
                  <a:schemeClr val="accent4"/>
                </a:solidFill>
                <a:ea typeface="Arial Unicode MS" pitchFamily="34" charset="-128"/>
                <a:cs typeface="Arial Unicode MS" pitchFamily="34" charset="-128"/>
              </a:rPr>
              <a:t>Solution</a:t>
            </a:r>
          </a:p>
        </p:txBody>
      </p:sp>
      <p:sp>
        <p:nvSpPr>
          <p:cNvPr id="72" name="TextBox 71">
            <a:extLst>
              <a:ext uri="{FF2B5EF4-FFF2-40B4-BE49-F238E27FC236}">
                <a16:creationId xmlns:a16="http://schemas.microsoft.com/office/drawing/2014/main" id="{6639E06D-CD02-704B-BA6F-AF26E0BC4F60}"/>
              </a:ext>
            </a:extLst>
          </p:cNvPr>
          <p:cNvSpPr txBox="1"/>
          <p:nvPr userDrawn="1"/>
        </p:nvSpPr>
        <p:spPr>
          <a:xfrm>
            <a:off x="8097889" y="1611513"/>
            <a:ext cx="1533393"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a:solidFill>
                  <a:schemeClr val="accent1"/>
                </a:solidFill>
                <a:ea typeface="Arial Unicode MS" pitchFamily="34" charset="-128"/>
                <a:cs typeface="Arial Unicode MS" pitchFamily="34" charset="-128"/>
              </a:rPr>
              <a:t>Outcome</a:t>
            </a:r>
          </a:p>
        </p:txBody>
      </p:sp>
      <p:sp>
        <p:nvSpPr>
          <p:cNvPr id="95" name="Text Placeholder 9">
            <a:extLst>
              <a:ext uri="{FF2B5EF4-FFF2-40B4-BE49-F238E27FC236}">
                <a16:creationId xmlns:a16="http://schemas.microsoft.com/office/drawing/2014/main" id="{FE67F0E2-1BC4-4324-9E35-443E2126AB20}"/>
              </a:ext>
            </a:extLst>
          </p:cNvPr>
          <p:cNvSpPr>
            <a:spLocks noGrp="1"/>
          </p:cNvSpPr>
          <p:nvPr>
            <p:ph type="body" sz="quarter" idx="47" hasCustomPrompt="1"/>
          </p:nvPr>
        </p:nvSpPr>
        <p:spPr>
          <a:xfrm>
            <a:off x="4335888" y="1981500"/>
            <a:ext cx="3420000" cy="2798397"/>
          </a:xfr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dirty="0">
                <a:solidFill>
                  <a:schemeClr val="tx1"/>
                </a:solidFill>
                <a:latin typeface="+mn-lt"/>
                <a:ea typeface="+mn-ea"/>
                <a:cs typeface="+mn-cs"/>
              </a:defRPr>
            </a:lvl1pPr>
            <a:lvl5pPr>
              <a:defRPr/>
            </a:lvl5pPr>
          </a:lstStyle>
          <a:p>
            <a:pPr marL="0" lvl="0" indent="0" algn="l" defTabSz="1088558" rtl="0" eaLnBrk="1" latinLnBrk="0" hangingPunct="1">
              <a:spcBef>
                <a:spcPts val="1800"/>
              </a:spcBef>
              <a:buClr>
                <a:schemeClr val="accent1"/>
              </a:buClr>
              <a:buSzPct val="80000"/>
              <a:buFontTx/>
              <a:buNone/>
            </a:pPr>
            <a:r>
              <a:rPr lang="en-US"/>
              <a:t>Enter a brief summary of the SAP technology utilized and deployed. Use project use case details slide to describe technical and process details of the solution. (Limit to 100 words)</a:t>
            </a:r>
          </a:p>
          <a:p>
            <a:pPr marL="0" lvl="0" indent="0" algn="l" defTabSz="1088558" rtl="0" eaLnBrk="1" latinLnBrk="0" hangingPunct="1">
              <a:spcBef>
                <a:spcPts val="1800"/>
              </a:spcBef>
              <a:buClr>
                <a:schemeClr val="accent1"/>
              </a:buClr>
              <a:buSzPct val="80000"/>
              <a:buFontTx/>
              <a:buNone/>
            </a:pPr>
            <a:endParaRPr lang="en-US"/>
          </a:p>
          <a:p>
            <a:pPr marL="0" lvl="0" indent="0" algn="l" defTabSz="1088558" rtl="0" eaLnBrk="1" latinLnBrk="0" hangingPunct="1">
              <a:spcBef>
                <a:spcPts val="1800"/>
              </a:spcBef>
              <a:buClr>
                <a:schemeClr val="accent1"/>
              </a:buClr>
              <a:buSzPct val="80000"/>
              <a:buFontTx/>
              <a:buNone/>
            </a:pPr>
            <a:endParaRPr lang="en-US"/>
          </a:p>
        </p:txBody>
      </p:sp>
      <p:sp>
        <p:nvSpPr>
          <p:cNvPr id="97" name="Text Placeholder 9">
            <a:extLst>
              <a:ext uri="{FF2B5EF4-FFF2-40B4-BE49-F238E27FC236}">
                <a16:creationId xmlns:a16="http://schemas.microsoft.com/office/drawing/2014/main" id="{AF27D360-27EB-441E-B644-AEC6722639EE}"/>
              </a:ext>
            </a:extLst>
          </p:cNvPr>
          <p:cNvSpPr>
            <a:spLocks noGrp="1"/>
          </p:cNvSpPr>
          <p:nvPr>
            <p:ph type="body" sz="quarter" idx="49" hasCustomPrompt="1"/>
          </p:nvPr>
        </p:nvSpPr>
        <p:spPr>
          <a:xfrm>
            <a:off x="8097888" y="1981500"/>
            <a:ext cx="3420000" cy="2795009"/>
          </a:xfr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Enter a brief summary of the outcome or results of the project. </a:t>
            </a:r>
            <a:r>
              <a:rPr lang="en-SG"/>
              <a:t>What is different/better now compared to before the project. </a:t>
            </a:r>
            <a:r>
              <a:rPr lang="en-US"/>
              <a:t>(Limit to 100 words)</a:t>
            </a:r>
          </a:p>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br>
              <a:rPr lang="en-SG"/>
            </a:br>
            <a:endParaRPr lang="en-US"/>
          </a:p>
        </p:txBody>
      </p:sp>
      <p:sp>
        <p:nvSpPr>
          <p:cNvPr id="100" name="Text Placeholder 9">
            <a:extLst>
              <a:ext uri="{FF2B5EF4-FFF2-40B4-BE49-F238E27FC236}">
                <a16:creationId xmlns:a16="http://schemas.microsoft.com/office/drawing/2014/main" id="{18046E2C-D184-4C3F-8755-3B3914557246}"/>
              </a:ext>
            </a:extLst>
          </p:cNvPr>
          <p:cNvSpPr>
            <a:spLocks noGrp="1"/>
          </p:cNvSpPr>
          <p:nvPr>
            <p:ph type="body" sz="quarter" idx="52" hasCustomPrompt="1"/>
          </p:nvPr>
        </p:nvSpPr>
        <p:spPr>
          <a:xfrm>
            <a:off x="625475" y="1981500"/>
            <a:ext cx="3420000" cy="2798397"/>
          </a:xfrm>
          <a:ln w="15875">
            <a:noFill/>
          </a:ln>
        </p:spPr>
        <p:txBody>
          <a:bodyPr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Enter a brief summary of the business and/or people challenges </a:t>
            </a:r>
            <a:r>
              <a:rPr lang="en-SG"/>
              <a:t>that led to the project. This can also be thought of as background. </a:t>
            </a:r>
            <a:r>
              <a:rPr lang="en-US"/>
              <a:t>(Limit to 100 words)</a:t>
            </a:r>
          </a:p>
        </p:txBody>
      </p:sp>
      <p:sp>
        <p:nvSpPr>
          <p:cNvPr id="46" name="Picture Placeholder 4">
            <a:extLst>
              <a:ext uri="{FF2B5EF4-FFF2-40B4-BE49-F238E27FC236}">
                <a16:creationId xmlns:a16="http://schemas.microsoft.com/office/drawing/2014/main" id="{6518EBB0-6769-B147-B336-BA8667898A70}"/>
              </a:ext>
            </a:extLst>
          </p:cNvPr>
          <p:cNvSpPr>
            <a:spLocks noGrp="1"/>
          </p:cNvSpPr>
          <p:nvPr>
            <p:ph type="pic" sz="quarter" idx="12" hasCustomPrompt="1"/>
          </p:nvPr>
        </p:nvSpPr>
        <p:spPr bwMode="gray">
          <a:xfrm>
            <a:off x="10032931" y="421230"/>
            <a:ext cx="1501844" cy="1015374"/>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to insert participant company logo</a:t>
            </a:r>
            <a:endParaRPr lang="de-DE"/>
          </a:p>
        </p:txBody>
      </p:sp>
      <p:sp>
        <p:nvSpPr>
          <p:cNvPr id="93" name="Text placeholder - column 2">
            <a:extLst>
              <a:ext uri="{FF2B5EF4-FFF2-40B4-BE49-F238E27FC236}">
                <a16:creationId xmlns:a16="http://schemas.microsoft.com/office/drawing/2014/main" id="{ED84212D-9E63-46EC-922E-2B60B078A350}"/>
              </a:ext>
            </a:extLst>
          </p:cNvPr>
          <p:cNvSpPr>
            <a:spLocks noGrp="1"/>
          </p:cNvSpPr>
          <p:nvPr>
            <p:ph type="body" sz="quarter" idx="45" hasCustomPrompt="1"/>
          </p:nvPr>
        </p:nvSpPr>
        <p:spPr>
          <a:xfrm>
            <a:off x="625476" y="973803"/>
            <a:ext cx="9201981" cy="307777"/>
          </a:xfrm>
          <a:noFill/>
        </p:spPr>
        <p:txBody>
          <a:bodyPr anchor="t" anchorCtr="0">
            <a:normAutofit/>
          </a:bodyPr>
          <a:lstStyle>
            <a:lvl1pPr>
              <a:defRPr sz="2000" b="1"/>
            </a:lvl1pPr>
          </a:lstStyle>
          <a:p>
            <a:pPr lvl="0"/>
            <a:r>
              <a:rPr lang="en-US" noProof="0"/>
              <a:t>Participant’s Company Name</a:t>
            </a:r>
          </a:p>
        </p:txBody>
      </p:sp>
      <p:sp>
        <p:nvSpPr>
          <p:cNvPr id="98" name="Text placeholder - column 2">
            <a:extLst>
              <a:ext uri="{FF2B5EF4-FFF2-40B4-BE49-F238E27FC236}">
                <a16:creationId xmlns:a16="http://schemas.microsoft.com/office/drawing/2014/main" id="{874BBC87-7F01-480D-B964-BDF8D0D38DE3}"/>
              </a:ext>
            </a:extLst>
          </p:cNvPr>
          <p:cNvSpPr>
            <a:spLocks noGrp="1"/>
          </p:cNvSpPr>
          <p:nvPr>
            <p:ph type="body" sz="quarter" idx="50" hasCustomPrompt="1"/>
          </p:nvPr>
        </p:nvSpPr>
        <p:spPr>
          <a:xfrm>
            <a:off x="625475" y="5221062"/>
            <a:ext cx="1368000" cy="1080000"/>
          </a:xfrm>
          <a:ln w="15875">
            <a:noFill/>
          </a:ln>
        </p:spPr>
        <p:txBody>
          <a:bodyPr lIns="72000" tIns="72000" rIns="72000" bIns="72000" anchor="ctr" anchorCtr="0">
            <a:noAutofit/>
          </a:bodyPr>
          <a:lstStyle>
            <a:lvl1pPr marL="0" indent="0" algn="ctr">
              <a:buFont typeface="Arial"/>
              <a:buNone/>
              <a:defRPr sz="4000" b="1" baseline="0">
                <a:solidFill>
                  <a:schemeClr val="accent3"/>
                </a:solidFill>
                <a:latin typeface="+mj-lt"/>
              </a:defRPr>
            </a:lvl1pPr>
          </a:lstStyle>
          <a:p>
            <a:pPr lvl="0"/>
            <a:r>
              <a:rPr lang="en-US" noProof="0"/>
              <a:t>XX%</a:t>
            </a:r>
          </a:p>
        </p:txBody>
      </p:sp>
      <p:sp>
        <p:nvSpPr>
          <p:cNvPr id="101" name="Text placeholder - column 2">
            <a:extLst>
              <a:ext uri="{FF2B5EF4-FFF2-40B4-BE49-F238E27FC236}">
                <a16:creationId xmlns:a16="http://schemas.microsoft.com/office/drawing/2014/main" id="{631C5C4F-1A82-4BD5-B6E7-3FE8DA454001}"/>
              </a:ext>
            </a:extLst>
          </p:cNvPr>
          <p:cNvSpPr>
            <a:spLocks noGrp="1"/>
          </p:cNvSpPr>
          <p:nvPr>
            <p:ph type="body" sz="quarter" idx="53" hasCustomPrompt="1"/>
          </p:nvPr>
        </p:nvSpPr>
        <p:spPr>
          <a:xfrm>
            <a:off x="5720216" y="5221062"/>
            <a:ext cx="2052000" cy="1080000"/>
          </a:xfrm>
          <a:ln w="15875">
            <a:noFill/>
          </a:ln>
        </p:spPr>
        <p:txBody>
          <a:bodyPr lIns="72000" tIns="72000" rIns="72000" bIns="72000" anchor="ctr" anchorCtr="0">
            <a:normAutofit/>
          </a:bodyPr>
          <a:lstStyle>
            <a:lvl1pPr marL="0" indent="0" algn="l">
              <a:buFont typeface="Arial"/>
              <a:buNone/>
              <a:defRPr sz="1200" b="0" baseline="0">
                <a:solidFill>
                  <a:schemeClr val="tx1"/>
                </a:solidFill>
                <a:latin typeface="+mn-lt"/>
              </a:defRPr>
            </a:lvl1pPr>
          </a:lstStyle>
          <a:p>
            <a:pPr lvl="0"/>
            <a:r>
              <a:rPr lang="en-US" noProof="0"/>
              <a:t>Insert business outcome achievement, such as 4x increase in productivity. (Limit to 10 words)</a:t>
            </a:r>
          </a:p>
        </p:txBody>
      </p:sp>
      <p:sp>
        <p:nvSpPr>
          <p:cNvPr id="102" name="Text placeholder - column 2">
            <a:extLst>
              <a:ext uri="{FF2B5EF4-FFF2-40B4-BE49-F238E27FC236}">
                <a16:creationId xmlns:a16="http://schemas.microsoft.com/office/drawing/2014/main" id="{28F6C9CF-7F0B-4D40-A86F-764B95CFBD1D}"/>
              </a:ext>
            </a:extLst>
          </p:cNvPr>
          <p:cNvSpPr>
            <a:spLocks noGrp="1"/>
          </p:cNvSpPr>
          <p:nvPr>
            <p:ph type="body" sz="quarter" idx="54" hasCustomPrompt="1"/>
          </p:nvPr>
        </p:nvSpPr>
        <p:spPr>
          <a:xfrm>
            <a:off x="4335888" y="5221062"/>
            <a:ext cx="1368000" cy="1080000"/>
          </a:xfrm>
          <a:ln w="15875">
            <a:noFill/>
          </a:ln>
        </p:spPr>
        <p:txBody>
          <a:bodyPr lIns="72000" tIns="72000" rIns="72000" bIns="72000" anchor="ctr" anchorCtr="0">
            <a:noAutofit/>
          </a:bodyPr>
          <a:lstStyle>
            <a:lvl1pPr marL="0" indent="0" algn="ctr">
              <a:buFont typeface="Arial"/>
              <a:buNone/>
              <a:defRPr sz="4000" b="1" baseline="0">
                <a:solidFill>
                  <a:schemeClr val="accent4"/>
                </a:solidFill>
                <a:latin typeface="+mj-lt"/>
              </a:defRPr>
            </a:lvl1pPr>
          </a:lstStyle>
          <a:p>
            <a:pPr lvl="0"/>
            <a:r>
              <a:rPr lang="en-US" noProof="0"/>
              <a:t>0x</a:t>
            </a:r>
          </a:p>
        </p:txBody>
      </p:sp>
      <p:sp>
        <p:nvSpPr>
          <p:cNvPr id="7" name="Text Placeholder 6">
            <a:extLst>
              <a:ext uri="{FF2B5EF4-FFF2-40B4-BE49-F238E27FC236}">
                <a16:creationId xmlns:a16="http://schemas.microsoft.com/office/drawing/2014/main" id="{DC316239-E787-472A-9DEB-EE151E08E20D}"/>
              </a:ext>
            </a:extLst>
          </p:cNvPr>
          <p:cNvSpPr>
            <a:spLocks noGrp="1"/>
          </p:cNvSpPr>
          <p:nvPr>
            <p:ph type="body" sz="quarter" idx="55" hasCustomPrompt="1"/>
          </p:nvPr>
        </p:nvSpPr>
        <p:spPr>
          <a:xfrm>
            <a:off x="9498544" y="5221063"/>
            <a:ext cx="2052000" cy="1080000"/>
          </a:xfrm>
        </p:spPr>
        <p:txBody>
          <a:bodyPr lIns="72000" tIns="72000" rIns="72000" bIns="72000" anchor="ctr" anchorCtr="0">
            <a:normAutofit/>
          </a:bodyPr>
          <a:lstStyle>
            <a:lvl1pPr>
              <a:defRPr sz="1200"/>
            </a:lvl1pPr>
          </a:lstStyle>
          <a:p>
            <a:pPr lvl="0"/>
            <a:r>
              <a:rPr lang="en-US" noProof="0"/>
              <a:t>Insert business outcome achievement, such as 20% increase in order fulfillment.  (Limit to 10 words)</a:t>
            </a:r>
          </a:p>
        </p:txBody>
      </p:sp>
      <p:sp>
        <p:nvSpPr>
          <p:cNvPr id="9" name="Text Placeholder 8">
            <a:extLst>
              <a:ext uri="{FF2B5EF4-FFF2-40B4-BE49-F238E27FC236}">
                <a16:creationId xmlns:a16="http://schemas.microsoft.com/office/drawing/2014/main" id="{416D9734-FA52-40E7-AD03-9EA970AB26FD}"/>
              </a:ext>
            </a:extLst>
          </p:cNvPr>
          <p:cNvSpPr>
            <a:spLocks noGrp="1"/>
          </p:cNvSpPr>
          <p:nvPr>
            <p:ph type="body" sz="quarter" idx="56" hasCustomPrompt="1"/>
          </p:nvPr>
        </p:nvSpPr>
        <p:spPr>
          <a:xfrm>
            <a:off x="8114216" y="5221062"/>
            <a:ext cx="1368000" cy="1080000"/>
          </a:xfrm>
          <a:ln w="15875">
            <a:noFill/>
          </a:ln>
        </p:spPr>
        <p:txBody>
          <a:bodyPr vert="horz" wrap="square" lIns="72000" tIns="72000" rIns="72000" bIns="72000" rtlCol="0" anchor="ctr" anchorCtr="0">
            <a:noAutofit/>
          </a:bodyPr>
          <a:lstStyle>
            <a:lvl1pPr>
              <a:defRPr lang="en-US" sz="4000" b="1" baseline="0" dirty="0" smtClean="0">
                <a:solidFill>
                  <a:schemeClr val="accent1"/>
                </a:solidFill>
                <a:latin typeface="+mj-lt"/>
              </a:defRPr>
            </a:lvl1pPr>
          </a:lstStyle>
          <a:p>
            <a:pPr lvl="0" algn="ctr">
              <a:buFont typeface="Arial"/>
            </a:pPr>
            <a:r>
              <a:rPr lang="en-US"/>
              <a:t>XX%</a:t>
            </a:r>
          </a:p>
        </p:txBody>
      </p:sp>
      <p:sp>
        <p:nvSpPr>
          <p:cNvPr id="11" name="Text Placeholder 10">
            <a:extLst>
              <a:ext uri="{FF2B5EF4-FFF2-40B4-BE49-F238E27FC236}">
                <a16:creationId xmlns:a16="http://schemas.microsoft.com/office/drawing/2014/main" id="{7A49B2C7-D696-45B0-995C-C35799141F8E}"/>
              </a:ext>
            </a:extLst>
          </p:cNvPr>
          <p:cNvSpPr>
            <a:spLocks noGrp="1"/>
          </p:cNvSpPr>
          <p:nvPr>
            <p:ph type="body" sz="quarter" idx="57" hasCustomPrompt="1"/>
          </p:nvPr>
        </p:nvSpPr>
        <p:spPr>
          <a:xfrm>
            <a:off x="625476" y="524205"/>
            <a:ext cx="9213849" cy="369332"/>
          </a:xfrm>
        </p:spPr>
        <p:txBody>
          <a:bodyPr anchor="t" anchorCtr="0">
            <a:normAutofit/>
          </a:bodyPr>
          <a:lstStyle>
            <a:lvl1pPr>
              <a:defRPr sz="2400" b="1"/>
            </a:lvl1pPr>
            <a:lvl2pPr marL="0" indent="0">
              <a:buNone/>
              <a:defRPr/>
            </a:lvl2pPr>
          </a:lstStyle>
          <a:p>
            <a:pPr lvl="0"/>
            <a:r>
              <a:rPr lang="en-US" noProof="0"/>
              <a:t>Entry Title (Shorter Version of Full Title from Slide 1)</a:t>
            </a:r>
          </a:p>
        </p:txBody>
      </p:sp>
      <p:sp>
        <p:nvSpPr>
          <p:cNvPr id="103" name="Text Placeholder 6">
            <a:extLst>
              <a:ext uri="{FF2B5EF4-FFF2-40B4-BE49-F238E27FC236}">
                <a16:creationId xmlns:a16="http://schemas.microsoft.com/office/drawing/2014/main" id="{33A34A4B-E24A-4446-8B1E-C9CFA604BC5B}"/>
              </a:ext>
            </a:extLst>
          </p:cNvPr>
          <p:cNvSpPr>
            <a:spLocks noGrp="1"/>
          </p:cNvSpPr>
          <p:nvPr>
            <p:ph type="body" sz="quarter" idx="58" hasCustomPrompt="1"/>
          </p:nvPr>
        </p:nvSpPr>
        <p:spPr>
          <a:xfrm>
            <a:off x="2009804" y="5221063"/>
            <a:ext cx="2052000" cy="1080000"/>
          </a:xfrm>
        </p:spPr>
        <p:txBody>
          <a:bodyPr lIns="72000" tIns="72000" rIns="72000" bIns="72000" anchor="ctr" anchorCtr="0">
            <a:normAutofit/>
          </a:bodyPr>
          <a:lstStyle>
            <a:lvl1pPr>
              <a:defRPr sz="1200"/>
            </a:lvl1pPr>
          </a:lstStyle>
          <a:p>
            <a:pPr lvl="0"/>
            <a:r>
              <a:rPr lang="en-US" noProof="0"/>
              <a:t>Insert business outcome achievement, such as 20% increase in revenue. (Limit to 10 words)</a:t>
            </a:r>
          </a:p>
        </p:txBody>
      </p:sp>
      <p:cxnSp>
        <p:nvCxnSpPr>
          <p:cNvPr id="18" name="Straight Connector 17">
            <a:extLst>
              <a:ext uri="{FF2B5EF4-FFF2-40B4-BE49-F238E27FC236}">
                <a16:creationId xmlns:a16="http://schemas.microsoft.com/office/drawing/2014/main" id="{21B8EF7F-86D5-4D39-7BDA-14C4371751F4}"/>
              </a:ext>
            </a:extLst>
          </p:cNvPr>
          <p:cNvCxnSpPr>
            <a:cxnSpLocks/>
          </p:cNvCxnSpPr>
          <p:nvPr userDrawn="1"/>
        </p:nvCxnSpPr>
        <p:spPr>
          <a:xfrm>
            <a:off x="625475" y="5020333"/>
            <a:ext cx="10892413"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12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Z_4_Quote">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58879529-3AE6-1445-8A8F-502C915D49B0}"/>
              </a:ext>
            </a:extLst>
          </p:cNvPr>
          <p:cNvSpPr>
            <a:spLocks noGrp="1"/>
          </p:cNvSpPr>
          <p:nvPr>
            <p:ph type="pic" sz="quarter" idx="12" hasCustomPrompt="1"/>
          </p:nvPr>
        </p:nvSpPr>
        <p:spPr bwMode="gray">
          <a:xfrm>
            <a:off x="5356092" y="5087518"/>
            <a:ext cx="1501844" cy="1015374"/>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to insert participant company logo</a:t>
            </a:r>
            <a:endParaRPr lang="de-DE"/>
          </a:p>
        </p:txBody>
      </p:sp>
      <p:sp>
        <p:nvSpPr>
          <p:cNvPr id="21" name="Text Placeholder 5">
            <a:extLst>
              <a:ext uri="{FF2B5EF4-FFF2-40B4-BE49-F238E27FC236}">
                <a16:creationId xmlns:a16="http://schemas.microsoft.com/office/drawing/2014/main" id="{BFA8D76D-C023-2F42-9829-A17DB30BEF4C}"/>
              </a:ext>
            </a:extLst>
          </p:cNvPr>
          <p:cNvSpPr>
            <a:spLocks noGrp="1"/>
          </p:cNvSpPr>
          <p:nvPr>
            <p:ph type="body" sz="quarter" idx="13" hasCustomPrompt="1"/>
          </p:nvPr>
        </p:nvSpPr>
        <p:spPr>
          <a:xfrm>
            <a:off x="1992214" y="1854620"/>
            <a:ext cx="8229600" cy="2870200"/>
          </a:xfrm>
          <a:prstGeom prst="roundRect">
            <a:avLst>
              <a:gd name="adj" fmla="val 7707"/>
            </a:avLst>
          </a:prstGeom>
          <a:noFill/>
        </p:spPr>
        <p:txBody>
          <a:bodyPr anchor="ctr">
            <a:normAutofit/>
          </a:bodyPr>
          <a:lstStyle>
            <a:lvl1pPr algn="ctr">
              <a:lnSpc>
                <a:spcPct val="150000"/>
              </a:lnSpc>
              <a:defRPr sz="1800" i="0">
                <a:solidFill>
                  <a:schemeClr val="tx1"/>
                </a:solidFill>
              </a:defRPr>
            </a:lvl1pPr>
          </a:lstStyle>
          <a:p>
            <a:pPr lvl="0"/>
            <a:r>
              <a:rPr lang="en-US"/>
              <a:t>Quote with full attribution. The quote should describe the transformation achievement of your solution and what makes it innovative. Good quotes help capture the authenticity behind the story. Make sure quotations highlight importance of the technology for the project. (Limit to 50 words)</a:t>
            </a:r>
          </a:p>
        </p:txBody>
      </p:sp>
      <p:sp>
        <p:nvSpPr>
          <p:cNvPr id="11" name="Text Placeholder 5">
            <a:extLst>
              <a:ext uri="{FF2B5EF4-FFF2-40B4-BE49-F238E27FC236}">
                <a16:creationId xmlns:a16="http://schemas.microsoft.com/office/drawing/2014/main" id="{5F93A529-59E6-3643-3603-A5873C4021A0}"/>
              </a:ext>
            </a:extLst>
          </p:cNvPr>
          <p:cNvSpPr>
            <a:spLocks noGrp="1"/>
          </p:cNvSpPr>
          <p:nvPr>
            <p:ph type="body" sz="quarter" idx="14" hasCustomPrompt="1"/>
          </p:nvPr>
        </p:nvSpPr>
        <p:spPr>
          <a:xfrm>
            <a:off x="1582580" y="1533065"/>
            <a:ext cx="1085909" cy="665924"/>
          </a:xfrm>
        </p:spPr>
        <p:txBody>
          <a:bodyPr anchor="ctr">
            <a:noAutofit/>
          </a:bodyPr>
          <a:lstStyle>
            <a:lvl1pPr algn="ctr">
              <a:lnSpc>
                <a:spcPct val="150000"/>
              </a:lnSpc>
              <a:defRPr sz="8800" i="0">
                <a:solidFill>
                  <a:schemeClr val="accent3"/>
                </a:solidFill>
                <a:latin typeface="Arial Black" panose="020B0A04020102020204" pitchFamily="34" charset="0"/>
              </a:defRPr>
            </a:lvl1pPr>
          </a:lstStyle>
          <a:p>
            <a:pPr lvl="0"/>
            <a:r>
              <a:rPr lang="en-US"/>
              <a:t>“</a:t>
            </a:r>
          </a:p>
        </p:txBody>
      </p:sp>
      <p:sp>
        <p:nvSpPr>
          <p:cNvPr id="13" name="Text Placeholder 5">
            <a:extLst>
              <a:ext uri="{FF2B5EF4-FFF2-40B4-BE49-F238E27FC236}">
                <a16:creationId xmlns:a16="http://schemas.microsoft.com/office/drawing/2014/main" id="{8B077DF0-BF00-77BA-CDCB-0D3D2DD2F002}"/>
              </a:ext>
            </a:extLst>
          </p:cNvPr>
          <p:cNvSpPr>
            <a:spLocks noGrp="1"/>
          </p:cNvSpPr>
          <p:nvPr>
            <p:ph type="body" sz="quarter" idx="15" hasCustomPrompt="1"/>
          </p:nvPr>
        </p:nvSpPr>
        <p:spPr>
          <a:xfrm>
            <a:off x="9545539" y="4243704"/>
            <a:ext cx="1085909" cy="665924"/>
          </a:xfrm>
        </p:spPr>
        <p:txBody>
          <a:bodyPr anchor="ctr">
            <a:noAutofit/>
          </a:bodyPr>
          <a:lstStyle>
            <a:lvl1pPr algn="ctr">
              <a:lnSpc>
                <a:spcPct val="150000"/>
              </a:lnSpc>
              <a:defRPr sz="8800" i="0">
                <a:solidFill>
                  <a:schemeClr val="accent1"/>
                </a:solidFill>
                <a:latin typeface="Arial Black" panose="020B0A04020102020204" pitchFamily="34" charset="0"/>
              </a:defRPr>
            </a:lvl1pPr>
          </a:lstStyle>
          <a:p>
            <a:pPr lvl="0"/>
            <a:r>
              <a:rPr lang="en-US"/>
              <a:t>”</a:t>
            </a:r>
          </a:p>
        </p:txBody>
      </p:sp>
      <p:cxnSp>
        <p:nvCxnSpPr>
          <p:cNvPr id="20" name="Straight Connector 19">
            <a:extLst>
              <a:ext uri="{FF2B5EF4-FFF2-40B4-BE49-F238E27FC236}">
                <a16:creationId xmlns:a16="http://schemas.microsoft.com/office/drawing/2014/main" id="{A2486B9D-627F-07B6-6499-A785316BDC03}"/>
              </a:ext>
            </a:extLst>
          </p:cNvPr>
          <p:cNvCxnSpPr>
            <a:cxnSpLocks/>
          </p:cNvCxnSpPr>
          <p:nvPr userDrawn="1"/>
        </p:nvCxnSpPr>
        <p:spPr>
          <a:xfrm>
            <a:off x="1992214" y="4909628"/>
            <a:ext cx="8229600"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3F6A6BA-3E9D-4CE1-90B3-36D4A0EAF67D}"/>
              </a:ext>
            </a:extLst>
          </p:cNvPr>
          <p:cNvPicPr>
            <a:picLocks noChangeAspect="1"/>
          </p:cNvPicPr>
          <p:nvPr userDrawn="1"/>
        </p:nvPicPr>
        <p:blipFill>
          <a:blip r:embed="rId2"/>
          <a:stretch>
            <a:fillRect/>
          </a:stretch>
        </p:blipFill>
        <p:spPr>
          <a:xfrm>
            <a:off x="4727127" y="483877"/>
            <a:ext cx="1867342" cy="965168"/>
          </a:xfrm>
          <a:prstGeom prst="rect">
            <a:avLst/>
          </a:prstGeom>
        </p:spPr>
      </p:pic>
    </p:spTree>
    <p:extLst>
      <p:ext uri="{BB962C8B-B14F-4D97-AF65-F5344CB8AC3E}">
        <p14:creationId xmlns:p14="http://schemas.microsoft.com/office/powerpoint/2010/main" val="26584525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Z_5_Participating Partner">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E90E8806-E934-2D46-ACEF-65EB9CF97EB6}"/>
              </a:ext>
            </a:extLst>
          </p:cNvPr>
          <p:cNvSpPr>
            <a:spLocks noGrp="1"/>
          </p:cNvSpPr>
          <p:nvPr>
            <p:ph type="pic" sz="quarter" idx="12" hasCustomPrompt="1"/>
          </p:nvPr>
        </p:nvSpPr>
        <p:spPr bwMode="gray">
          <a:xfrm>
            <a:off x="9907378" y="1277745"/>
            <a:ext cx="1627397" cy="150544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000" b="0" kern="1200" dirty="0">
                <a:solidFill>
                  <a:schemeClr val="tx1"/>
                </a:solidFill>
                <a:latin typeface="+mn-lt"/>
                <a:ea typeface="+mn-ea"/>
                <a:cs typeface="+mn-cs"/>
              </a:defRPr>
            </a:lvl1pPr>
          </a:lstStyle>
          <a:p>
            <a:r>
              <a:rPr lang="en-US"/>
              <a:t>Click to insert partner logo</a:t>
            </a:r>
            <a:endParaRPr lang="de-DE"/>
          </a:p>
        </p:txBody>
      </p:sp>
      <p:sp>
        <p:nvSpPr>
          <p:cNvPr id="34" name="Text Placeholder 4">
            <a:extLst>
              <a:ext uri="{FF2B5EF4-FFF2-40B4-BE49-F238E27FC236}">
                <a16:creationId xmlns:a16="http://schemas.microsoft.com/office/drawing/2014/main" id="{85FC99B3-C799-BB40-9132-DBDF90D89463}"/>
              </a:ext>
            </a:extLst>
          </p:cNvPr>
          <p:cNvSpPr>
            <a:spLocks noGrp="1"/>
          </p:cNvSpPr>
          <p:nvPr>
            <p:ph type="body" sz="quarter" idx="15" hasCustomPrompt="1"/>
          </p:nvPr>
        </p:nvSpPr>
        <p:spPr>
          <a:xfrm>
            <a:off x="625474" y="2932261"/>
            <a:ext cx="10918825" cy="3376464"/>
          </a:xfrm>
        </p:spPr>
        <p:txBody>
          <a:bodyPr lIns="0" tIns="0" rIns="0" bIns="0" anchor="t" anchorCtr="0">
            <a:normAutofit/>
          </a:bodyPr>
          <a:lstStyle>
            <a:lvl1pPr>
              <a:defRPr sz="1400"/>
            </a:lvl1pPr>
          </a:lstStyle>
          <a:p>
            <a:pPr lvl="0"/>
            <a:r>
              <a:rPr lang="en-US"/>
              <a:t>Quote with full attribution. The quote should describe the transformation achievement of how your partner helped realize the successful outcomes of your solution. Only use this slide if you are submitting as a customer. Make any quotes meaningful to the story - not just a line pulled from a press release or corporate website. Delete this slide if you are participating as a partner. Duplicate this slide if you have more than one partner participating. </a:t>
            </a:r>
            <a:r>
              <a:rPr lang="en-US" noProof="0"/>
              <a:t>(Limit to 50 words)</a:t>
            </a:r>
            <a:endParaRPr lang="en-US"/>
          </a:p>
          <a:p>
            <a:pPr lvl="0"/>
            <a:endParaRPr lang="en-US"/>
          </a:p>
        </p:txBody>
      </p:sp>
      <p:sp>
        <p:nvSpPr>
          <p:cNvPr id="36" name="Text placeholder - column 2">
            <a:extLst>
              <a:ext uri="{FF2B5EF4-FFF2-40B4-BE49-F238E27FC236}">
                <a16:creationId xmlns:a16="http://schemas.microsoft.com/office/drawing/2014/main" id="{D6943C6E-404F-F24D-AA15-607273CDFB7A}"/>
              </a:ext>
            </a:extLst>
          </p:cNvPr>
          <p:cNvSpPr>
            <a:spLocks noGrp="1"/>
          </p:cNvSpPr>
          <p:nvPr>
            <p:ph type="body" sz="quarter" idx="17" hasCustomPrompt="1"/>
          </p:nvPr>
        </p:nvSpPr>
        <p:spPr>
          <a:xfrm>
            <a:off x="625475" y="1295039"/>
            <a:ext cx="9099550" cy="369888"/>
          </a:xfrm>
        </p:spPr>
        <p:txBody>
          <a:bodyPr lIns="0" tIns="0" rIns="0" bIns="0" anchor="ctr" anchorCtr="0">
            <a:normAutofit/>
          </a:bodyPr>
          <a:lstStyle>
            <a:lvl1pPr>
              <a:defRPr sz="1400" b="1"/>
            </a:lvl1pPr>
          </a:lstStyle>
          <a:p>
            <a:pPr lvl="0"/>
            <a:r>
              <a:rPr lang="en-US" noProof="0"/>
              <a:t>Participating partner’s company name</a:t>
            </a:r>
          </a:p>
        </p:txBody>
      </p:sp>
      <p:sp>
        <p:nvSpPr>
          <p:cNvPr id="37" name="Text placeholder - column 2">
            <a:extLst>
              <a:ext uri="{FF2B5EF4-FFF2-40B4-BE49-F238E27FC236}">
                <a16:creationId xmlns:a16="http://schemas.microsoft.com/office/drawing/2014/main" id="{5080527D-2E18-4742-A04E-9FB783B3B99B}"/>
              </a:ext>
            </a:extLst>
          </p:cNvPr>
          <p:cNvSpPr>
            <a:spLocks noGrp="1"/>
          </p:cNvSpPr>
          <p:nvPr>
            <p:ph type="body" sz="quarter" idx="23" hasCustomPrompt="1"/>
          </p:nvPr>
        </p:nvSpPr>
        <p:spPr>
          <a:xfrm>
            <a:off x="625475" y="1813996"/>
            <a:ext cx="9099550" cy="969196"/>
          </a:xfrm>
        </p:spPr>
        <p:txBody>
          <a:bodyPr lIns="0" tIns="0" rIns="0" bIns="0" anchor="t" anchorCtr="0">
            <a:normAutofit/>
          </a:bodyPr>
          <a:lstStyle>
            <a:lvl1pPr>
              <a:defRPr sz="1400" b="1"/>
            </a:lvl1pPr>
          </a:lstStyle>
          <a:p>
            <a:pPr lvl="0"/>
            <a:r>
              <a:rPr lang="en-US" noProof="0"/>
              <a:t>Describe the Partner role in project (Limit to 50 words)</a:t>
            </a:r>
          </a:p>
        </p:txBody>
      </p:sp>
      <p:sp>
        <p:nvSpPr>
          <p:cNvPr id="25" name="TextBox 24">
            <a:extLst>
              <a:ext uri="{FF2B5EF4-FFF2-40B4-BE49-F238E27FC236}">
                <a16:creationId xmlns:a16="http://schemas.microsoft.com/office/drawing/2014/main" id="{B2DF01CE-CCEC-3945-B5B3-6A2CF71449E4}"/>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Participating Partner Information </a:t>
            </a:r>
          </a:p>
        </p:txBody>
      </p:sp>
      <p:cxnSp>
        <p:nvCxnSpPr>
          <p:cNvPr id="14" name="Straight Connector 13">
            <a:extLst>
              <a:ext uri="{FF2B5EF4-FFF2-40B4-BE49-F238E27FC236}">
                <a16:creationId xmlns:a16="http://schemas.microsoft.com/office/drawing/2014/main" id="{DD6D7120-2C24-5882-990D-4FBA6B63FBC2}"/>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161AA4A-D3DB-61D1-E6A0-DEC5C0807A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1923" y="169069"/>
            <a:ext cx="682852" cy="682852"/>
          </a:xfrm>
          <a:prstGeom prst="rect">
            <a:avLst/>
          </a:prstGeom>
        </p:spPr>
      </p:pic>
    </p:spTree>
    <p:extLst>
      <p:ext uri="{BB962C8B-B14F-4D97-AF65-F5344CB8AC3E}">
        <p14:creationId xmlns:p14="http://schemas.microsoft.com/office/powerpoint/2010/main" val="212933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Z_6_Challenges_Objectives_1_of_2">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57884DE-C76C-A94F-9D46-B053E89A9836}"/>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Challenges and Objectives 1 of 2</a:t>
            </a:r>
          </a:p>
        </p:txBody>
      </p:sp>
      <p:sp>
        <p:nvSpPr>
          <p:cNvPr id="3" name="Text Placeholder 2">
            <a:extLst>
              <a:ext uri="{FF2B5EF4-FFF2-40B4-BE49-F238E27FC236}">
                <a16:creationId xmlns:a16="http://schemas.microsoft.com/office/drawing/2014/main" id="{E576B36E-FD66-4AC9-88AA-6614234BFF65}"/>
              </a:ext>
            </a:extLst>
          </p:cNvPr>
          <p:cNvSpPr>
            <a:spLocks noGrp="1"/>
          </p:cNvSpPr>
          <p:nvPr>
            <p:ph type="body" sz="quarter" idx="16" hasCustomPrompt="1"/>
          </p:nvPr>
        </p:nvSpPr>
        <p:spPr>
          <a:xfrm>
            <a:off x="6204749" y="1592583"/>
            <a:ext cx="5330026" cy="4716142"/>
          </a:xfrm>
        </p:spPr>
        <p:txBody>
          <a:bodyPr lIns="0" tIns="72000" rIns="72000" bIns="72000">
            <a:noAutofit/>
          </a:bodyPr>
          <a:lstStyle>
            <a:lvl1pPr marL="285750" indent="-285750" algn="l" defTabSz="1088558" rtl="0" eaLnBrk="1" latinLnBrk="0" hangingPunct="1">
              <a:spcBef>
                <a:spcPts val="600"/>
              </a:spcBef>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457200" indent="-285750">
              <a:spcBef>
                <a:spcPts val="600"/>
              </a:spcBef>
              <a:buSzPct val="100000"/>
              <a:buFont typeface="Wingdings" panose="05000000000000000000" pitchFamily="2" charset="2"/>
              <a:buChar char="§"/>
              <a:tabLst/>
              <a:defRPr sz="1400"/>
            </a:lvl5pPr>
          </a:lstStyle>
          <a:p>
            <a:pPr lvl="0"/>
            <a:r>
              <a:rPr lang="en-US"/>
              <a:t>Business Challenges: Provide a brief overview of the challenge(s) your business was facing. </a:t>
            </a:r>
            <a:r>
              <a:rPr lang="en-AU"/>
              <a:t>Was there a specific “business dilemma” you needed to solve that acted as the driver for change? What pain points and challenges did your organization face prior to this initiative? How were these impacting the business?</a:t>
            </a:r>
            <a:r>
              <a:rPr lang="en-US"/>
              <a:t> How did this affect your workforce, from an engagement, morale or productivity standpoint?</a:t>
            </a:r>
            <a:r>
              <a:rPr lang="en-AU"/>
              <a:t> </a:t>
            </a:r>
            <a:r>
              <a:rPr lang="en-US"/>
              <a:t>Incorporate storytelling elements (e.g. why it’s relevant, how you would describe to someone not familiar with your industry). You may use bullets. </a:t>
            </a:r>
            <a:r>
              <a:rPr lang="en-US" noProof="0"/>
              <a:t>(Limit to 100 words)</a:t>
            </a:r>
            <a:endParaRPr lang="en-US"/>
          </a:p>
          <a:p>
            <a:pPr lvl="4"/>
            <a:endParaRPr lang="en-ZA"/>
          </a:p>
        </p:txBody>
      </p:sp>
      <p:sp>
        <p:nvSpPr>
          <p:cNvPr id="12" name="Text Placeholder 2">
            <a:extLst>
              <a:ext uri="{FF2B5EF4-FFF2-40B4-BE49-F238E27FC236}">
                <a16:creationId xmlns:a16="http://schemas.microsoft.com/office/drawing/2014/main" id="{8DC6B839-79BF-5119-0893-DA615EB308DA}"/>
              </a:ext>
            </a:extLst>
          </p:cNvPr>
          <p:cNvSpPr>
            <a:spLocks noGrp="1"/>
          </p:cNvSpPr>
          <p:nvPr>
            <p:ph type="body" sz="quarter" idx="19" hasCustomPrompt="1"/>
          </p:nvPr>
        </p:nvSpPr>
        <p:spPr>
          <a:xfrm>
            <a:off x="632198" y="1592583"/>
            <a:ext cx="5330026" cy="4716142"/>
          </a:xfrm>
        </p:spPr>
        <p:txBody>
          <a:bodyPr lIns="0" tIns="72000" rIns="72000" bIns="72000">
            <a:noAutofit/>
          </a:bodyPr>
          <a:lstStyle>
            <a:lvl1pPr marL="285750" indent="-285750" algn="l" defTabSz="1088558" rtl="0" eaLnBrk="1" latinLnBrk="0" hangingPunct="1">
              <a:spcBef>
                <a:spcPts val="600"/>
              </a:spcBef>
              <a:buClr>
                <a:schemeClr val="accent3"/>
              </a:buClr>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Global Challenges: Provide a brief overview of today’s real world examples like sustainability, global warming, supply chain crisis (like consumers not being able to buy the diapers they need for their babies) tied to your business challenge –  NOT hypothetical examples. It has to be about what’s on people’s (the general public, not business or tech professionals) minds now. From the news, contemporary concerns, tangible top of mind. You may use bullets. (Limit to 100 words)</a:t>
            </a:r>
          </a:p>
        </p:txBody>
      </p:sp>
      <p:sp>
        <p:nvSpPr>
          <p:cNvPr id="10" name="TextBox 9">
            <a:extLst>
              <a:ext uri="{FF2B5EF4-FFF2-40B4-BE49-F238E27FC236}">
                <a16:creationId xmlns:a16="http://schemas.microsoft.com/office/drawing/2014/main" id="{27900FE1-E1FE-5D4C-96C7-D33916017ED6}"/>
              </a:ext>
            </a:extLst>
          </p:cNvPr>
          <p:cNvSpPr txBox="1"/>
          <p:nvPr userDrawn="1"/>
        </p:nvSpPr>
        <p:spPr>
          <a:xfrm>
            <a:off x="6204749" y="1284806"/>
            <a:ext cx="2853483" cy="307777"/>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3"/>
                </a:solidFill>
                <a:ea typeface="Arial Unicode MS" pitchFamily="34" charset="-128"/>
                <a:cs typeface="Arial Unicode MS" pitchFamily="34" charset="-128"/>
              </a:defRPr>
            </a:lvl1pPr>
          </a:lstStyle>
          <a:p>
            <a:pPr lvl="0"/>
            <a:r>
              <a:rPr lang="en-US">
                <a:solidFill>
                  <a:schemeClr val="accent1"/>
                </a:solidFill>
              </a:rPr>
              <a:t>Business Challenges</a:t>
            </a:r>
          </a:p>
        </p:txBody>
      </p:sp>
      <p:sp>
        <p:nvSpPr>
          <p:cNvPr id="14" name="TextBox 13">
            <a:extLst>
              <a:ext uri="{FF2B5EF4-FFF2-40B4-BE49-F238E27FC236}">
                <a16:creationId xmlns:a16="http://schemas.microsoft.com/office/drawing/2014/main" id="{85255986-6C37-4D41-86CF-BFED6E9254AE}"/>
              </a:ext>
            </a:extLst>
          </p:cNvPr>
          <p:cNvSpPr txBox="1"/>
          <p:nvPr userDrawn="1"/>
        </p:nvSpPr>
        <p:spPr>
          <a:xfrm>
            <a:off x="632197" y="1274932"/>
            <a:ext cx="2276229" cy="310896"/>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pPr lvl="0"/>
            <a:r>
              <a:rPr lang="en-US" noProof="0">
                <a:solidFill>
                  <a:schemeClr val="accent3"/>
                </a:solidFill>
              </a:rPr>
              <a:t>Global </a:t>
            </a:r>
            <a:r>
              <a:rPr lang="en-US">
                <a:solidFill>
                  <a:schemeClr val="accent3"/>
                </a:solidFill>
              </a:rPr>
              <a:t>Challenges</a:t>
            </a:r>
            <a:endParaRPr lang="en-US" noProof="0">
              <a:solidFill>
                <a:schemeClr val="accent3"/>
              </a:solidFill>
            </a:endParaRPr>
          </a:p>
        </p:txBody>
      </p:sp>
      <p:cxnSp>
        <p:nvCxnSpPr>
          <p:cNvPr id="13" name="Straight Connector 12">
            <a:extLst>
              <a:ext uri="{FF2B5EF4-FFF2-40B4-BE49-F238E27FC236}">
                <a16:creationId xmlns:a16="http://schemas.microsoft.com/office/drawing/2014/main" id="{332B64E4-AA76-2946-54EF-F10E4BB4218F}"/>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EC9CE16-A2CF-909B-EBA0-847F7758A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7873" y="180817"/>
            <a:ext cx="876902" cy="679402"/>
          </a:xfrm>
          <a:prstGeom prst="rect">
            <a:avLst/>
          </a:prstGeom>
        </p:spPr>
      </p:pic>
    </p:spTree>
    <p:extLst>
      <p:ext uri="{BB962C8B-B14F-4D97-AF65-F5344CB8AC3E}">
        <p14:creationId xmlns:p14="http://schemas.microsoft.com/office/powerpoint/2010/main" val="423998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Z_7_Challenges_Objectives_2_of_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4ECD2CD-080A-D2D8-86F9-197CB29557EE}"/>
              </a:ext>
            </a:extLst>
          </p:cNvPr>
          <p:cNvSpPr>
            <a:spLocks noGrp="1"/>
          </p:cNvSpPr>
          <p:nvPr>
            <p:ph type="body" sz="quarter" idx="16" hasCustomPrompt="1"/>
          </p:nvPr>
        </p:nvSpPr>
        <p:spPr>
          <a:xfrm>
            <a:off x="6204749" y="1592583"/>
            <a:ext cx="5330026" cy="4716142"/>
          </a:xfrm>
        </p:spPr>
        <p:txBody>
          <a:bodyPr lIns="0" tIns="72000" rIns="72000" bIns="72000">
            <a:noAutofit/>
          </a:bodyPr>
          <a:lstStyle>
            <a:lvl1pPr marL="285750" indent="-285750" algn="l" defTabSz="1088558" rtl="0" eaLnBrk="1" latinLnBrk="0" hangingPunct="1">
              <a:spcBef>
                <a:spcPts val="600"/>
              </a:spcBef>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457200" indent="-285750">
              <a:spcBef>
                <a:spcPts val="600"/>
              </a:spcBef>
              <a:buSzPct val="100000"/>
              <a:buFont typeface="Wingdings" panose="05000000000000000000" pitchFamily="2" charset="2"/>
              <a:buChar char="§"/>
              <a:tabLst/>
              <a:defRPr sz="1400"/>
            </a:lvl5pPr>
          </a:lstStyle>
          <a:p>
            <a:pPr lvl="0"/>
            <a:r>
              <a:rPr lang="en-US"/>
              <a:t>Please enter why you chose SAP. (Limit to 30 words)</a:t>
            </a:r>
          </a:p>
        </p:txBody>
      </p:sp>
      <p:sp>
        <p:nvSpPr>
          <p:cNvPr id="12" name="Text Placeholder 2">
            <a:extLst>
              <a:ext uri="{FF2B5EF4-FFF2-40B4-BE49-F238E27FC236}">
                <a16:creationId xmlns:a16="http://schemas.microsoft.com/office/drawing/2014/main" id="{B5C6920A-D64A-C681-1FA2-B856F03B6C42}"/>
              </a:ext>
            </a:extLst>
          </p:cNvPr>
          <p:cNvSpPr>
            <a:spLocks noGrp="1"/>
          </p:cNvSpPr>
          <p:nvPr>
            <p:ph type="body" sz="quarter" idx="20" hasCustomPrompt="1"/>
          </p:nvPr>
        </p:nvSpPr>
        <p:spPr>
          <a:xfrm>
            <a:off x="632198" y="1592583"/>
            <a:ext cx="5330026" cy="4716142"/>
          </a:xfrm>
        </p:spPr>
        <p:txBody>
          <a:bodyPr lIns="0" tIns="72000" rIns="72000" bIns="72000">
            <a:noAutofit/>
          </a:bodyPr>
          <a:lstStyle>
            <a:lvl1pPr marL="285750" indent="-285750" algn="l" defTabSz="1088558" rtl="0" eaLnBrk="1" latinLnBrk="0" hangingPunct="1">
              <a:spcBef>
                <a:spcPts val="600"/>
              </a:spcBef>
              <a:buClr>
                <a:schemeClr val="accent3"/>
              </a:buClr>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Project Objectives: Describe the key objective(s) of your project. Please include details such as any specific guidelines or requirements that had to be addressed with the deployed solution, key design points used to come up with the desired use case. You may use bullets. (Limit to 100 words)</a:t>
            </a:r>
          </a:p>
        </p:txBody>
      </p:sp>
      <p:sp>
        <p:nvSpPr>
          <p:cNvPr id="19" name="TextBox 18">
            <a:extLst>
              <a:ext uri="{FF2B5EF4-FFF2-40B4-BE49-F238E27FC236}">
                <a16:creationId xmlns:a16="http://schemas.microsoft.com/office/drawing/2014/main" id="{B4071723-DDE5-E807-7725-E8EF8CD067B0}"/>
              </a:ext>
            </a:extLst>
          </p:cNvPr>
          <p:cNvSpPr txBox="1"/>
          <p:nvPr userDrawn="1"/>
        </p:nvSpPr>
        <p:spPr>
          <a:xfrm>
            <a:off x="6204749" y="1284806"/>
            <a:ext cx="2853483" cy="307777"/>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3"/>
                </a:solidFill>
                <a:ea typeface="Arial Unicode MS" pitchFamily="34" charset="-128"/>
                <a:cs typeface="Arial Unicode MS" pitchFamily="34" charset="-128"/>
              </a:defRPr>
            </a:lvl1pPr>
          </a:lstStyle>
          <a:p>
            <a:pPr lvl="0"/>
            <a:r>
              <a:rPr lang="en-US">
                <a:solidFill>
                  <a:schemeClr val="accent1"/>
                </a:solidFill>
              </a:rPr>
              <a:t>Why SAP</a:t>
            </a:r>
          </a:p>
        </p:txBody>
      </p:sp>
      <p:sp>
        <p:nvSpPr>
          <p:cNvPr id="20" name="TextBox 19">
            <a:extLst>
              <a:ext uri="{FF2B5EF4-FFF2-40B4-BE49-F238E27FC236}">
                <a16:creationId xmlns:a16="http://schemas.microsoft.com/office/drawing/2014/main" id="{21BC3BA2-5E53-5B75-3177-010F0DE12EE7}"/>
              </a:ext>
            </a:extLst>
          </p:cNvPr>
          <p:cNvSpPr txBox="1"/>
          <p:nvPr userDrawn="1"/>
        </p:nvSpPr>
        <p:spPr>
          <a:xfrm>
            <a:off x="632197" y="1274932"/>
            <a:ext cx="2276229" cy="310896"/>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pPr lvl="0"/>
            <a:r>
              <a:rPr lang="en-US" noProof="0">
                <a:solidFill>
                  <a:schemeClr val="accent3"/>
                </a:solidFill>
              </a:rPr>
              <a:t>Project </a:t>
            </a:r>
            <a:r>
              <a:rPr lang="en-US">
                <a:solidFill>
                  <a:schemeClr val="accent3"/>
                </a:solidFill>
              </a:rPr>
              <a:t>Objectives</a:t>
            </a:r>
            <a:endParaRPr lang="en-US" noProof="0">
              <a:solidFill>
                <a:schemeClr val="accent3"/>
              </a:solidFill>
            </a:endParaRPr>
          </a:p>
        </p:txBody>
      </p:sp>
      <p:cxnSp>
        <p:nvCxnSpPr>
          <p:cNvPr id="22" name="Straight Connector 21">
            <a:extLst>
              <a:ext uri="{FF2B5EF4-FFF2-40B4-BE49-F238E27FC236}">
                <a16:creationId xmlns:a16="http://schemas.microsoft.com/office/drawing/2014/main" id="{8FC7C1E0-EFA5-DC0E-4372-DBDD75D69222}"/>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2F2BF9E-5D8F-5D9D-A027-28723E574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7873" y="180817"/>
            <a:ext cx="876902" cy="679402"/>
          </a:xfrm>
          <a:prstGeom prst="rect">
            <a:avLst/>
          </a:prstGeom>
        </p:spPr>
      </p:pic>
      <p:sp>
        <p:nvSpPr>
          <p:cNvPr id="11" name="TextBox 10">
            <a:extLst>
              <a:ext uri="{FF2B5EF4-FFF2-40B4-BE49-F238E27FC236}">
                <a16:creationId xmlns:a16="http://schemas.microsoft.com/office/drawing/2014/main" id="{AE8B24E7-BCBD-4B6A-A421-43F383F18497}"/>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Challenges and Objectives 2 of 2</a:t>
            </a:r>
          </a:p>
        </p:txBody>
      </p:sp>
    </p:spTree>
    <p:extLst>
      <p:ext uri="{BB962C8B-B14F-4D97-AF65-F5344CB8AC3E}">
        <p14:creationId xmlns:p14="http://schemas.microsoft.com/office/powerpoint/2010/main" val="100854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Z_8_Project Detail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9E066200-9859-9E46-8248-A509B131787C}"/>
              </a:ext>
            </a:extLst>
          </p:cNvPr>
          <p:cNvSpPr>
            <a:spLocks noGrp="1"/>
          </p:cNvSpPr>
          <p:nvPr>
            <p:ph type="body" sz="quarter" idx="14" hasCustomPrompt="1"/>
          </p:nvPr>
        </p:nvSpPr>
        <p:spPr>
          <a:xfrm>
            <a:off x="625474" y="1260000"/>
            <a:ext cx="10902702" cy="2041465"/>
          </a:xfrm>
        </p:spPr>
        <p:txBody>
          <a:bodyPr>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a:lvl1pPr>
            <a:lvl2pPr marL="285750" indent="-285750">
              <a:buFont typeface="Wingdings" panose="05000000000000000000" pitchFamily="2" charset="2"/>
              <a:buChar char="§"/>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a:t>Please describe the project or use case. A more comprehensive description of the business problem being addressed and solution that led to the outcome and results. Below are some thought-provoking questions to position your story/use case and to present what happened. Why was there a need for this project within your organization and what were the pain points you were addressing? What were the implementation highlights? What drove your decision? Who supported the project internally? How long did the project take? What were the key differentiators between SAP and the competition? How did you use organizational change management to transform the business? (Do not list the functions and features of the SAP products). Bullets are acceptable here as well as paragraph form, depending on what works best for your story. </a:t>
            </a:r>
            <a:r>
              <a:rPr lang="en-US" noProof="0"/>
              <a:t>(Limit to 100 words)</a:t>
            </a:r>
            <a:endParaRPr lang="en-US"/>
          </a:p>
        </p:txBody>
      </p:sp>
      <p:sp>
        <p:nvSpPr>
          <p:cNvPr id="13" name="TextBox 12">
            <a:extLst>
              <a:ext uri="{FF2B5EF4-FFF2-40B4-BE49-F238E27FC236}">
                <a16:creationId xmlns:a16="http://schemas.microsoft.com/office/drawing/2014/main" id="{5C6E1DFA-C962-F544-BD04-61522455CF63}"/>
              </a:ext>
            </a:extLst>
          </p:cNvPr>
          <p:cNvSpPr txBox="1"/>
          <p:nvPr userDrawn="1"/>
        </p:nvSpPr>
        <p:spPr>
          <a:xfrm>
            <a:off x="625475"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Project or Use Case Details</a:t>
            </a:r>
          </a:p>
        </p:txBody>
      </p:sp>
      <p:sp>
        <p:nvSpPr>
          <p:cNvPr id="14" name="Text Placeholder 2">
            <a:extLst>
              <a:ext uri="{FF2B5EF4-FFF2-40B4-BE49-F238E27FC236}">
                <a16:creationId xmlns:a16="http://schemas.microsoft.com/office/drawing/2014/main" id="{D59E8F98-E25C-AAA0-5AF5-DC40B96210F7}"/>
              </a:ext>
            </a:extLst>
          </p:cNvPr>
          <p:cNvSpPr>
            <a:spLocks noGrp="1"/>
          </p:cNvSpPr>
          <p:nvPr>
            <p:ph type="body" sz="quarter" idx="19" hasCustomPrompt="1"/>
          </p:nvPr>
        </p:nvSpPr>
        <p:spPr>
          <a:xfrm>
            <a:off x="6211099" y="3761283"/>
            <a:ext cx="5323676" cy="2547442"/>
          </a:xfrm>
        </p:spPr>
        <p:txBody>
          <a:bodyPr lIns="0" tIns="72000" rIns="72000" bIns="72000">
            <a:noAutofit/>
          </a:bodyPr>
          <a:lstStyle>
            <a:lvl1pPr marL="285750" indent="-285750" algn="l" defTabSz="1088558" rtl="0" eaLnBrk="1" latinLnBrk="0" hangingPunct="1">
              <a:spcBef>
                <a:spcPts val="600"/>
              </a:spcBef>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457200" indent="-285750">
              <a:spcBef>
                <a:spcPts val="600"/>
              </a:spcBef>
              <a:buSzPct val="100000"/>
              <a:buFont typeface="Wingdings" panose="05000000000000000000" pitchFamily="2" charset="2"/>
              <a:buChar char="§"/>
              <a:tabLst/>
              <a:defRPr sz="1400"/>
            </a:lvl5pPr>
          </a:lstStyle>
          <a:p>
            <a:pPr lvl="0"/>
            <a:r>
              <a:rPr lang="en-US"/>
              <a:t>Describe the process post implementation of SAP solutions. You may use bullets and include supporting process flow diagram. (Limit to 100 words)</a:t>
            </a:r>
          </a:p>
        </p:txBody>
      </p:sp>
      <p:sp>
        <p:nvSpPr>
          <p:cNvPr id="15" name="Text Placeholder 2">
            <a:extLst>
              <a:ext uri="{FF2B5EF4-FFF2-40B4-BE49-F238E27FC236}">
                <a16:creationId xmlns:a16="http://schemas.microsoft.com/office/drawing/2014/main" id="{04D971CF-344D-5A7D-C42A-2B32DB47A58C}"/>
              </a:ext>
            </a:extLst>
          </p:cNvPr>
          <p:cNvSpPr>
            <a:spLocks noGrp="1"/>
          </p:cNvSpPr>
          <p:nvPr>
            <p:ph type="body" sz="quarter" idx="20" hasCustomPrompt="1"/>
          </p:nvPr>
        </p:nvSpPr>
        <p:spPr>
          <a:xfrm>
            <a:off x="632198" y="3761283"/>
            <a:ext cx="5323676" cy="2547442"/>
          </a:xfrm>
        </p:spPr>
        <p:txBody>
          <a:bodyPr lIns="0" tIns="72000" rIns="72000" bIns="72000">
            <a:noAutofit/>
          </a:bodyPr>
          <a:lstStyle>
            <a:lvl1pPr marL="285750" indent="-285750" algn="l" defTabSz="1088558" rtl="0" eaLnBrk="1" latinLnBrk="0" hangingPunct="1">
              <a:spcBef>
                <a:spcPts val="600"/>
              </a:spcBef>
              <a:buClr>
                <a:schemeClr val="accent3"/>
              </a:buClr>
              <a:buSzPct val="100000"/>
              <a:buFont typeface="Wingdings" panose="05000000000000000000" pitchFamily="2" charset="2"/>
              <a:buChar char="§"/>
              <a:tabLst/>
              <a:defRPr lang="en-US" sz="1400" b="0" kern="1200" dirty="0">
                <a:solidFill>
                  <a:schemeClr val="tx1"/>
                </a:solidFill>
                <a:latin typeface="+mn-lt"/>
                <a:ea typeface="+mn-ea"/>
                <a:cs typeface="+mn-cs"/>
              </a:defRPr>
            </a:lvl1pPr>
            <a:lvl2pPr>
              <a:defRPr sz="1600"/>
            </a:lvl2pPr>
            <a:lvl5pPr marL="171450" indent="0">
              <a:spcBef>
                <a:spcPts val="600"/>
              </a:spcBef>
              <a:buSzPct val="100000"/>
              <a:buFont typeface="Arial" panose="020B0604020202020204" pitchFamily="34" charset="0"/>
              <a:buNone/>
              <a:tabLst/>
              <a:defRPr sz="1400"/>
            </a:lvl5pPr>
          </a:lstStyle>
          <a:p>
            <a:pPr lvl="0"/>
            <a:r>
              <a:rPr lang="en-US"/>
              <a:t>Describe the process before implementing SAP solutions. You may use bullets and include supporting process flow diagram. (Limit to 100 words)</a:t>
            </a:r>
          </a:p>
        </p:txBody>
      </p:sp>
      <p:sp>
        <p:nvSpPr>
          <p:cNvPr id="16" name="TextBox 15">
            <a:extLst>
              <a:ext uri="{FF2B5EF4-FFF2-40B4-BE49-F238E27FC236}">
                <a16:creationId xmlns:a16="http://schemas.microsoft.com/office/drawing/2014/main" id="{B6C173EA-6DC8-7A70-33EE-2DB2277A25B0}"/>
              </a:ext>
            </a:extLst>
          </p:cNvPr>
          <p:cNvSpPr txBox="1"/>
          <p:nvPr userDrawn="1"/>
        </p:nvSpPr>
        <p:spPr>
          <a:xfrm>
            <a:off x="6211099" y="3445342"/>
            <a:ext cx="2850084" cy="307777"/>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3"/>
                </a:solidFill>
                <a:ea typeface="Arial Unicode MS" pitchFamily="34" charset="-128"/>
                <a:cs typeface="Arial Unicode MS" pitchFamily="34" charset="-128"/>
              </a:defRPr>
            </a:lvl1pPr>
          </a:lstStyle>
          <a:p>
            <a:pPr lvl="0"/>
            <a:r>
              <a:rPr lang="en-US">
                <a:solidFill>
                  <a:schemeClr val="accent1"/>
                </a:solidFill>
              </a:rPr>
              <a:t>Process After</a:t>
            </a:r>
          </a:p>
        </p:txBody>
      </p:sp>
      <p:sp>
        <p:nvSpPr>
          <p:cNvPr id="17" name="TextBox 16">
            <a:extLst>
              <a:ext uri="{FF2B5EF4-FFF2-40B4-BE49-F238E27FC236}">
                <a16:creationId xmlns:a16="http://schemas.microsoft.com/office/drawing/2014/main" id="{CCB48C2F-E0F5-9D5F-B870-2FAA2441D2F1}"/>
              </a:ext>
            </a:extLst>
          </p:cNvPr>
          <p:cNvSpPr txBox="1"/>
          <p:nvPr userDrawn="1"/>
        </p:nvSpPr>
        <p:spPr>
          <a:xfrm>
            <a:off x="632197" y="3435468"/>
            <a:ext cx="2273517" cy="310896"/>
          </a:xfrm>
          <a:prstGeom prst="rect">
            <a:avLst/>
          </a:prstGeom>
          <a:noFill/>
        </p:spPr>
        <p:txBody>
          <a:bodyPr wrap="none" lIns="0" tIns="0" rIns="0" bIns="0" rtlCol="0">
            <a:noAutofit/>
          </a:bodyPr>
          <a:lstStyle>
            <a:defPPr>
              <a:defRPr lang="de-DE"/>
            </a:defPPr>
            <a:lvl1pPr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pPr lvl="0"/>
            <a:r>
              <a:rPr lang="en-US" noProof="0">
                <a:solidFill>
                  <a:schemeClr val="accent3"/>
                </a:solidFill>
              </a:rPr>
              <a:t>Process Before</a:t>
            </a:r>
          </a:p>
        </p:txBody>
      </p:sp>
      <p:cxnSp>
        <p:nvCxnSpPr>
          <p:cNvPr id="11" name="Straight Connector 10">
            <a:extLst>
              <a:ext uri="{FF2B5EF4-FFF2-40B4-BE49-F238E27FC236}">
                <a16:creationId xmlns:a16="http://schemas.microsoft.com/office/drawing/2014/main" id="{C0601FC5-547B-3166-2462-AE579EE6EC71}"/>
              </a:ext>
            </a:extLst>
          </p:cNvPr>
          <p:cNvCxnSpPr>
            <a:cxnSpLocks/>
          </p:cNvCxnSpPr>
          <p:nvPr userDrawn="1"/>
        </p:nvCxnSpPr>
        <p:spPr>
          <a:xfrm>
            <a:off x="651123" y="1048408"/>
            <a:ext cx="10902702" cy="0"/>
          </a:xfrm>
          <a:prstGeom prst="line">
            <a:avLst/>
          </a:prstGeom>
          <a:ln w="44450" cap="rnd">
            <a:gradFill flip="none" rotWithShape="1">
              <a:gsLst>
                <a:gs pos="15000">
                  <a:schemeClr val="accent3"/>
                </a:gs>
                <a:gs pos="51000">
                  <a:srgbClr val="3F8F8F"/>
                </a:gs>
                <a:gs pos="85000">
                  <a:schemeClr val="accent1"/>
                </a:gs>
              </a:gsLst>
              <a:lin ang="0" scaled="1"/>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3517B324-CC19-5E5E-3D69-0E3B593A84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5278" y="207168"/>
            <a:ext cx="945503" cy="593013"/>
          </a:xfrm>
          <a:prstGeom prst="rect">
            <a:avLst/>
          </a:prstGeom>
        </p:spPr>
      </p:pic>
    </p:spTree>
    <p:extLst>
      <p:ext uri="{BB962C8B-B14F-4D97-AF65-F5344CB8AC3E}">
        <p14:creationId xmlns:p14="http://schemas.microsoft.com/office/powerpoint/2010/main" val="279322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70711DE-F3FF-D3EA-AA5C-EF0355ABA8AE}"/>
              </a:ext>
            </a:extLst>
          </p:cNvPr>
          <p:cNvSpPr/>
          <p:nvPr userDrawn="1"/>
        </p:nvSpPr>
        <p:spPr bwMode="gray">
          <a:xfrm>
            <a:off x="0" y="268"/>
            <a:ext cx="336551" cy="6524357"/>
          </a:xfrm>
          <a:custGeom>
            <a:avLst/>
            <a:gdLst>
              <a:gd name="connsiteX0" fmla="*/ 336551 w 336551"/>
              <a:gd name="connsiteY0" fmla="*/ 0 h 6857732"/>
              <a:gd name="connsiteX1" fmla="*/ 336551 w 336551"/>
              <a:gd name="connsiteY1" fmla="*/ 6857732 h 6857732"/>
              <a:gd name="connsiteX2" fmla="*/ 0 w 336551"/>
              <a:gd name="connsiteY2" fmla="*/ 6857732 h 6857732"/>
              <a:gd name="connsiteX3" fmla="*/ 0 w 336551"/>
              <a:gd name="connsiteY3" fmla="*/ 332011 h 6857732"/>
              <a:gd name="connsiteX4" fmla="*/ 336551 w 336551"/>
              <a:gd name="connsiteY4" fmla="*/ 0 h 685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1" h="6857732">
                <a:moveTo>
                  <a:pt x="336551" y="0"/>
                </a:moveTo>
                <a:lnTo>
                  <a:pt x="336551" y="6857732"/>
                </a:lnTo>
                <a:lnTo>
                  <a:pt x="0" y="6857732"/>
                </a:lnTo>
                <a:lnTo>
                  <a:pt x="0" y="332011"/>
                </a:lnTo>
                <a:lnTo>
                  <a:pt x="336551" y="0"/>
                </a:lnTo>
                <a:close/>
              </a:path>
            </a:pathLst>
          </a:custGeom>
          <a:gradFill flip="none" rotWithShape="1">
            <a:gsLst>
              <a:gs pos="0">
                <a:schemeClr val="accent3"/>
              </a:gs>
              <a:gs pos="51000">
                <a:srgbClr val="3F8F8F"/>
              </a:gs>
              <a:gs pos="100000">
                <a:schemeClr val="accent1"/>
              </a:gs>
            </a:gsLst>
            <a:lin ang="5400000" scaled="1"/>
            <a:tileRect/>
          </a:gradFill>
          <a:ln w="6350" algn="ctr">
            <a:noFill/>
            <a:miter lim="800000"/>
            <a:headEnd/>
            <a:tailEnd/>
          </a:ln>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3" name="Freeform: Shape 22">
            <a:extLst>
              <a:ext uri="{FF2B5EF4-FFF2-40B4-BE49-F238E27FC236}">
                <a16:creationId xmlns:a16="http://schemas.microsoft.com/office/drawing/2014/main" id="{2D687144-5005-63FF-198D-D07867B5EC1B}"/>
              </a:ext>
            </a:extLst>
          </p:cNvPr>
          <p:cNvSpPr/>
          <p:nvPr userDrawn="1"/>
        </p:nvSpPr>
        <p:spPr bwMode="gray">
          <a:xfrm>
            <a:off x="1" y="6524625"/>
            <a:ext cx="11860071" cy="333376"/>
          </a:xfrm>
          <a:custGeom>
            <a:avLst/>
            <a:gdLst>
              <a:gd name="connsiteX0" fmla="*/ 0 w 11860071"/>
              <a:gd name="connsiteY0" fmla="*/ 0 h 333376"/>
              <a:gd name="connsiteX1" fmla="*/ 11860071 w 11860071"/>
              <a:gd name="connsiteY1" fmla="*/ 0 h 333376"/>
              <a:gd name="connsiteX2" fmla="*/ 11531192 w 11860071"/>
              <a:gd name="connsiteY2" fmla="*/ 333376 h 333376"/>
              <a:gd name="connsiteX3" fmla="*/ 0 w 11860071"/>
              <a:gd name="connsiteY3" fmla="*/ 333376 h 333376"/>
              <a:gd name="connsiteX4" fmla="*/ 0 w 11860071"/>
              <a:gd name="connsiteY4" fmla="*/ 0 h 33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0071" h="333376">
                <a:moveTo>
                  <a:pt x="0" y="0"/>
                </a:moveTo>
                <a:lnTo>
                  <a:pt x="11860071" y="0"/>
                </a:lnTo>
                <a:lnTo>
                  <a:pt x="11531192" y="333376"/>
                </a:lnTo>
                <a:lnTo>
                  <a:pt x="0" y="333376"/>
                </a:lnTo>
                <a:lnTo>
                  <a:pt x="0" y="0"/>
                </a:lnTo>
                <a:close/>
              </a:path>
            </a:pathLst>
          </a:custGeom>
          <a:gradFill flip="none" rotWithShape="1">
            <a:gsLst>
              <a:gs pos="0">
                <a:schemeClr val="accent3"/>
              </a:gs>
              <a:gs pos="51000">
                <a:srgbClr val="3F8F8F"/>
              </a:gs>
              <a:gs pos="100000">
                <a:schemeClr val="accent1"/>
              </a:gs>
            </a:gsLst>
            <a:lin ang="10800000" scaled="1"/>
            <a:tileRect/>
          </a:gradFill>
          <a:ln w="6350" algn="ctr">
            <a:noFill/>
            <a:miter lim="800000"/>
            <a:headEnd/>
            <a:tailEnd/>
          </a:ln>
        </p:spPr>
        <p:txBody>
          <a:bodyPr wrap="square" lIns="90000" tIns="72000" rIns="90000" bIns="72000" rtlCol="0" anchor="ctr">
            <a:noAutofit/>
          </a:bodyPr>
          <a:lstStyle/>
          <a:p>
            <a:pPr marR="0" lvl="0" algn="ctr" defTabSz="914400" fontAlgn="base">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3" name="Text Placeholder 2"/>
          <p:cNvSpPr>
            <a:spLocks noGrp="1"/>
          </p:cNvSpPr>
          <p:nvPr userDrawn="1">
            <p:ph type="body" idx="1"/>
          </p:nvPr>
        </p:nvSpPr>
        <p:spPr bwMode="gray">
          <a:xfrm>
            <a:off x="1310326" y="1620000"/>
            <a:ext cx="10548298" cy="4230235"/>
          </a:xfrm>
          <a:prstGeom prst="rect">
            <a:avLst/>
          </a:prstGeom>
        </p:spPr>
        <p:txBody>
          <a:bodyPr vert="horz" wrap="square"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p:ph type="title"/>
          </p:nvPr>
        </p:nvSpPr>
        <p:spPr bwMode="gray">
          <a:xfrm>
            <a:off x="1310326" y="512763"/>
            <a:ext cx="10548298" cy="369332"/>
          </a:xfrm>
          <a:prstGeom prst="rect">
            <a:avLst/>
          </a:prstGeom>
        </p:spPr>
        <p:txBody>
          <a:bodyPr vert="horz" wrap="square" lIns="0" tIns="0" rIns="0" bIns="0" rtlCol="0" anchor="ctr" anchorCtr="0">
            <a:noAutofit/>
          </a:bodyPr>
          <a:lstStyle/>
          <a:p>
            <a:r>
              <a:rPr lang="en-US" noProof="0"/>
              <a:t>Insert page title (sentence case)</a:t>
            </a:r>
          </a:p>
        </p:txBody>
      </p:sp>
      <p:sp>
        <p:nvSpPr>
          <p:cNvPr id="4" name="Rectangle 3">
            <a:extLst>
              <a:ext uri="{FF2B5EF4-FFF2-40B4-BE49-F238E27FC236}">
                <a16:creationId xmlns:a16="http://schemas.microsoft.com/office/drawing/2014/main" id="{EFE9930A-E17D-65F8-5C85-C22B604BAAD1}"/>
              </a:ext>
            </a:extLst>
          </p:cNvPr>
          <p:cNvSpPr/>
          <p:nvPr userDrawn="1"/>
        </p:nvSpPr>
        <p:spPr bwMode="gray">
          <a:xfrm>
            <a:off x="336551" y="0"/>
            <a:ext cx="11522074" cy="6524625"/>
          </a:xfrm>
          <a:prstGeom prst="rect">
            <a:avLst/>
          </a:prstGeom>
          <a:solidFill>
            <a:schemeClr val="bg1"/>
          </a:solidFill>
          <a:ln w="6350" algn="ctr">
            <a:noFill/>
            <a:miter lim="800000"/>
            <a:headEnd/>
            <a:tailEnd/>
          </a:ln>
          <a:effectLst>
            <a:outerShdw blurRad="317500" dist="127000" dir="8100000" algn="tr"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Slide number">
            <a:extLst>
              <a:ext uri="{FF2B5EF4-FFF2-40B4-BE49-F238E27FC236}">
                <a16:creationId xmlns:a16="http://schemas.microsoft.com/office/drawing/2014/main" id="{D8C82AA9-CE42-EE74-2BD9-0D3ADD333833}"/>
              </a:ext>
            </a:extLst>
          </p:cNvPr>
          <p:cNvSpPr txBox="1"/>
          <p:nvPr userDrawn="1"/>
        </p:nvSpPr>
        <p:spPr bwMode="black">
          <a:xfrm>
            <a:off x="11269431" y="6625473"/>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8" name="Classification">
            <a:extLst>
              <a:ext uri="{FF2B5EF4-FFF2-40B4-BE49-F238E27FC236}">
                <a16:creationId xmlns:a16="http://schemas.microsoft.com/office/drawing/2014/main" id="{3FAF68F0-CB10-E100-4C8D-BB88219256AF}"/>
              </a:ext>
            </a:extLst>
          </p:cNvPr>
          <p:cNvSpPr txBox="1"/>
          <p:nvPr userDrawn="1"/>
        </p:nvSpPr>
        <p:spPr bwMode="black">
          <a:xfrm>
            <a:off x="2647204" y="6644523"/>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p>
        </p:txBody>
      </p:sp>
      <p:sp>
        <p:nvSpPr>
          <p:cNvPr id="19" name="Copyright">
            <a:extLst>
              <a:ext uri="{FF2B5EF4-FFF2-40B4-BE49-F238E27FC236}">
                <a16:creationId xmlns:a16="http://schemas.microsoft.com/office/drawing/2014/main" id="{B4A5B129-2ECA-D083-385B-1F3BC1F455BF}"/>
              </a:ext>
            </a:extLst>
          </p:cNvPr>
          <p:cNvSpPr txBox="1"/>
          <p:nvPr userDrawn="1"/>
        </p:nvSpPr>
        <p:spPr bwMode="black">
          <a:xfrm>
            <a:off x="336550" y="6644523"/>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2022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808" r:id="rId1"/>
    <p:sldLayoutId id="2147483788" r:id="rId2"/>
    <p:sldLayoutId id="2147483891" r:id="rId3"/>
    <p:sldLayoutId id="2147483785" r:id="rId4"/>
    <p:sldLayoutId id="2147483885" r:id="rId5"/>
    <p:sldLayoutId id="2147483774" r:id="rId6"/>
    <p:sldLayoutId id="2147483882" r:id="rId7"/>
    <p:sldLayoutId id="2147483789" r:id="rId8"/>
    <p:sldLayoutId id="2147483776" r:id="rId9"/>
    <p:sldLayoutId id="2147483883" r:id="rId10"/>
    <p:sldLayoutId id="2147483886" r:id="rId11"/>
    <p:sldLayoutId id="2147483778" r:id="rId12"/>
    <p:sldLayoutId id="2147483874" r:id="rId13"/>
    <p:sldLayoutId id="2147483875" r:id="rId14"/>
    <p:sldLayoutId id="2147483876" r:id="rId15"/>
    <p:sldLayoutId id="2147483805" r:id="rId1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 userDrawn="1">
          <p15:clr>
            <a:srgbClr val="F26B43"/>
          </p15:clr>
        </p15:guide>
        <p15:guide id="2" pos="7470" userDrawn="1">
          <p15:clr>
            <a:srgbClr val="F26B43"/>
          </p15:clr>
        </p15:guide>
        <p15:guide id="3" orient="horz" pos="323" userDrawn="1">
          <p15:clr>
            <a:srgbClr val="F26B43"/>
          </p15:clr>
        </p15:guide>
        <p15:guide id="4" orient="horz" pos="4110" userDrawn="1">
          <p15:clr>
            <a:srgbClr val="F26B43"/>
          </p15:clr>
        </p15:guide>
        <p15:guide id="5" orient="horz" pos="3974" userDrawn="1">
          <p15:clr>
            <a:srgbClr val="F26B43"/>
          </p15:clr>
        </p15:guide>
        <p15:guide id="6" pos="3841" userDrawn="1">
          <p15:clr>
            <a:srgbClr val="F26B43"/>
          </p15:clr>
        </p15:guide>
        <p15:guide id="7" pos="7266" userDrawn="1">
          <p15:clr>
            <a:srgbClr val="F26B43"/>
          </p15:clr>
        </p15:guide>
        <p15:guide id="8" pos="3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EE86C-8C62-243C-B0A6-BDB26560BE7D}"/>
              </a:ext>
            </a:extLst>
          </p:cNvPr>
          <p:cNvSpPr>
            <a:spLocks noGrp="1"/>
          </p:cNvSpPr>
          <p:nvPr>
            <p:ph type="title"/>
          </p:nvPr>
        </p:nvSpPr>
        <p:spPr>
          <a:xfrm>
            <a:off x="337148" y="3030638"/>
            <a:ext cx="6732955" cy="997196"/>
          </a:xfrm>
        </p:spPr>
        <p:txBody>
          <a:bodyPr/>
          <a:lstStyle/>
          <a:p>
            <a:r>
              <a:rPr lang="en-US" sz="3200" dirty="0"/>
              <a:t>SAP Innovation Awards 2023</a:t>
            </a:r>
          </a:p>
        </p:txBody>
      </p:sp>
      <p:sp>
        <p:nvSpPr>
          <p:cNvPr id="5" name="Text Placeholder 4">
            <a:extLst>
              <a:ext uri="{FF2B5EF4-FFF2-40B4-BE49-F238E27FC236}">
                <a16:creationId xmlns:a16="http://schemas.microsoft.com/office/drawing/2014/main" id="{E4538618-AF4A-115F-7053-87822576F76F}"/>
              </a:ext>
            </a:extLst>
          </p:cNvPr>
          <p:cNvSpPr>
            <a:spLocks noGrp="1"/>
          </p:cNvSpPr>
          <p:nvPr>
            <p:ph type="body" sz="quarter" idx="14"/>
          </p:nvPr>
        </p:nvSpPr>
        <p:spPr>
          <a:xfrm>
            <a:off x="337148" y="3742583"/>
            <a:ext cx="5760439" cy="570501"/>
          </a:xfrm>
        </p:spPr>
        <p:txBody>
          <a:bodyPr/>
          <a:lstStyle/>
          <a:p>
            <a:r>
              <a:rPr lang="en-US" sz="2400" dirty="0">
                <a:effectLst/>
                <a:latin typeface="Calibri" panose="020F0502020204030204" pitchFamily="34" charset="0"/>
                <a:ea typeface="Calibri" panose="020F0502020204030204" pitchFamily="34" charset="0"/>
              </a:rPr>
              <a:t>World-Class Scan-Based Trading </a:t>
            </a:r>
            <a:r>
              <a:rPr lang="en-US" sz="2400" dirty="0">
                <a:latin typeface="Calibri" panose="020F0502020204030204" pitchFamily="34" charset="0"/>
                <a:ea typeface="Calibri" panose="020F0502020204030204" pitchFamily="34" charset="0"/>
              </a:rPr>
              <a:t>S</a:t>
            </a:r>
            <a:r>
              <a:rPr lang="en-US" sz="2400" dirty="0">
                <a:effectLst/>
                <a:latin typeface="Calibri" panose="020F0502020204030204" pitchFamily="34" charset="0"/>
                <a:ea typeface="Calibri" panose="020F0502020204030204" pitchFamily="34" charset="0"/>
              </a:rPr>
              <a:t>olution</a:t>
            </a:r>
            <a:endParaRPr lang="en-US" sz="2400" dirty="0"/>
          </a:p>
        </p:txBody>
      </p:sp>
      <p:sp>
        <p:nvSpPr>
          <p:cNvPr id="7" name="Subtitle 3">
            <a:extLst>
              <a:ext uri="{FF2B5EF4-FFF2-40B4-BE49-F238E27FC236}">
                <a16:creationId xmlns:a16="http://schemas.microsoft.com/office/drawing/2014/main" id="{CA9E8C42-85FA-477D-80BF-A24C3DD3ACB3}"/>
              </a:ext>
            </a:extLst>
          </p:cNvPr>
          <p:cNvSpPr>
            <a:spLocks noGrp="1"/>
          </p:cNvSpPr>
          <p:nvPr>
            <p:ph type="subTitle" idx="1"/>
          </p:nvPr>
        </p:nvSpPr>
        <p:spPr>
          <a:xfrm>
            <a:off x="337148" y="4243070"/>
            <a:ext cx="5760440" cy="369332"/>
          </a:xfrm>
        </p:spPr>
        <p:txBody>
          <a:bodyPr/>
          <a:lstStyle/>
          <a:p>
            <a:r>
              <a:rPr lang="en-US" dirty="0"/>
              <a:t>Walgreens Boots Alliance</a:t>
            </a:r>
          </a:p>
        </p:txBody>
      </p:sp>
      <p:sp>
        <p:nvSpPr>
          <p:cNvPr id="2" name="Rectangle 1"/>
          <p:cNvSpPr/>
          <p:nvPr/>
        </p:nvSpPr>
        <p:spPr bwMode="gray">
          <a:xfrm>
            <a:off x="8132883" y="3742583"/>
            <a:ext cx="2180493" cy="9144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40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Winner</a:t>
            </a:r>
          </a:p>
        </p:txBody>
      </p:sp>
      <p:sp>
        <p:nvSpPr>
          <p:cNvPr id="4" name="Rectangle 3"/>
          <p:cNvSpPr/>
          <p:nvPr/>
        </p:nvSpPr>
        <p:spPr>
          <a:xfrm>
            <a:off x="6099175" y="4789593"/>
            <a:ext cx="6096000" cy="1255728"/>
          </a:xfrm>
          <a:prstGeom prst="rect">
            <a:avLst/>
          </a:prstGeom>
        </p:spPr>
        <p:txBody>
          <a:bodyPr>
            <a:spAutoFit/>
          </a:bodyPr>
          <a:lstStyle/>
          <a:p>
            <a:pPr marL="342900" marR="0" lvl="0" indent="-342900">
              <a:lnSpc>
                <a:spcPct val="105000"/>
              </a:lnSpc>
              <a:spcBef>
                <a:spcPts val="0"/>
              </a:spcBef>
              <a:spcAft>
                <a:spcPts val="0"/>
              </a:spcAft>
              <a:buClr>
                <a:srgbClr val="F0AB00"/>
              </a:buClr>
              <a:buFont typeface="Wingdings" panose="05000000000000000000" pitchFamily="2" charset="2"/>
              <a:buChar char=""/>
            </a:pPr>
            <a:r>
              <a:rPr lang="en-US" sz="2400" dirty="0">
                <a:latin typeface="Arial" panose="020B0604020202020204" pitchFamily="34" charset="0"/>
                <a:ea typeface="Calibri" panose="020F0502020204030204" pitchFamily="34" charset="0"/>
              </a:rPr>
              <a:t>Walgreens Boots Alliance is an SAP 10</a:t>
            </a:r>
            <a:r>
              <a:rPr lang="en-US" sz="2400" baseline="30000" dirty="0">
                <a:latin typeface="Arial" panose="020B0604020202020204" pitchFamily="34" charset="0"/>
                <a:ea typeface="Calibri" panose="020F0502020204030204" pitchFamily="34" charset="0"/>
              </a:rPr>
              <a:t>th</a:t>
            </a:r>
            <a:r>
              <a:rPr lang="en-US" sz="2400" dirty="0">
                <a:latin typeface="Arial" panose="020B0604020202020204" pitchFamily="34" charset="0"/>
                <a:ea typeface="Calibri" panose="020F0502020204030204" pitchFamily="34" charset="0"/>
              </a:rPr>
              <a:t> Anniversary Innovation Awards </a:t>
            </a:r>
            <a:r>
              <a:rPr lang="en-US" sz="2400">
                <a:latin typeface="Arial" panose="020B0604020202020204" pitchFamily="34" charset="0"/>
                <a:ea typeface="Calibri" panose="020F0502020204030204" pitchFamily="34" charset="0"/>
              </a:rPr>
              <a:t>2023 Winner! </a:t>
            </a:r>
            <a:r>
              <a:rPr lang="en-US" sz="2400" dirty="0">
                <a:solidFill>
                  <a:srgbClr val="000000"/>
                </a:solidFill>
                <a:latin typeface="Arial" panose="020B0604020202020204" pitchFamily="34" charset="0"/>
                <a:ea typeface="Calibri" panose="020F0502020204030204" pitchFamily="34" charset="0"/>
              </a:rPr>
              <a:t>Read our story</a:t>
            </a:r>
            <a:r>
              <a:rPr lang="en-US" sz="2400" b="1" dirty="0">
                <a:solidFill>
                  <a:srgbClr val="000000"/>
                </a:solidFill>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a:t>
            </a:r>
            <a:r>
              <a:rPr lang="en-US" sz="2400" dirty="0" err="1">
                <a:latin typeface="Arial" panose="020B0604020202020204" pitchFamily="34" charset="0"/>
                <a:ea typeface="Calibri" panose="020F0502020204030204" pitchFamily="34" charset="0"/>
              </a:rPr>
              <a:t>SAPinnovation</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10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5E335-C38E-4019-9B01-82C380AC5CA1}"/>
              </a:ext>
            </a:extLst>
          </p:cNvPr>
          <p:cNvPicPr>
            <a:picLocks noChangeAspect="1"/>
          </p:cNvPicPr>
          <p:nvPr/>
        </p:nvPicPr>
        <p:blipFill>
          <a:blip r:embed="rId2"/>
          <a:stretch>
            <a:fillRect/>
          </a:stretch>
        </p:blipFill>
        <p:spPr>
          <a:xfrm>
            <a:off x="423476" y="84405"/>
            <a:ext cx="12292227" cy="6969538"/>
          </a:xfrm>
          <a:prstGeom prst="rect">
            <a:avLst/>
          </a:prstGeom>
        </p:spPr>
      </p:pic>
    </p:spTree>
    <p:extLst>
      <p:ext uri="{BB962C8B-B14F-4D97-AF65-F5344CB8AC3E}">
        <p14:creationId xmlns:p14="http://schemas.microsoft.com/office/powerpoint/2010/main" val="47383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3D0B64-2CD8-4817-9472-90F3B1671706}"/>
              </a:ext>
            </a:extLst>
          </p:cNvPr>
          <p:cNvSpPr>
            <a:spLocks noGrp="1"/>
          </p:cNvSpPr>
          <p:nvPr>
            <p:ph type="body" sz="quarter" idx="14"/>
          </p:nvPr>
        </p:nvSpPr>
        <p:spPr/>
        <p:txBody>
          <a:bodyPr/>
          <a:lstStyle/>
          <a:p>
            <a:r>
              <a:rPr lang="en-US" dirty="0"/>
              <a:t>Since implementation, the new SAP-based SBT invoice creation process has been providing daily, actionable sales data to Walgreens vendors. This has created greater vendor satisfaction, which is a top goal for Walgreens. This also helps support the larger goal of transferring non-SBT vendors to the SBT model. This move not only benefits vendors, it offers a cash-flow benefit to Walgreens, as well as a reduction in the store staffing required for scanning-in merchandise upon delivery into the store, which has inherent potential for errors. With SBT, tracking of merchandise happens upon point-of-sale scanning. From there, the invoicing process begins, now less complicated and with significantly less </a:t>
            </a:r>
            <a:r>
              <a:rPr lang="en-US"/>
              <a:t>errors because of the switch to SAP.</a:t>
            </a:r>
            <a:endParaRPr lang="en-ZA" dirty="0"/>
          </a:p>
        </p:txBody>
      </p:sp>
    </p:spTree>
    <p:extLst>
      <p:ext uri="{BB962C8B-B14F-4D97-AF65-F5344CB8AC3E}">
        <p14:creationId xmlns:p14="http://schemas.microsoft.com/office/powerpoint/2010/main" val="388172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7">
            <a:extLst>
              <a:ext uri="{FF2B5EF4-FFF2-40B4-BE49-F238E27FC236}">
                <a16:creationId xmlns:a16="http://schemas.microsoft.com/office/drawing/2014/main" id="{BCDDEF2F-A9D5-4AA0-971C-F74D8833A5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353" y="1315091"/>
            <a:ext cx="10510463" cy="4613097"/>
          </a:xfrm>
          <a:prstGeom prst="rect">
            <a:avLst/>
          </a:prstGeom>
          <a:noFill/>
          <a:ln>
            <a:noFill/>
          </a:ln>
        </p:spPr>
      </p:pic>
    </p:spTree>
    <p:extLst>
      <p:ext uri="{BB962C8B-B14F-4D97-AF65-F5344CB8AC3E}">
        <p14:creationId xmlns:p14="http://schemas.microsoft.com/office/powerpoint/2010/main" val="383432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9">
            <a:extLst>
              <a:ext uri="{FF2B5EF4-FFF2-40B4-BE49-F238E27FC236}">
                <a16:creationId xmlns:a16="http://schemas.microsoft.com/office/drawing/2014/main" id="{99DFE40C-D9A3-40BD-977B-8EA92895E4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39" y="1366462"/>
            <a:ext cx="10489915" cy="4582275"/>
          </a:xfrm>
          <a:prstGeom prst="rect">
            <a:avLst/>
          </a:prstGeom>
          <a:noFill/>
          <a:ln>
            <a:noFill/>
          </a:ln>
        </p:spPr>
      </p:pic>
    </p:spTree>
    <p:extLst>
      <p:ext uri="{BB962C8B-B14F-4D97-AF65-F5344CB8AC3E}">
        <p14:creationId xmlns:p14="http://schemas.microsoft.com/office/powerpoint/2010/main" val="5327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10">
            <a:extLst>
              <a:ext uri="{FF2B5EF4-FFF2-40B4-BE49-F238E27FC236}">
                <a16:creationId xmlns:a16="http://schemas.microsoft.com/office/drawing/2014/main" id="{14A7D7F8-DB83-4CFA-A00A-2AEE82B4E3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207" y="1253446"/>
            <a:ext cx="10510463" cy="4705565"/>
          </a:xfrm>
          <a:prstGeom prst="rect">
            <a:avLst/>
          </a:prstGeom>
          <a:noFill/>
          <a:ln>
            <a:noFill/>
          </a:ln>
        </p:spPr>
      </p:pic>
    </p:spTree>
    <p:extLst>
      <p:ext uri="{BB962C8B-B14F-4D97-AF65-F5344CB8AC3E}">
        <p14:creationId xmlns:p14="http://schemas.microsoft.com/office/powerpoint/2010/main" val="42597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3FB9A-5499-4421-A732-EE8AB21491F0}"/>
              </a:ext>
            </a:extLst>
          </p:cNvPr>
          <p:cNvPicPr>
            <a:picLocks noChangeAspect="1"/>
          </p:cNvPicPr>
          <p:nvPr/>
        </p:nvPicPr>
        <p:blipFill>
          <a:blip r:embed="rId2"/>
          <a:stretch>
            <a:fillRect/>
          </a:stretch>
        </p:blipFill>
        <p:spPr>
          <a:xfrm>
            <a:off x="374454" y="1190090"/>
            <a:ext cx="3920144" cy="4724400"/>
          </a:xfrm>
          <a:prstGeom prst="rect">
            <a:avLst/>
          </a:prstGeom>
        </p:spPr>
      </p:pic>
      <p:pic>
        <p:nvPicPr>
          <p:cNvPr id="5" name="Picture 4">
            <a:extLst>
              <a:ext uri="{FF2B5EF4-FFF2-40B4-BE49-F238E27FC236}">
                <a16:creationId xmlns:a16="http://schemas.microsoft.com/office/drawing/2014/main" id="{5BD617AA-5B2E-4FBE-87D8-730CCDEAC203}"/>
              </a:ext>
            </a:extLst>
          </p:cNvPr>
          <p:cNvPicPr>
            <a:picLocks noChangeAspect="1"/>
          </p:cNvPicPr>
          <p:nvPr/>
        </p:nvPicPr>
        <p:blipFill>
          <a:blip r:embed="rId3"/>
          <a:stretch>
            <a:fillRect/>
          </a:stretch>
        </p:blipFill>
        <p:spPr>
          <a:xfrm>
            <a:off x="4890499" y="1190090"/>
            <a:ext cx="5839783" cy="5114925"/>
          </a:xfrm>
          <a:prstGeom prst="rect">
            <a:avLst/>
          </a:prstGeom>
        </p:spPr>
      </p:pic>
    </p:spTree>
    <p:extLst>
      <p:ext uri="{BB962C8B-B14F-4D97-AF65-F5344CB8AC3E}">
        <p14:creationId xmlns:p14="http://schemas.microsoft.com/office/powerpoint/2010/main" val="255764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E29D48-52FA-4A3B-9172-5FF43BE63C91}"/>
              </a:ext>
            </a:extLst>
          </p:cNvPr>
          <p:cNvPicPr>
            <a:picLocks noChangeAspect="1"/>
          </p:cNvPicPr>
          <p:nvPr/>
        </p:nvPicPr>
        <p:blipFill>
          <a:blip r:embed="rId2"/>
          <a:stretch>
            <a:fillRect/>
          </a:stretch>
        </p:blipFill>
        <p:spPr>
          <a:xfrm>
            <a:off x="449958" y="1212136"/>
            <a:ext cx="4193961" cy="4762500"/>
          </a:xfrm>
          <a:prstGeom prst="rect">
            <a:avLst/>
          </a:prstGeom>
        </p:spPr>
      </p:pic>
      <p:pic>
        <p:nvPicPr>
          <p:cNvPr id="7" name="Picture 6">
            <a:extLst>
              <a:ext uri="{FF2B5EF4-FFF2-40B4-BE49-F238E27FC236}">
                <a16:creationId xmlns:a16="http://schemas.microsoft.com/office/drawing/2014/main" id="{56F0CA79-89A2-441D-881B-C4DC179D656B}"/>
              </a:ext>
            </a:extLst>
          </p:cNvPr>
          <p:cNvPicPr>
            <a:picLocks noChangeAspect="1"/>
          </p:cNvPicPr>
          <p:nvPr/>
        </p:nvPicPr>
        <p:blipFill>
          <a:blip r:embed="rId3"/>
          <a:stretch>
            <a:fillRect/>
          </a:stretch>
        </p:blipFill>
        <p:spPr>
          <a:xfrm>
            <a:off x="5702158" y="1284055"/>
            <a:ext cx="5317072" cy="4613311"/>
          </a:xfrm>
          <a:prstGeom prst="rect">
            <a:avLst/>
          </a:prstGeom>
        </p:spPr>
      </p:pic>
    </p:spTree>
    <p:extLst>
      <p:ext uri="{BB962C8B-B14F-4D97-AF65-F5344CB8AC3E}">
        <p14:creationId xmlns:p14="http://schemas.microsoft.com/office/powerpoint/2010/main" val="27406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22232" y="1438692"/>
            <a:ext cx="3367453" cy="3291570"/>
          </a:xfrm>
          <a:prstGeom prst="rect">
            <a:avLst/>
          </a:prstGeom>
        </p:spPr>
      </p:pic>
      <p:pic>
        <p:nvPicPr>
          <p:cNvPr id="7" name="Picture 6"/>
          <p:cNvPicPr>
            <a:picLocks noChangeAspect="1"/>
          </p:cNvPicPr>
          <p:nvPr/>
        </p:nvPicPr>
        <p:blipFill>
          <a:blip r:embed="rId3"/>
          <a:stretch>
            <a:fillRect/>
          </a:stretch>
        </p:blipFill>
        <p:spPr>
          <a:xfrm>
            <a:off x="6673362" y="1591408"/>
            <a:ext cx="3886199" cy="3138854"/>
          </a:xfrm>
          <a:prstGeom prst="rect">
            <a:avLst/>
          </a:prstGeom>
        </p:spPr>
      </p:pic>
    </p:spTree>
    <p:extLst>
      <p:ext uri="{BB962C8B-B14F-4D97-AF65-F5344CB8AC3E}">
        <p14:creationId xmlns:p14="http://schemas.microsoft.com/office/powerpoint/2010/main" val="310044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6FEE8-2521-4F79-84B2-6055669FA033}"/>
              </a:ext>
            </a:extLst>
          </p:cNvPr>
          <p:cNvSpPr>
            <a:spLocks noGrp="1"/>
          </p:cNvSpPr>
          <p:nvPr>
            <p:ph type="body" sz="quarter" idx="15"/>
          </p:nvPr>
        </p:nvSpPr>
        <p:spPr/>
        <p:txBody>
          <a:bodyPr/>
          <a:lstStyle/>
          <a:p>
            <a:r>
              <a:rPr lang="en-US" dirty="0"/>
              <a:t>Deerfield. IL</a:t>
            </a:r>
          </a:p>
        </p:txBody>
      </p:sp>
      <p:sp>
        <p:nvSpPr>
          <p:cNvPr id="3" name="Text Placeholder 2">
            <a:extLst>
              <a:ext uri="{FF2B5EF4-FFF2-40B4-BE49-F238E27FC236}">
                <a16:creationId xmlns:a16="http://schemas.microsoft.com/office/drawing/2014/main" id="{76D846A4-5828-462A-BDCA-5EDCF35E865B}"/>
              </a:ext>
            </a:extLst>
          </p:cNvPr>
          <p:cNvSpPr>
            <a:spLocks noGrp="1"/>
          </p:cNvSpPr>
          <p:nvPr>
            <p:ph type="body" sz="quarter" idx="16"/>
          </p:nvPr>
        </p:nvSpPr>
        <p:spPr/>
        <p:txBody>
          <a:bodyPr/>
          <a:lstStyle/>
          <a:p>
            <a:r>
              <a:rPr lang="en-US" dirty="0"/>
              <a:t>325,000</a:t>
            </a:r>
          </a:p>
        </p:txBody>
      </p:sp>
      <p:sp>
        <p:nvSpPr>
          <p:cNvPr id="4" name="Text Placeholder 3">
            <a:extLst>
              <a:ext uri="{FF2B5EF4-FFF2-40B4-BE49-F238E27FC236}">
                <a16:creationId xmlns:a16="http://schemas.microsoft.com/office/drawing/2014/main" id="{B5967AE8-9F60-407F-8643-BDD83492B8D0}"/>
              </a:ext>
            </a:extLst>
          </p:cNvPr>
          <p:cNvSpPr>
            <a:spLocks noGrp="1"/>
          </p:cNvSpPr>
          <p:nvPr>
            <p:ph type="body" sz="quarter" idx="17"/>
          </p:nvPr>
        </p:nvSpPr>
        <p:spPr/>
        <p:txBody>
          <a:bodyPr>
            <a:normAutofit/>
          </a:bodyPr>
          <a:lstStyle/>
          <a:p>
            <a:r>
              <a:rPr lang="en-US" dirty="0">
                <a:effectLst/>
                <a:latin typeface="Arial" panose="020B0604020202020204" pitchFamily="34" charset="0"/>
                <a:cs typeface="Arial" panose="020B0604020202020204" pitchFamily="34" charset="0"/>
              </a:rPr>
              <a:t>https://www.walgreensbootsalliance.com/</a:t>
            </a:r>
            <a:endParaRPr lang="en-US" sz="1100" dirty="0">
              <a:solidFill>
                <a:srgbClr val="C00000"/>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D49B252-16FC-46E0-AA9E-C99FD70F58E7}"/>
              </a:ext>
            </a:extLst>
          </p:cNvPr>
          <p:cNvSpPr>
            <a:spLocks noGrp="1"/>
          </p:cNvSpPr>
          <p:nvPr>
            <p:ph type="body" sz="quarter" idx="18"/>
          </p:nvPr>
        </p:nvSpPr>
        <p:spPr/>
        <p:txBody>
          <a:bodyPr/>
          <a:lstStyle/>
          <a:p>
            <a:r>
              <a:rPr lang="en-US" dirty="0"/>
              <a:t>Our segment operates 8,886* drugstores in 50 states, the District of Columbia, Puerto Rico and the U.S. Virgin Islands. About 78 percent of the U.S. population lives within five miles of a Walgreens or Duane Reade pharmacy.</a:t>
            </a:r>
          </a:p>
          <a:p>
            <a:r>
              <a:rPr lang="en-US" dirty="0"/>
              <a:t>We sell prescription and non-prescription drugs, as well as a wide assortment of retail products, including health and wellness, beauty, personal care and consumables and general merchandise. We filled approximately 819.6 million prescriptions in fiscal 2022, including immunizations.</a:t>
            </a:r>
          </a:p>
          <a:p>
            <a:r>
              <a:rPr lang="en-US" dirty="0"/>
              <a:t>We are also focused on creating neighborhood health destinations within our stores, and a more modern pharmacy aligned to providing a wider range of healthcare services. Across the U.S., we have more than 85,000 healthcare service providers, including pharmacists, pharmacy technicians, nurse practitioners and other health-related professionals. Through them, in addition to our focus on providing high-quality, personalized patient care, we also expect to continue to play a growing role in government and employer efforts to control escalating healthcare costs.</a:t>
            </a:r>
          </a:p>
          <a:p>
            <a:r>
              <a:rPr lang="en-US" dirty="0"/>
              <a:t>We’ve taken further steps to develop these neighborhood health destinations, working with our strategic partners such as </a:t>
            </a:r>
            <a:r>
              <a:rPr lang="en-US" dirty="0" err="1"/>
              <a:t>VillageMD</a:t>
            </a:r>
            <a:r>
              <a:rPr lang="en-US" dirty="0"/>
              <a:t> to provide an integrated primary care and pharmacy model that aims to drive better health outcomes, reduce costs and provide a differentiated patient experience. </a:t>
            </a:r>
          </a:p>
        </p:txBody>
      </p:sp>
      <p:sp>
        <p:nvSpPr>
          <p:cNvPr id="6" name="Text Placeholder 5">
            <a:extLst>
              <a:ext uri="{FF2B5EF4-FFF2-40B4-BE49-F238E27FC236}">
                <a16:creationId xmlns:a16="http://schemas.microsoft.com/office/drawing/2014/main" id="{A540BCA7-89C0-4764-BA27-B47A926B9806}"/>
              </a:ext>
            </a:extLst>
          </p:cNvPr>
          <p:cNvSpPr>
            <a:spLocks noGrp="1"/>
          </p:cNvSpPr>
          <p:nvPr>
            <p:ph type="body" sz="quarter" idx="19"/>
          </p:nvPr>
        </p:nvSpPr>
        <p:spPr/>
        <p:txBody>
          <a:bodyPr>
            <a:normAutofit/>
          </a:bodyPr>
          <a:lstStyle/>
          <a:p>
            <a:r>
              <a:rPr lang="en-US" sz="1600" b="1" dirty="0">
                <a:solidFill>
                  <a:srgbClr val="C00000"/>
                </a:solidFill>
              </a:rPr>
              <a:t>Walgreens Boots Alliance</a:t>
            </a:r>
          </a:p>
        </p:txBody>
      </p:sp>
      <p:sp>
        <p:nvSpPr>
          <p:cNvPr id="7" name="Text Placeholder 6">
            <a:extLst>
              <a:ext uri="{FF2B5EF4-FFF2-40B4-BE49-F238E27FC236}">
                <a16:creationId xmlns:a16="http://schemas.microsoft.com/office/drawing/2014/main" id="{09F64E37-FFD5-4617-8AD3-675A13562928}"/>
              </a:ext>
            </a:extLst>
          </p:cNvPr>
          <p:cNvSpPr>
            <a:spLocks noGrp="1"/>
          </p:cNvSpPr>
          <p:nvPr>
            <p:ph type="body" sz="quarter" idx="21"/>
          </p:nvPr>
        </p:nvSpPr>
        <p:spPr/>
        <p:txBody>
          <a:bodyPr/>
          <a:lstStyle/>
          <a:p>
            <a:r>
              <a:rPr lang="en-US" dirty="0"/>
              <a:t>Retailer </a:t>
            </a:r>
          </a:p>
        </p:txBody>
      </p:sp>
    </p:spTree>
    <p:extLst>
      <p:ext uri="{BB962C8B-B14F-4D97-AF65-F5344CB8AC3E}">
        <p14:creationId xmlns:p14="http://schemas.microsoft.com/office/powerpoint/2010/main" val="66231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A2EB1-C0EB-4C65-9ED9-19F4BAE7698F}"/>
              </a:ext>
            </a:extLst>
          </p:cNvPr>
          <p:cNvSpPr>
            <a:spLocks noGrp="1"/>
          </p:cNvSpPr>
          <p:nvPr>
            <p:ph type="body" sz="quarter" idx="47"/>
          </p:nvPr>
        </p:nvSpPr>
        <p:spPr/>
        <p:txBody>
          <a:bodyPr>
            <a:normAutofit/>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To overcome the deficiencies of the Legacy process, Walgreens developed an enhanced, </a:t>
            </a:r>
            <a:r>
              <a:rPr lang="en-US" sz="1200" b="1" dirty="0">
                <a:effectLst/>
                <a:latin typeface="Arial" panose="020B0604020202020204" pitchFamily="34" charset="0"/>
                <a:ea typeface="Calibri" panose="020F0502020204030204" pitchFamily="34" charset="0"/>
                <a:cs typeface="Arial" panose="020B0604020202020204" pitchFamily="34" charset="0"/>
              </a:rPr>
              <a:t>daily</a:t>
            </a:r>
            <a:r>
              <a:rPr lang="en-US" sz="1200" dirty="0">
                <a:effectLst/>
                <a:latin typeface="Arial" panose="020B0604020202020204" pitchFamily="34" charset="0"/>
                <a:ea typeface="Calibri" panose="020F0502020204030204" pitchFamily="34" charset="0"/>
                <a:cs typeface="Arial" panose="020B0604020202020204" pitchFamily="34" charset="0"/>
              </a:rPr>
              <a:t> invoicing flow in SAP that provides data at the </a:t>
            </a:r>
            <a:r>
              <a:rPr lang="en-US" sz="1200" b="1" dirty="0">
                <a:effectLst/>
                <a:latin typeface="Arial" panose="020B0604020202020204" pitchFamily="34" charset="0"/>
                <a:ea typeface="Calibri" panose="020F0502020204030204" pitchFamily="34" charset="0"/>
                <a:cs typeface="Arial" panose="020B0604020202020204" pitchFamily="34" charset="0"/>
              </a:rPr>
              <a:t>article</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UPC</a:t>
            </a:r>
            <a:r>
              <a:rPr lang="en-US" sz="1200" dirty="0">
                <a:effectLst/>
                <a:latin typeface="Arial" panose="020B0604020202020204" pitchFamily="34" charset="0"/>
                <a:ea typeface="Calibri" panose="020F0502020204030204" pitchFamily="34" charset="0"/>
                <a:cs typeface="Arial" panose="020B0604020202020204" pitchFamily="34" charset="0"/>
              </a:rPr>
              <a:t>, and </a:t>
            </a:r>
            <a:r>
              <a:rPr lang="en-US" sz="1200" b="1" dirty="0">
                <a:effectLst/>
                <a:latin typeface="Arial" panose="020B0604020202020204" pitchFamily="34" charset="0"/>
                <a:ea typeface="Calibri" panose="020F0502020204030204" pitchFamily="34" charset="0"/>
                <a:cs typeface="Arial" panose="020B0604020202020204" pitchFamily="34" charset="0"/>
              </a:rPr>
              <a:t>store</a:t>
            </a:r>
            <a:r>
              <a:rPr lang="en-US" sz="1200" dirty="0">
                <a:effectLst/>
                <a:latin typeface="Arial" panose="020B0604020202020204" pitchFamily="34" charset="0"/>
                <a:ea typeface="Calibri" panose="020F0502020204030204" pitchFamily="34" charset="0"/>
                <a:cs typeface="Arial" panose="020B0604020202020204" pitchFamily="34" charset="0"/>
              </a:rPr>
              <a:t> level. </a:t>
            </a:r>
            <a:endParaRPr lang="en-US" sz="1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4256B13-F908-4555-B1A5-D47AB2CE592B}"/>
              </a:ext>
            </a:extLst>
          </p:cNvPr>
          <p:cNvSpPr>
            <a:spLocks noGrp="1"/>
          </p:cNvSpPr>
          <p:nvPr>
            <p:ph type="body" sz="quarter" idx="49"/>
          </p:nvPr>
        </p:nvSpPr>
        <p:spPr/>
        <p:txBody>
          <a:bodyPr>
            <a:noAutofit/>
          </a:bodyPr>
          <a:lstStyle/>
          <a:p>
            <a:r>
              <a:rPr lang="en-US" sz="1200" dirty="0">
                <a:latin typeface="Arial" panose="020B0604020202020204" pitchFamily="34" charset="0"/>
                <a:cs typeface="Arial" panose="020B0604020202020204" pitchFamily="34" charset="0"/>
              </a:rPr>
              <a:t>In addition to benefiting from consistently </a:t>
            </a:r>
            <a:r>
              <a:rPr lang="en-US" sz="1200" b="1" dirty="0">
                <a:latin typeface="Arial" panose="020B0604020202020204" pitchFamily="34" charset="0"/>
                <a:cs typeface="Arial" panose="020B0604020202020204" pitchFamily="34" charset="0"/>
              </a:rPr>
              <a:t>on-time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accurate</a:t>
            </a:r>
            <a:r>
              <a:rPr lang="en-US" sz="1200" dirty="0">
                <a:latin typeface="Arial" panose="020B0604020202020204" pitchFamily="34" charset="0"/>
                <a:cs typeface="Arial" panose="020B0604020202020204" pitchFamily="34" charset="0"/>
              </a:rPr>
              <a:t> payments, Walgreens vendors have also gained </a:t>
            </a:r>
            <a:r>
              <a:rPr lang="en-US" sz="1200" b="1" dirty="0">
                <a:latin typeface="Arial" panose="020B0604020202020204" pitchFamily="34" charset="0"/>
                <a:cs typeface="Arial" panose="020B0604020202020204" pitchFamily="34" charset="0"/>
              </a:rPr>
              <a:t>timely</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actionable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visibility</a:t>
            </a:r>
            <a:r>
              <a:rPr lang="en-US" sz="1200" dirty="0">
                <a:latin typeface="Arial" panose="020B0604020202020204" pitchFamily="34" charset="0"/>
                <a:cs typeface="Arial" panose="020B0604020202020204" pitchFamily="34" charset="0"/>
              </a:rPr>
              <a:t> into what is selling in each store. Because of this view, vendors are benefiting from:</a:t>
            </a:r>
          </a:p>
          <a:p>
            <a:pPr marL="290513" indent="-290513">
              <a:buFont typeface="Wingdings" panose="05000000000000000000" pitchFamily="2" charset="2"/>
              <a:buChar char="v"/>
            </a:pPr>
            <a:r>
              <a:rPr lang="en-US" sz="1200" dirty="0">
                <a:latin typeface="Arial" panose="020B0604020202020204" pitchFamily="34" charset="0"/>
                <a:cs typeface="Arial" panose="020B0604020202020204" pitchFamily="34" charset="0"/>
              </a:rPr>
              <a:t>Maximization of stock in individual stores </a:t>
            </a:r>
          </a:p>
          <a:p>
            <a:pPr marL="290513" indent="-290513">
              <a:buFont typeface="Wingdings" panose="05000000000000000000" pitchFamily="2" charset="2"/>
              <a:buChar char="v"/>
            </a:pPr>
            <a:r>
              <a:rPr lang="en-US" sz="1200" dirty="0">
                <a:latin typeface="Arial" panose="020B0604020202020204" pitchFamily="34" charset="0"/>
                <a:cs typeface="Arial" panose="020B0604020202020204" pitchFamily="34" charset="0"/>
              </a:rPr>
              <a:t>Better forecasting of product production </a:t>
            </a:r>
          </a:p>
          <a:p>
            <a:pPr marL="290513" indent="-290513">
              <a:buFont typeface="Wingdings" panose="05000000000000000000" pitchFamily="2" charset="2"/>
              <a:buChar char="v"/>
            </a:pPr>
            <a:r>
              <a:rPr lang="en-US" sz="1200" dirty="0">
                <a:latin typeface="Arial" panose="020B0604020202020204" pitchFamily="34" charset="0"/>
                <a:cs typeface="Arial" panose="020B0604020202020204" pitchFamily="34" charset="0"/>
              </a:rPr>
              <a:t>Minimized in-store scouting of inventory</a:t>
            </a:r>
          </a:p>
          <a:p>
            <a:pPr marL="290513" indent="-290513">
              <a:buFont typeface="Wingdings" panose="05000000000000000000" pitchFamily="2" charset="2"/>
              <a:buChar char="v"/>
            </a:pPr>
            <a:r>
              <a:rPr lang="en-US" sz="1200" dirty="0">
                <a:latin typeface="Arial" panose="020B0604020202020204" pitchFamily="34" charset="0"/>
                <a:cs typeface="Arial" panose="020B0604020202020204" pitchFamily="34" charset="0"/>
              </a:rPr>
              <a:t>Elimination of an invoicing person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7CDB5CB-748E-4783-AD93-F5C51E3A7C21}"/>
              </a:ext>
            </a:extLst>
          </p:cNvPr>
          <p:cNvSpPr>
            <a:spLocks noGrp="1"/>
          </p:cNvSpPr>
          <p:nvPr>
            <p:ph type="body" sz="quarter" idx="52"/>
          </p:nvPr>
        </p:nvSpPr>
        <p:spPr/>
        <p:txBody>
          <a:bodyPr>
            <a:noAutofit/>
          </a:bodyPr>
          <a:lstStyle/>
          <a:p>
            <a:r>
              <a:rPr lang="en-US" sz="1200" dirty="0">
                <a:latin typeface="Arial" panose="020B0604020202020204" pitchFamily="34" charset="0"/>
                <a:cs typeface="Arial" panose="020B0604020202020204" pitchFamily="34" charset="0"/>
              </a:rPr>
              <a:t>Walgreens was using an old process known as “Legacy”  that was running on a mainframe, outside of SAP to create invoices for paying its Scan-Based Trading (SBT) Vendors for sales activity. Since the point-of-sales data needed for generating the invoices was being stored within SAP, that data needed to be transferred out to Legacy. This transfer required several distinct interfaces that were contributing to data inaccuracies, which in turn were causing incorrect invoicing. In addition, since invoicing was run weekly for most vendors, they were not </a:t>
            </a:r>
            <a:r>
              <a:rPr lang="en-US" sz="1200" dirty="0">
                <a:effectLst/>
                <a:latin typeface="Arial" panose="020B0604020202020204" pitchFamily="34" charset="0"/>
                <a:ea typeface="Calibri" panose="020F0502020204030204" pitchFamily="34" charset="0"/>
                <a:cs typeface="Arial" panose="020B0604020202020204" pitchFamily="34" charset="0"/>
              </a:rPr>
              <a:t>receiving a timely delivery of the actionable information they needed.    </a:t>
            </a:r>
          </a:p>
          <a:p>
            <a:r>
              <a:rPr lang="en-US" sz="1200" dirty="0">
                <a:latin typeface="Arial" panose="020B0604020202020204" pitchFamily="34" charset="0"/>
                <a:cs typeface="Arial" panose="020B0604020202020204" pitchFamily="34" charset="0"/>
              </a:rPr>
              <a:t>,    </a:t>
            </a:r>
          </a:p>
        </p:txBody>
      </p:sp>
      <p:sp>
        <p:nvSpPr>
          <p:cNvPr id="6" name="Text Placeholder 5">
            <a:extLst>
              <a:ext uri="{FF2B5EF4-FFF2-40B4-BE49-F238E27FC236}">
                <a16:creationId xmlns:a16="http://schemas.microsoft.com/office/drawing/2014/main" id="{8FCE42C9-5C6F-44C0-B9E1-ABE1F67666ED}"/>
              </a:ext>
            </a:extLst>
          </p:cNvPr>
          <p:cNvSpPr>
            <a:spLocks noGrp="1"/>
          </p:cNvSpPr>
          <p:nvPr>
            <p:ph type="body" sz="quarter" idx="45"/>
          </p:nvPr>
        </p:nvSpPr>
        <p:spPr/>
        <p:txBody>
          <a:bodyPr/>
          <a:lstStyle/>
          <a:p>
            <a:r>
              <a:rPr lang="en-US" sz="2000" b="1" dirty="0">
                <a:solidFill>
                  <a:srgbClr val="C00000"/>
                </a:solidFill>
              </a:rPr>
              <a:t>Walgreens Boots Alliance</a:t>
            </a:r>
          </a:p>
        </p:txBody>
      </p:sp>
      <p:sp>
        <p:nvSpPr>
          <p:cNvPr id="7" name="Text Placeholder 6">
            <a:extLst>
              <a:ext uri="{FF2B5EF4-FFF2-40B4-BE49-F238E27FC236}">
                <a16:creationId xmlns:a16="http://schemas.microsoft.com/office/drawing/2014/main" id="{EB1A5355-A1C3-4889-86CA-A73C876CB253}"/>
              </a:ext>
            </a:extLst>
          </p:cNvPr>
          <p:cNvSpPr>
            <a:spLocks noGrp="1"/>
          </p:cNvSpPr>
          <p:nvPr>
            <p:ph type="body" sz="quarter" idx="50"/>
          </p:nvPr>
        </p:nvSpPr>
        <p:spPr/>
        <p:txBody>
          <a:bodyPr/>
          <a:lstStyle/>
          <a:p>
            <a:r>
              <a:rPr lang="en-US" dirty="0"/>
              <a:t>11%</a:t>
            </a:r>
          </a:p>
        </p:txBody>
      </p:sp>
      <p:sp>
        <p:nvSpPr>
          <p:cNvPr id="8" name="Text Placeholder 7">
            <a:extLst>
              <a:ext uri="{FF2B5EF4-FFF2-40B4-BE49-F238E27FC236}">
                <a16:creationId xmlns:a16="http://schemas.microsoft.com/office/drawing/2014/main" id="{FDBE7D18-22C4-42D7-9B45-52648CF1C17E}"/>
              </a:ext>
            </a:extLst>
          </p:cNvPr>
          <p:cNvSpPr>
            <a:spLocks noGrp="1"/>
          </p:cNvSpPr>
          <p:nvPr>
            <p:ph type="body" sz="quarter" idx="53"/>
          </p:nvPr>
        </p:nvSpPr>
        <p:spPr/>
        <p:txBody>
          <a:bodyPr>
            <a:normAutofit/>
          </a:bodyPr>
          <a:lstStyle/>
          <a:p>
            <a:r>
              <a:rPr lang="en-US" sz="1800" dirty="0"/>
              <a:t>Items invoiced on  peak days</a:t>
            </a:r>
          </a:p>
        </p:txBody>
      </p:sp>
      <p:sp>
        <p:nvSpPr>
          <p:cNvPr id="9" name="Text Placeholder 8">
            <a:extLst>
              <a:ext uri="{FF2B5EF4-FFF2-40B4-BE49-F238E27FC236}">
                <a16:creationId xmlns:a16="http://schemas.microsoft.com/office/drawing/2014/main" id="{B7C01C48-1B01-41E9-93EA-CFD5402275D3}"/>
              </a:ext>
            </a:extLst>
          </p:cNvPr>
          <p:cNvSpPr>
            <a:spLocks noGrp="1"/>
          </p:cNvSpPr>
          <p:nvPr>
            <p:ph type="body" sz="quarter" idx="54"/>
          </p:nvPr>
        </p:nvSpPr>
        <p:spPr/>
        <p:txBody>
          <a:bodyPr/>
          <a:lstStyle/>
          <a:p>
            <a:r>
              <a:rPr lang="en-US" dirty="0"/>
              <a:t>2.3M</a:t>
            </a:r>
          </a:p>
        </p:txBody>
      </p:sp>
      <p:sp>
        <p:nvSpPr>
          <p:cNvPr id="10" name="Text Placeholder 9">
            <a:extLst>
              <a:ext uri="{FF2B5EF4-FFF2-40B4-BE49-F238E27FC236}">
                <a16:creationId xmlns:a16="http://schemas.microsoft.com/office/drawing/2014/main" id="{57349EC1-D431-46FF-957F-265DA5BA2CD7}"/>
              </a:ext>
            </a:extLst>
          </p:cNvPr>
          <p:cNvSpPr>
            <a:spLocks noGrp="1"/>
          </p:cNvSpPr>
          <p:nvPr>
            <p:ph type="body" sz="quarter" idx="55"/>
          </p:nvPr>
        </p:nvSpPr>
        <p:spPr/>
        <p:txBody>
          <a:bodyPr>
            <a:normAutofit/>
          </a:bodyPr>
          <a:lstStyle/>
          <a:p>
            <a:r>
              <a:rPr lang="en-US" sz="1600" dirty="0"/>
              <a:t>Hours needed to run invoices on peak days</a:t>
            </a:r>
          </a:p>
        </p:txBody>
      </p:sp>
      <p:sp>
        <p:nvSpPr>
          <p:cNvPr id="11" name="Text Placeholder 10">
            <a:extLst>
              <a:ext uri="{FF2B5EF4-FFF2-40B4-BE49-F238E27FC236}">
                <a16:creationId xmlns:a16="http://schemas.microsoft.com/office/drawing/2014/main" id="{3D8C79C2-1FB3-43B8-94BA-0A90BD5BFBA5}"/>
              </a:ext>
            </a:extLst>
          </p:cNvPr>
          <p:cNvSpPr>
            <a:spLocks noGrp="1"/>
          </p:cNvSpPr>
          <p:nvPr>
            <p:ph type="body" sz="quarter" idx="56"/>
          </p:nvPr>
        </p:nvSpPr>
        <p:spPr/>
        <p:txBody>
          <a:bodyPr/>
          <a:lstStyle/>
          <a:p>
            <a:r>
              <a:rPr lang="en-US" dirty="0"/>
              <a:t>2-3 </a:t>
            </a:r>
          </a:p>
        </p:txBody>
      </p:sp>
      <p:sp>
        <p:nvSpPr>
          <p:cNvPr id="12" name="Text Placeholder 11">
            <a:extLst>
              <a:ext uri="{FF2B5EF4-FFF2-40B4-BE49-F238E27FC236}">
                <a16:creationId xmlns:a16="http://schemas.microsoft.com/office/drawing/2014/main" id="{92EF6ACD-EF3A-4EAF-AC45-9AA21DD0E0C8}"/>
              </a:ext>
            </a:extLst>
          </p:cNvPr>
          <p:cNvSpPr>
            <a:spLocks noGrp="1"/>
          </p:cNvSpPr>
          <p:nvPr>
            <p:ph type="body" sz="quarter" idx="57"/>
          </p:nvPr>
        </p:nvSpPr>
        <p:spPr/>
        <p:txBody>
          <a:bodyPr/>
          <a:lstStyle/>
          <a:p>
            <a:r>
              <a:rPr lang="en-US" dirty="0"/>
              <a:t>World-Class Scan-Based Trading Solution</a:t>
            </a:r>
          </a:p>
        </p:txBody>
      </p:sp>
      <p:sp>
        <p:nvSpPr>
          <p:cNvPr id="13" name="Text Placeholder 12">
            <a:extLst>
              <a:ext uri="{FF2B5EF4-FFF2-40B4-BE49-F238E27FC236}">
                <a16:creationId xmlns:a16="http://schemas.microsoft.com/office/drawing/2014/main" id="{8104E5B5-7500-42FE-9019-FBAEA0CDAB18}"/>
              </a:ext>
            </a:extLst>
          </p:cNvPr>
          <p:cNvSpPr>
            <a:spLocks noGrp="1"/>
          </p:cNvSpPr>
          <p:nvPr>
            <p:ph type="body" sz="quarter" idx="58"/>
          </p:nvPr>
        </p:nvSpPr>
        <p:spPr/>
        <p:txBody>
          <a:bodyPr>
            <a:normAutofit/>
          </a:bodyPr>
          <a:lstStyle/>
          <a:p>
            <a:r>
              <a:rPr lang="en-US" sz="1800" dirty="0"/>
              <a:t>Decrease in invoicing errors</a:t>
            </a:r>
          </a:p>
        </p:txBody>
      </p:sp>
      <p:pic>
        <p:nvPicPr>
          <p:cNvPr id="5" name="Picture 14" descr="A picture containing diagram&#10;&#10;Description automatically generated">
            <a:extLst>
              <a:ext uri="{FF2B5EF4-FFF2-40B4-BE49-F238E27FC236}">
                <a16:creationId xmlns:a16="http://schemas.microsoft.com/office/drawing/2014/main" id="{191F94AC-4826-3296-1F47-3BB84D0286D9}"/>
              </a:ext>
            </a:extLst>
          </p:cNvPr>
          <p:cNvPicPr>
            <a:picLocks noChangeAspect="1"/>
          </p:cNvPicPr>
          <p:nvPr/>
        </p:nvPicPr>
        <p:blipFill rotWithShape="1">
          <a:blip r:embed="rId2"/>
          <a:srcRect t="18027" b="23764"/>
          <a:stretch/>
        </p:blipFill>
        <p:spPr>
          <a:xfrm>
            <a:off x="9899668" y="403532"/>
            <a:ext cx="1670031" cy="980009"/>
          </a:xfrm>
          <a:prstGeom prst="rect">
            <a:avLst/>
          </a:prstGeom>
        </p:spPr>
      </p:pic>
    </p:spTree>
    <p:extLst>
      <p:ext uri="{BB962C8B-B14F-4D97-AF65-F5344CB8AC3E}">
        <p14:creationId xmlns:p14="http://schemas.microsoft.com/office/powerpoint/2010/main" val="249798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9EE671-674A-5B6E-BFF2-7FD53367F3B4}"/>
              </a:ext>
            </a:extLst>
          </p:cNvPr>
          <p:cNvSpPr>
            <a:spLocks noGrp="1"/>
          </p:cNvSpPr>
          <p:nvPr>
            <p:ph type="body" sz="quarter" idx="13"/>
          </p:nvPr>
        </p:nvSpPr>
        <p:spPr>
          <a:solidFill>
            <a:schemeClr val="bg1"/>
          </a:solidFill>
        </p:spPr>
        <p:txBody>
          <a:bodyPr>
            <a:normAutofit/>
          </a:bodyPr>
          <a:lstStyle/>
          <a:p>
            <a:pPr algn="l">
              <a:lnSpc>
                <a:spcPct val="100000"/>
              </a:lnSpc>
            </a:pPr>
            <a:r>
              <a:rPr lang="en-US" b="1" dirty="0">
                <a:effectLst/>
                <a:latin typeface="Arial" panose="020B0604020202020204" pitchFamily="34" charset="0"/>
                <a:ea typeface="Calibri" panose="020F0502020204030204" pitchFamily="34" charset="0"/>
                <a:cs typeface="Arial" panose="020B0604020202020204" pitchFamily="34" charset="0"/>
              </a:rPr>
              <a:t>Walgreens is a world-class organization, therefore we needed a world-class consignment program that benefits our organization. That objective was met with the tools and environments delivered by SAP. </a:t>
            </a:r>
          </a:p>
          <a:p>
            <a:pPr algn="l">
              <a:lnSpc>
                <a:spcPct val="100000"/>
              </a:lnSpc>
            </a:pPr>
            <a:r>
              <a:rPr lang="en-US" i="1" dirty="0">
                <a:effectLst/>
                <a:latin typeface="Arial" panose="020B0604020202020204" pitchFamily="34" charset="0"/>
                <a:ea typeface="Calibri" panose="020F0502020204030204" pitchFamily="34" charset="0"/>
                <a:cs typeface="Arial" panose="020B0604020202020204" pitchFamily="34" charset="0"/>
              </a:rPr>
              <a:t>Brad Trychta, Senior Director Enterprise Financial Services                            Walgreens Boots Alliance</a:t>
            </a:r>
            <a:endParaRPr lang="en-US" i="1"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D7690BD0-DBFA-EA01-B1D4-FF797F5A52DD}"/>
              </a:ext>
            </a:extLst>
          </p:cNvPr>
          <p:cNvSpPr>
            <a:spLocks noGrp="1"/>
          </p:cNvSpPr>
          <p:nvPr>
            <p:ph type="body" sz="quarter" idx="14"/>
          </p:nvPr>
        </p:nvSpPr>
        <p:spPr/>
        <p:txBody>
          <a:bodyPr/>
          <a:lstStyle/>
          <a:p>
            <a:r>
              <a:rPr lang="en-US" dirty="0"/>
              <a:t>“</a:t>
            </a:r>
          </a:p>
        </p:txBody>
      </p:sp>
      <p:sp>
        <p:nvSpPr>
          <p:cNvPr id="14" name="Text Placeholder 13">
            <a:extLst>
              <a:ext uri="{FF2B5EF4-FFF2-40B4-BE49-F238E27FC236}">
                <a16:creationId xmlns:a16="http://schemas.microsoft.com/office/drawing/2014/main" id="{5887039C-F101-A31E-99FA-4B68AB91DAAD}"/>
              </a:ext>
            </a:extLst>
          </p:cNvPr>
          <p:cNvSpPr>
            <a:spLocks noGrp="1"/>
          </p:cNvSpPr>
          <p:nvPr>
            <p:ph type="body" sz="quarter" idx="15"/>
          </p:nvPr>
        </p:nvSpPr>
        <p:spPr/>
        <p:txBody>
          <a:bodyPr/>
          <a:lstStyle/>
          <a:p>
            <a:r>
              <a:rPr lang="en-US"/>
              <a:t>”</a:t>
            </a:r>
          </a:p>
        </p:txBody>
      </p:sp>
      <p:pic>
        <p:nvPicPr>
          <p:cNvPr id="8" name="Picture 14" descr="A picture containing diagram&#10;&#10;Description automatically generated">
            <a:extLst>
              <a:ext uri="{FF2B5EF4-FFF2-40B4-BE49-F238E27FC236}">
                <a16:creationId xmlns:a16="http://schemas.microsoft.com/office/drawing/2014/main" id="{60A948DA-40D2-426C-B8BE-7C25D0A06D27}"/>
              </a:ext>
            </a:extLst>
          </p:cNvPr>
          <p:cNvPicPr>
            <a:picLocks noChangeAspect="1"/>
          </p:cNvPicPr>
          <p:nvPr/>
        </p:nvPicPr>
        <p:blipFill rotWithShape="1">
          <a:blip r:embed="rId2"/>
          <a:srcRect t="18027" b="23764"/>
          <a:stretch/>
        </p:blipFill>
        <p:spPr>
          <a:xfrm>
            <a:off x="5011983" y="5182361"/>
            <a:ext cx="1670031" cy="980009"/>
          </a:xfrm>
          <a:prstGeom prst="rect">
            <a:avLst/>
          </a:prstGeom>
        </p:spPr>
      </p:pic>
    </p:spTree>
    <p:extLst>
      <p:ext uri="{BB962C8B-B14F-4D97-AF65-F5344CB8AC3E}">
        <p14:creationId xmlns:p14="http://schemas.microsoft.com/office/powerpoint/2010/main" val="139343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C9254C-E9DD-49CD-8F08-A298A17571B2}"/>
              </a:ext>
            </a:extLst>
          </p:cNvPr>
          <p:cNvSpPr>
            <a:spLocks noGrp="1"/>
          </p:cNvSpPr>
          <p:nvPr>
            <p:ph type="body" sz="quarter" idx="16"/>
          </p:nvPr>
        </p:nvSpPr>
        <p:spPr>
          <a:xfrm>
            <a:off x="5817887" y="1574999"/>
            <a:ext cx="5330026" cy="4716142"/>
          </a:xfrm>
        </p:spPr>
        <p:txBody>
          <a:bodyPr/>
          <a:lstStyle/>
          <a:p>
            <a:pPr marL="0" indent="0">
              <a:buNone/>
            </a:pPr>
            <a:r>
              <a:rPr lang="en-US" dirty="0"/>
              <a:t>Walgreens was facing the challenge of delivering on-time, consistently accurate invoices to our Scan-Based Trading vendors. Issues were being caused by the fact that Point-of-Sale (POS) data used for generating invoices needed to be transported out of SAP to a Legacy process that was running in a mainframe environment. This transfer required multiple steps through distinct interfaces, which was causing data inaccuracies. Fixing the results of these inaccuracies was requiring daily extra steps by both Walgreens and vendor employees. Vendors were not receiving information at the high level that Walgreens is committed to providing.   </a:t>
            </a:r>
          </a:p>
          <a:p>
            <a:pPr marL="0" indent="0">
              <a:buNone/>
            </a:pPr>
            <a:endParaRPr lang="en-US" sz="1300" dirty="0"/>
          </a:p>
          <a:p>
            <a:pPr marL="0" indent="0">
              <a:buNone/>
            </a:pPr>
            <a:r>
              <a:rPr lang="en-US" sz="1300" dirty="0"/>
              <a:t> </a:t>
            </a:r>
          </a:p>
        </p:txBody>
      </p:sp>
      <p:sp>
        <p:nvSpPr>
          <p:cNvPr id="3" name="Text Placeholder 3">
            <a:extLst>
              <a:ext uri="{FF2B5EF4-FFF2-40B4-BE49-F238E27FC236}">
                <a16:creationId xmlns:a16="http://schemas.microsoft.com/office/drawing/2014/main" id="{BC6DC935-2FBB-4680-98F3-5DEC6EC84C07}"/>
              </a:ext>
            </a:extLst>
          </p:cNvPr>
          <p:cNvSpPr txBox="1">
            <a:spLocks/>
          </p:cNvSpPr>
          <p:nvPr/>
        </p:nvSpPr>
        <p:spPr bwMode="gray">
          <a:xfrm>
            <a:off x="487861" y="1574999"/>
            <a:ext cx="5020310" cy="4716142"/>
          </a:xfrm>
          <a:prstGeom prst="rect">
            <a:avLst/>
          </a:prstGeom>
        </p:spPr>
        <p:txBody>
          <a:bodyPr vert="horz" wrap="square" lIns="0" tIns="72000" rIns="72000" bIns="72000" rtlCol="0">
            <a:noAutofit/>
          </a:bodyPr>
          <a:lstStyle>
            <a:lvl1pPr marL="285750" indent="-285750" algn="l" defTabSz="1088558" rtl="0" eaLnBrk="1" latinLnBrk="0" hangingPunct="1">
              <a:spcBef>
                <a:spcPts val="600"/>
              </a:spcBef>
              <a:buClr>
                <a:schemeClr val="accent1"/>
              </a:buClr>
              <a:buSzPct val="100000"/>
              <a:buFont typeface="Wingdings" panose="05000000000000000000" pitchFamily="2" charset="2"/>
              <a:buChar char="§"/>
              <a:tabLst/>
              <a:defRPr lang="en-US" sz="1400" b="0" kern="1200" dirty="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457200" indent="-285750" algn="l" defTabSz="1088558" rtl="0" eaLnBrk="1" latinLnBrk="0" hangingPunct="1">
              <a:spcBef>
                <a:spcPts val="600"/>
              </a:spcBef>
              <a:buClr>
                <a:schemeClr val="tx1"/>
              </a:buClr>
              <a:buSzPct val="100000"/>
              <a:buFont typeface="Wingdings" panose="05000000000000000000" pitchFamily="2" charset="2"/>
              <a:buChar char="§"/>
              <a:tabLst/>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Wingdings" panose="05000000000000000000" pitchFamily="2" charset="2"/>
              <a:buNone/>
            </a:pPr>
            <a:endParaRPr lang="en-US" sz="1300" dirty="0"/>
          </a:p>
          <a:p>
            <a:pPr marL="0" indent="0">
              <a:buFont typeface="Wingdings" panose="05000000000000000000" pitchFamily="2" charset="2"/>
              <a:buNone/>
            </a:pPr>
            <a:r>
              <a:rPr lang="en-US" sz="1300" dirty="0"/>
              <a:t> </a:t>
            </a:r>
          </a:p>
        </p:txBody>
      </p:sp>
      <p:sp>
        <p:nvSpPr>
          <p:cNvPr id="5" name="Text Placeholder 3">
            <a:extLst>
              <a:ext uri="{FF2B5EF4-FFF2-40B4-BE49-F238E27FC236}">
                <a16:creationId xmlns:a16="http://schemas.microsoft.com/office/drawing/2014/main" id="{AA43A192-DF1B-4101-B99D-844FDB4C04C7}"/>
              </a:ext>
            </a:extLst>
          </p:cNvPr>
          <p:cNvSpPr txBox="1">
            <a:spLocks/>
          </p:cNvSpPr>
          <p:nvPr/>
        </p:nvSpPr>
        <p:spPr bwMode="gray">
          <a:xfrm>
            <a:off x="487861" y="1574999"/>
            <a:ext cx="5020310" cy="4716142"/>
          </a:xfrm>
          <a:prstGeom prst="rect">
            <a:avLst/>
          </a:prstGeom>
        </p:spPr>
        <p:txBody>
          <a:bodyPr vert="horz" wrap="square" lIns="0" tIns="72000" rIns="72000" bIns="72000" rtlCol="0">
            <a:noAutofit/>
          </a:bodyPr>
          <a:lstStyle>
            <a:lvl1pPr marL="285750" indent="-285750" algn="l" defTabSz="1088558" rtl="0" eaLnBrk="1" latinLnBrk="0" hangingPunct="1">
              <a:spcBef>
                <a:spcPts val="600"/>
              </a:spcBef>
              <a:buClr>
                <a:schemeClr val="accent1"/>
              </a:buClr>
              <a:buSzPct val="100000"/>
              <a:buFont typeface="Wingdings" panose="05000000000000000000" pitchFamily="2" charset="2"/>
              <a:buChar char="§"/>
              <a:tabLst/>
              <a:defRPr lang="en-US" sz="1400" b="0" kern="1200" dirty="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457200" indent="-285750" algn="l" defTabSz="1088558" rtl="0" eaLnBrk="1" latinLnBrk="0" hangingPunct="1">
              <a:spcBef>
                <a:spcPts val="600"/>
              </a:spcBef>
              <a:buClr>
                <a:schemeClr val="tx1"/>
              </a:buClr>
              <a:buSzPct val="100000"/>
              <a:buFont typeface="Wingdings" panose="05000000000000000000" pitchFamily="2" charset="2"/>
              <a:buChar char="§"/>
              <a:tabLst/>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Wingdings" panose="05000000000000000000" pitchFamily="2" charset="2"/>
              <a:buNone/>
            </a:pPr>
            <a:r>
              <a:rPr lang="en-US" dirty="0">
                <a:ea typeface="Calibri" panose="020F0502020204030204" pitchFamily="34" charset="0"/>
              </a:rPr>
              <a:t>T</a:t>
            </a:r>
            <a:r>
              <a:rPr lang="en-US" dirty="0">
                <a:effectLst/>
                <a:ea typeface="Calibri" panose="020F0502020204030204" pitchFamily="34" charset="0"/>
              </a:rPr>
              <a:t>he Walgreens SBT environment, as now configured, makes it a lot easier for Walgreens to meet and/or exceed participation in the Supply Chain offerings by Diversity businesses.</a:t>
            </a: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r>
              <a:rPr lang="en-US" sz="1300" dirty="0"/>
              <a:t> </a:t>
            </a:r>
          </a:p>
        </p:txBody>
      </p:sp>
    </p:spTree>
    <p:extLst>
      <p:ext uri="{BB962C8B-B14F-4D97-AF65-F5344CB8AC3E}">
        <p14:creationId xmlns:p14="http://schemas.microsoft.com/office/powerpoint/2010/main" val="48512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82F41-97FE-423B-BF13-A662E16C2EF5}"/>
              </a:ext>
            </a:extLst>
          </p:cNvPr>
          <p:cNvSpPr>
            <a:spLocks noGrp="1"/>
          </p:cNvSpPr>
          <p:nvPr>
            <p:ph type="body" sz="quarter" idx="16"/>
          </p:nvPr>
        </p:nvSpPr>
        <p:spPr/>
        <p:txBody>
          <a:bodyPr/>
          <a:lstStyle/>
          <a:p>
            <a:pPr marL="0" indent="0">
              <a:buNone/>
            </a:pPr>
            <a:r>
              <a:rPr lang="en-US" dirty="0"/>
              <a:t>SAP provided the environment, the tools, and the expertise needed for implementing a new invoice creation process that met our goal of providing an improved flow of data </a:t>
            </a:r>
            <a:r>
              <a:rPr lang="en-US"/>
              <a:t>to our Scan-Based Trading vendors. </a:t>
            </a:r>
            <a:endParaRPr lang="en-US" dirty="0"/>
          </a:p>
          <a:p>
            <a:pPr marL="0" indent="0">
              <a:buNone/>
            </a:pPr>
            <a:endParaRPr lang="en-US" dirty="0"/>
          </a:p>
        </p:txBody>
      </p:sp>
      <p:sp>
        <p:nvSpPr>
          <p:cNvPr id="3" name="Text Placeholder 2">
            <a:extLst>
              <a:ext uri="{FF2B5EF4-FFF2-40B4-BE49-F238E27FC236}">
                <a16:creationId xmlns:a16="http://schemas.microsoft.com/office/drawing/2014/main" id="{55BECFC0-3268-419F-8004-4FE2040C4161}"/>
              </a:ext>
            </a:extLst>
          </p:cNvPr>
          <p:cNvSpPr>
            <a:spLocks noGrp="1"/>
          </p:cNvSpPr>
          <p:nvPr>
            <p:ph type="body" sz="quarter" idx="20"/>
          </p:nvPr>
        </p:nvSpPr>
        <p:spPr/>
        <p:txBody>
          <a:bodyPr/>
          <a:lstStyle/>
          <a:p>
            <a:pPr marL="0" indent="0">
              <a:buNone/>
            </a:pPr>
            <a:r>
              <a:rPr lang="en-US" dirty="0"/>
              <a:t>In order to eliminate the inaccuracies that were inherent in the non-SAP Legacy workflow, and to provide a daily record of sales activity to SBT vendors, Walgreens needed to migrate SBT invoice creation over to SAP. One of the biggest challenges in this move and therefore a key objective was to differentiate SBT merchandise invoicing from Walgreens Owned merchandise invoicing, which was already running in SAP. Tight controls would be needed to maintain this distinction and prevent inadvertent payments to vendors. </a:t>
            </a:r>
          </a:p>
        </p:txBody>
      </p:sp>
    </p:spTree>
    <p:extLst>
      <p:ext uri="{BB962C8B-B14F-4D97-AF65-F5344CB8AC3E}">
        <p14:creationId xmlns:p14="http://schemas.microsoft.com/office/powerpoint/2010/main" val="56423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74EA7D-1078-70D9-5027-DFF724A7912B}"/>
              </a:ext>
            </a:extLst>
          </p:cNvPr>
          <p:cNvSpPr>
            <a:spLocks noGrp="1"/>
          </p:cNvSpPr>
          <p:nvPr>
            <p:ph type="body" sz="quarter" idx="14"/>
          </p:nvPr>
        </p:nvSpPr>
        <p:spPr/>
        <p:txBody>
          <a:bodyPr vert="horz" wrap="square" lIns="0" tIns="0" rIns="0" bIns="0" rtlCol="0" anchor="t">
            <a:noAutofit/>
          </a:bodyPr>
          <a:lstStyle/>
          <a:p>
            <a:r>
              <a:rPr lang="en-US" dirty="0"/>
              <a:t>An impending elimination of the mainframe environment in which the Legacy SBT invoice creation was running precipitated the need for an overhaul of the process. Driving the discussion regarding the direction to take was the high percentage of errors that were being experienced in Legacy caused by need to transfer sales activity data out of SAP to Legacy. These errors ran as high as 10%, causing incorrect payments of $117,000,000 over 3 months. By migrating SBT invoice creation into the SAP environment and across </a:t>
            </a:r>
            <a:r>
              <a:rPr lang="en-US" dirty="0">
                <a:effectLst/>
                <a:ea typeface="Calibri" panose="020F0502020204030204" pitchFamily="34" charset="0"/>
              </a:rPr>
              <a:t>multiple SAP applications</a:t>
            </a:r>
            <a:r>
              <a:rPr lang="en-US" dirty="0"/>
              <a:t>, the error rate has dropped to essentially zero on most days. At most, the error rate is one half of 1 percent of all invoices. On peak days, SAP enables Walgreens to </a:t>
            </a:r>
            <a:r>
              <a:rPr lang="en-US" dirty="0">
                <a:effectLst/>
                <a:ea typeface="Calibri" panose="020F0502020204030204" pitchFamily="34" charset="0"/>
              </a:rPr>
              <a:t>handle 1.2 million SBT transactions, which represents 2.3 million items sold. Most significan</a:t>
            </a:r>
            <a:r>
              <a:rPr lang="en-US" dirty="0">
                <a:ea typeface="Calibri" panose="020F0502020204030204" pitchFamily="34" charset="0"/>
              </a:rPr>
              <a:t>tly, the processing of this volume requires only 2 to 3 hours and causes no </a:t>
            </a:r>
            <a:r>
              <a:rPr lang="en-US" dirty="0">
                <a:effectLst/>
                <a:ea typeface="Calibri" panose="020F0502020204030204" pitchFamily="34" charset="0"/>
              </a:rPr>
              <a:t>discernable impact to other concurrent SAP processes.</a:t>
            </a:r>
            <a:r>
              <a:rPr lang="en-US" dirty="0">
                <a:ea typeface="Calibri" panose="020F0502020204030204" pitchFamily="34" charset="0"/>
              </a:rPr>
              <a:t>   </a:t>
            </a:r>
            <a:endParaRPr lang="en-US" dirty="0"/>
          </a:p>
        </p:txBody>
      </p:sp>
      <p:sp>
        <p:nvSpPr>
          <p:cNvPr id="6" name="Text Placeholder 5">
            <a:extLst>
              <a:ext uri="{FF2B5EF4-FFF2-40B4-BE49-F238E27FC236}">
                <a16:creationId xmlns:a16="http://schemas.microsoft.com/office/drawing/2014/main" id="{3E88B1AB-6E4D-6DE8-156E-30E904034EEB}"/>
              </a:ext>
            </a:extLst>
          </p:cNvPr>
          <p:cNvSpPr>
            <a:spLocks noGrp="1"/>
          </p:cNvSpPr>
          <p:nvPr>
            <p:ph type="body" sz="quarter" idx="19"/>
          </p:nvPr>
        </p:nvSpPr>
        <p:spPr/>
        <p:txBody>
          <a:bodyPr/>
          <a:lstStyle/>
          <a:p>
            <a:pPr marL="0" indent="0">
              <a:buNone/>
            </a:pPr>
            <a:r>
              <a:rPr lang="en-US" dirty="0">
                <a:effectLst/>
                <a:ea typeface="Calibri" panose="020F0502020204030204" pitchFamily="34" charset="0"/>
                <a:cs typeface="Times New Roman" panose="02020603050405020304" pitchFamily="18" charset="0"/>
              </a:rPr>
              <a:t>In the new process being run in SAP, the cost-of- goods is captured the same way</a:t>
            </a:r>
            <a:r>
              <a:rPr lang="en-US" dirty="0">
                <a:ea typeface="Calibri" panose="020F0502020204030204" pitchFamily="34" charset="0"/>
                <a:cs typeface="Times New Roman" panose="02020603050405020304" pitchFamily="18" charset="0"/>
              </a:rPr>
              <a:t>, however, </a:t>
            </a:r>
            <a:r>
              <a:rPr lang="en-US" dirty="0">
                <a:effectLst/>
                <a:ea typeface="Calibri" panose="020F0502020204030204" pitchFamily="34" charset="0"/>
                <a:cs typeface="Times New Roman" panose="02020603050405020304" pitchFamily="18" charset="0"/>
              </a:rPr>
              <a:t>the path is now shorter with less translations of </a:t>
            </a:r>
            <a:r>
              <a:rPr lang="en-US" dirty="0">
                <a:ea typeface="Calibri" panose="020F0502020204030204" pitchFamily="34" charset="0"/>
                <a:cs typeface="Times New Roman" panose="02020603050405020304" pitchFamily="18" charset="0"/>
              </a:rPr>
              <a:t>the data:</a:t>
            </a:r>
          </a:p>
          <a:p>
            <a:pPr marL="0" indent="0" algn="ctr">
              <a:buNone/>
            </a:pPr>
            <a:r>
              <a:rPr lang="en-US" sz="1300" dirty="0">
                <a:effectLst/>
                <a:ea typeface="Calibri" panose="020F0502020204030204" pitchFamily="34" charset="0"/>
                <a:cs typeface="Times New Roman" panose="02020603050405020304" pitchFamily="18" charset="0"/>
              </a:rPr>
              <a:t>POS -- CAR -- SAP -- CAR</a:t>
            </a:r>
          </a:p>
          <a:p>
            <a:pPr marL="0" indent="0">
              <a:buNone/>
            </a:pPr>
            <a:r>
              <a:rPr lang="en-US" dirty="0">
                <a:ea typeface="Calibri" panose="020F0502020204030204" pitchFamily="34" charset="0"/>
                <a:cs typeface="Times New Roman" panose="02020603050405020304" pitchFamily="18" charset="0"/>
              </a:rPr>
              <a:t>Via a daily MRKO process, the </a:t>
            </a:r>
            <a:r>
              <a:rPr lang="en-US" dirty="0">
                <a:effectLst/>
                <a:ea typeface="Calibri" panose="020F0502020204030204" pitchFamily="34" charset="0"/>
                <a:cs typeface="Times New Roman" panose="02020603050405020304" pitchFamily="18" charset="0"/>
              </a:rPr>
              <a:t>cost-of-goods is converted to article-level invoices that are created on behalf of the vendors.  At the completion of  this process, a control report is generated to ensure that all invoiced transactions were successfully copied to the CAR environment, which is the signal needed for the CAR to generate the UPC-level data files for transmission to the vendors.  </a:t>
            </a:r>
          </a:p>
          <a:p>
            <a:endParaRPr lang="en-US" dirty="0"/>
          </a:p>
        </p:txBody>
      </p:sp>
      <p:sp>
        <p:nvSpPr>
          <p:cNvPr id="7" name="Text Placeholder 6">
            <a:extLst>
              <a:ext uri="{FF2B5EF4-FFF2-40B4-BE49-F238E27FC236}">
                <a16:creationId xmlns:a16="http://schemas.microsoft.com/office/drawing/2014/main" id="{C0F4D9E5-CC52-878D-3E6D-8ECAEFC3CBA5}"/>
              </a:ext>
            </a:extLst>
          </p:cNvPr>
          <p:cNvSpPr>
            <a:spLocks noGrp="1"/>
          </p:cNvSpPr>
          <p:nvPr>
            <p:ph type="body" sz="quarter" idx="20"/>
          </p:nvPr>
        </p:nvSpPr>
        <p:spPr/>
        <p:txBody>
          <a:bodyPr/>
          <a:lstStyle/>
          <a:p>
            <a:pPr marL="0" indent="0">
              <a:buNone/>
            </a:pPr>
            <a:r>
              <a:rPr lang="en-US" dirty="0">
                <a:effectLst/>
                <a:ea typeface="Calibri" panose="020F0502020204030204" pitchFamily="34" charset="0"/>
                <a:cs typeface="Times New Roman" panose="02020603050405020304" pitchFamily="18" charset="0"/>
              </a:rPr>
              <a:t>In the Scan-Based Trading process, the cost-of-goods to a vendor is recorded when an item is scanned at the register. In the old Legacy process, this point-of-sale (POS) data was transmitted from SAP to Legacy and then back to SAP via a multi-step path:  </a:t>
            </a:r>
          </a:p>
          <a:p>
            <a:endParaRPr lang="en-US" sz="500" dirty="0">
              <a:ea typeface="Calibri" panose="020F0502020204030204" pitchFamily="34" charset="0"/>
              <a:cs typeface="Times New Roman" panose="02020603050405020304" pitchFamily="18" charset="0"/>
            </a:endParaRPr>
          </a:p>
          <a:p>
            <a:pPr marL="0" indent="0" algn="ctr">
              <a:buNone/>
            </a:pPr>
            <a:r>
              <a:rPr lang="en-US" sz="1300" dirty="0">
                <a:effectLst/>
                <a:ea typeface="Calibri" panose="020F0502020204030204" pitchFamily="34" charset="0"/>
                <a:cs typeface="Times New Roman" panose="02020603050405020304" pitchFamily="18" charset="0"/>
              </a:rPr>
              <a:t>POS -- SAP -- CAR -- BW -- MSSDW – Mainframe -- Oracle -- SAP</a:t>
            </a:r>
          </a:p>
          <a:p>
            <a:endParaRPr lang="en-US" sz="200" dirty="0">
              <a:ea typeface="Calibri" panose="020F0502020204030204" pitchFamily="34" charset="0"/>
              <a:cs typeface="Times New Roman" panose="02020603050405020304" pitchFamily="18" charset="0"/>
            </a:endParaRPr>
          </a:p>
          <a:p>
            <a:pPr marL="0" indent="0">
              <a:buNone/>
            </a:pPr>
            <a:r>
              <a:rPr lang="en-US" dirty="0">
                <a:effectLst/>
                <a:ea typeface="Calibri" panose="020F0502020204030204" pitchFamily="34" charset="0"/>
                <a:cs typeface="Times New Roman" panose="02020603050405020304" pitchFamily="18" charset="0"/>
              </a:rPr>
              <a:t>Once in Legacy, the data was used to generate invoices on behalf of the vendors.</a:t>
            </a:r>
            <a:r>
              <a:rPr lang="en-US" dirty="0">
                <a:ea typeface="Calibri" panose="020F0502020204030204" pitchFamily="34" charset="0"/>
                <a:cs typeface="Times New Roman" panose="02020603050405020304" pitchFamily="18" charset="0"/>
              </a:rPr>
              <a:t> Inherent in this multi-step hand off was the potential and indeed reality of dropped or degraded data that resulted in the creation of inaccurate invoices.</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571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E98132-E355-6516-369A-A0C47739F0C6}"/>
              </a:ext>
            </a:extLst>
          </p:cNvPr>
          <p:cNvSpPr>
            <a:spLocks noGrp="1"/>
          </p:cNvSpPr>
          <p:nvPr>
            <p:ph type="body" sz="quarter" idx="21"/>
          </p:nvPr>
        </p:nvSpPr>
        <p:spPr/>
        <p:txBody>
          <a:bodyPr/>
          <a:lstStyle/>
          <a:p>
            <a:r>
              <a:rPr lang="en-US" dirty="0"/>
              <a:t>With the new SAP-based, SBT invoice creation process, Walgreens was able to decrease invoice errors by 11%, while moving to a daily delivery of invoices for all vendors, who can leverage the invoice data. Not only are these vendors receiving accurate, on-time payments, they benefit from actionable information that allows them to:     </a:t>
            </a:r>
          </a:p>
          <a:p>
            <a:pPr marL="290513" indent="-290513">
              <a:buFont typeface="Wingdings" panose="05000000000000000000" pitchFamily="2" charset="2"/>
              <a:buChar char="v"/>
            </a:pPr>
            <a:r>
              <a:rPr lang="en-US" sz="1400" dirty="0"/>
              <a:t>Maximize stock in individual stores </a:t>
            </a:r>
          </a:p>
          <a:p>
            <a:pPr marL="290513" indent="-290513">
              <a:buFont typeface="Wingdings" panose="05000000000000000000" pitchFamily="2" charset="2"/>
              <a:buChar char="v"/>
            </a:pPr>
            <a:r>
              <a:rPr lang="en-US" sz="1400" dirty="0"/>
              <a:t>Better forecast product production </a:t>
            </a:r>
          </a:p>
          <a:p>
            <a:pPr marL="290513" indent="-290513">
              <a:buFont typeface="Wingdings" panose="05000000000000000000" pitchFamily="2" charset="2"/>
              <a:buChar char="v"/>
            </a:pPr>
            <a:r>
              <a:rPr lang="en-US" sz="1400" dirty="0"/>
              <a:t>Minimize in-store scouting of inventory</a:t>
            </a:r>
          </a:p>
          <a:p>
            <a:pPr marL="290513" indent="-290513">
              <a:buFont typeface="Wingdings" panose="05000000000000000000" pitchFamily="2" charset="2"/>
              <a:buChar char="v"/>
            </a:pPr>
            <a:r>
              <a:rPr lang="en-US" sz="1400" dirty="0"/>
              <a:t>Eliminate an invoicing person  </a:t>
            </a:r>
          </a:p>
          <a:p>
            <a:endParaRPr lang="en-US" dirty="0"/>
          </a:p>
        </p:txBody>
      </p:sp>
      <p:sp>
        <p:nvSpPr>
          <p:cNvPr id="4" name="Text Placeholder 2">
            <a:extLst>
              <a:ext uri="{FF2B5EF4-FFF2-40B4-BE49-F238E27FC236}">
                <a16:creationId xmlns:a16="http://schemas.microsoft.com/office/drawing/2014/main" id="{60657EBD-50C2-4F0A-A591-1C7D6A8CA2BB}"/>
              </a:ext>
            </a:extLst>
          </p:cNvPr>
          <p:cNvSpPr txBox="1">
            <a:spLocks/>
          </p:cNvSpPr>
          <p:nvPr/>
        </p:nvSpPr>
        <p:spPr bwMode="gray">
          <a:xfrm>
            <a:off x="6466941" y="1592583"/>
            <a:ext cx="5330026" cy="4308187"/>
          </a:xfrm>
          <a:prstGeom prst="rect">
            <a:avLst/>
          </a:prstGeom>
        </p:spPr>
        <p:txBody>
          <a:bodyPr vert="horz" wrap="square" lIns="0" tIns="72000" rIns="72000" bIns="72000" rtlCol="0">
            <a:noAutofit/>
          </a:bodyPr>
          <a:lstStyle>
            <a:lvl1pPr marL="0" indent="0" algn="l" defTabSz="1088558" rtl="0" eaLnBrk="1" latinLnBrk="0" hangingPunct="1">
              <a:spcBef>
                <a:spcPts val="600"/>
              </a:spcBef>
              <a:buClr>
                <a:schemeClr val="accent1"/>
              </a:buClr>
              <a:buSzPct val="100000"/>
              <a:buFont typeface="Wingdings" panose="05000000000000000000" pitchFamily="2" charset="2"/>
              <a:buNone/>
              <a:tabLst/>
              <a:defRPr lang="en-US" sz="1400" b="0" kern="1200" dirty="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171450" indent="0" algn="l" defTabSz="1088558" rtl="0" eaLnBrk="1" latinLnBrk="0" hangingPunct="1">
              <a:spcBef>
                <a:spcPts val="600"/>
              </a:spcBef>
              <a:buClr>
                <a:schemeClr val="tx1"/>
              </a:buClr>
              <a:buSzPct val="100000"/>
              <a:buFont typeface="Arial" panose="020B0604020202020204" pitchFamily="34" charset="0"/>
              <a:buNone/>
              <a:tabLst/>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The improved process enabled Walgreens to:</a:t>
            </a:r>
          </a:p>
          <a:p>
            <a:endParaRPr lang="en-US" dirty="0"/>
          </a:p>
          <a:p>
            <a:pPr marL="342900" indent="-342900">
              <a:spcBef>
                <a:spcPts val="0"/>
              </a:spcBef>
              <a:buFont typeface="Symbol" panose="05050102010706020507" pitchFamily="18" charset="2"/>
              <a:buChar char=""/>
            </a:pPr>
            <a:r>
              <a:rPr lang="en-US" dirty="0">
                <a:effectLst/>
                <a:ea typeface="Calibri" panose="020F0502020204030204" pitchFamily="34" charset="0"/>
              </a:rPr>
              <a:t>Migrate from the mainframe Legacy systems and use all SAP systems for processing</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Add control tables to ensure only consignment inventory is self-invoiced</a:t>
            </a:r>
            <a:endParaRPr lang="en-US"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Enhance RKWA table to better enable UPC reporting</a:t>
            </a:r>
            <a:endParaRPr lang="en-US"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Add Fiori Tile for vendor self-service reporting on multiple levels of SBT data</a:t>
            </a: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398356353"/>
      </p:ext>
    </p:extLst>
  </p:cSld>
  <p:clrMapOvr>
    <a:masterClrMapping/>
  </p:clrMapOvr>
</p:sld>
</file>

<file path=ppt/theme/theme1.xml><?xml version="1.0" encoding="utf-8"?>
<a:theme xmlns:a="http://schemas.openxmlformats.org/drawingml/2006/main" name="ZZ_Awards_layout">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 Innovation Awards 2021 PitchDeck Template.potx" id="{BCAE862E-E700-44DB-B7AE-D2EA5FB3DB2B}" vid="{65C8FCD9-0FBE-4A12-A6B4-D257450BD45A}"/>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48FBC345F2B44DA6CE3BFECC0A9739" ma:contentTypeVersion="15" ma:contentTypeDescription="Create a new document." ma:contentTypeScope="" ma:versionID="5709d41c452c21c0a8c69c46b85b1948">
  <xsd:schema xmlns:xsd="http://www.w3.org/2001/XMLSchema" xmlns:xs="http://www.w3.org/2001/XMLSchema" xmlns:p="http://schemas.microsoft.com/office/2006/metadata/properties" xmlns:ns2="ccbb9cb2-39b2-4b30-9d8c-7c22c11f7997" xmlns:ns3="79d0504e-82cd-41b9-82ab-5e57ecf725f1" targetNamespace="http://schemas.microsoft.com/office/2006/metadata/properties" ma:root="true" ma:fieldsID="b08160e4941f1694d121be76b3d6dbae" ns2:_="" ns3:_="">
    <xsd:import namespace="ccbb9cb2-39b2-4b30-9d8c-7c22c11f7997"/>
    <xsd:import namespace="79d0504e-82cd-41b9-82ab-5e57ecf725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b9cb2-39b2-4b30-9d8c-7c22c11f79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3fb9d-ee0a-40a8-bd42-4026b75186d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d0504e-82cd-41b9-82ab-5e57ecf725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14e0e6-2504-4973-9540-2a40a15adf79}" ma:internalName="TaxCatchAll" ma:showField="CatchAllData" ma:web="79d0504e-82cd-41b9-82ab-5e57ecf72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9d0504e-82cd-41b9-82ab-5e57ecf725f1">
      <UserInfo>
        <DisplayName>Mahoney, Kyle</DisplayName>
        <AccountId>19</AccountId>
        <AccountType/>
      </UserInfo>
      <UserInfo>
        <DisplayName>Roxa, Juliana</DisplayName>
        <AccountId>10</AccountId>
        <AccountType/>
      </UserInfo>
      <UserInfo>
        <DisplayName>Koscher, Elke</DisplayName>
        <AccountId>15</AccountId>
        <AccountType/>
      </UserInfo>
      <UserInfo>
        <DisplayName>Alami, Marie</DisplayName>
        <AccountId>14</AccountId>
        <AccountType/>
      </UserInfo>
      <UserInfo>
        <DisplayName>Kure, Michael</DisplayName>
        <AccountId>33</AccountId>
        <AccountType/>
      </UserInfo>
      <UserInfo>
        <DisplayName>Englo, Nicolas</DisplayName>
        <AccountId>32</AccountId>
        <AccountType/>
      </UserInfo>
      <UserInfo>
        <DisplayName>Omar, Rukhshaan</DisplayName>
        <AccountId>16</AccountId>
        <AccountType/>
      </UserInfo>
    </SharedWithUsers>
    <TaxCatchAll xmlns="79d0504e-82cd-41b9-82ab-5e57ecf725f1" xsi:nil="true"/>
    <lcf76f155ced4ddcb4097134ff3c332f xmlns="ccbb9cb2-39b2-4b30-9d8c-7c22c11f79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078CFA-E6FF-4914-9B20-5C29812431D0}">
  <ds:schemaRefs>
    <ds:schemaRef ds:uri="79d0504e-82cd-41b9-82ab-5e57ecf725f1"/>
    <ds:schemaRef ds:uri="ccbb9cb2-39b2-4b30-9d8c-7c22c11f79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CFA9AC-6C00-44DC-8408-5EF92CD57E9E}">
  <ds:schemaRefs>
    <ds:schemaRef ds:uri="http://schemas.microsoft.com/sharepoint/v3/contenttype/forms"/>
  </ds:schemaRefs>
</ds:datastoreItem>
</file>

<file path=customXml/itemProps3.xml><?xml version="1.0" encoding="utf-8"?>
<ds:datastoreItem xmlns:ds="http://schemas.openxmlformats.org/officeDocument/2006/customXml" ds:itemID="{5299E25E-8CCA-48BD-AFFC-DE80D4BB718A}">
  <ds:schemaRefs>
    <ds:schemaRef ds:uri="http://purl.org/dc/elements/1.1/"/>
    <ds:schemaRef ds:uri="ccbb9cb2-39b2-4b30-9d8c-7c22c11f7997"/>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9d0504e-82cd-41b9-82ab-5e57ecf725f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5367</TotalTime>
  <Words>1487</Words>
  <Application>Microsoft Office PowerPoint</Application>
  <PresentationFormat>Custom</PresentationFormat>
  <Paragraphs>76</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Symbol</vt:lpstr>
      <vt:lpstr>wingdings</vt:lpstr>
      <vt:lpstr>wingdings</vt:lpstr>
      <vt:lpstr>ZZ_Awards_layout</vt:lpstr>
      <vt:lpstr>SAP Innovation Awards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Innovation Awards Entry Pitch Deck</dc:title>
  <dc:subject/>
  <dc:creator>Omar, Rukhshaan</dc:creator>
  <cp:keywords/>
  <dc:description/>
  <cp:lastModifiedBy>Barnes, Beverly</cp:lastModifiedBy>
  <cp:revision>18</cp:revision>
  <cp:lastPrinted>2023-06-06T23:23:22Z</cp:lastPrinted>
  <dcterms:created xsi:type="dcterms:W3CDTF">2020-07-29T08:52:02Z</dcterms:created>
  <dcterms:modified xsi:type="dcterms:W3CDTF">2023-06-12T18:47:11Z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uthorIds_UIVersion_7168">
    <vt:lpwstr>6</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ContentTypeId">
    <vt:lpwstr>0x0101004D48FBC345F2B44DA6CE3BFECC0A9739</vt:lpwstr>
  </property>
  <property fmtid="{D5CDD505-2E9C-101B-9397-08002B2CF9AE}" pid="11" name="MediaServiceImageTags">
    <vt:lpwstr/>
  </property>
</Properties>
</file>